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26" r:id="rId2"/>
  </p:sldMasterIdLst>
  <p:sldIdLst>
    <p:sldId id="286" r:id="rId3"/>
    <p:sldId id="290" r:id="rId4"/>
    <p:sldId id="291" r:id="rId5"/>
    <p:sldId id="279" r:id="rId6"/>
    <p:sldId id="288" r:id="rId7"/>
    <p:sldId id="289" r:id="rId8"/>
  </p:sldIdLst>
  <p:sldSz cx="9144000" cy="5143500" type="screen16x9"/>
  <p:notesSz cx="7772400" cy="10058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Designformatvorlage 2 - Akz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06799F8-075E-4A3A-A7F6-7FBC6576F1A4}" styleName="Designformatvorlage 2 - Akz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929F9F4-4A8F-4326-A1B4-22849713DDAB}" styleName="Dunkle Formatvorlage 1 - Akz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6"/>
  </p:normalViewPr>
  <p:slideViewPr>
    <p:cSldViewPr>
      <p:cViewPr varScale="1">
        <p:scale>
          <a:sx n="144" d="100"/>
          <a:sy n="144" d="100"/>
        </p:scale>
        <p:origin x="720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47480" y="466200"/>
            <a:ext cx="6215400" cy="43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47480" y="466200"/>
            <a:ext cx="6215400" cy="43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47480" y="466200"/>
            <a:ext cx="6215400" cy="43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447480" y="466200"/>
            <a:ext cx="6215400" cy="43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447480" y="466200"/>
            <a:ext cx="6215400" cy="43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447480" y="466200"/>
            <a:ext cx="6215400" cy="43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447480" y="466200"/>
            <a:ext cx="6215400" cy="43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35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subTitle"/>
          </p:nvPr>
        </p:nvSpPr>
        <p:spPr>
          <a:xfrm>
            <a:off x="447480" y="466200"/>
            <a:ext cx="6215400" cy="2001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447480" y="466200"/>
            <a:ext cx="6215400" cy="43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47480" y="466200"/>
            <a:ext cx="6215400" cy="43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447480" y="466200"/>
            <a:ext cx="6215400" cy="43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447480" y="466200"/>
            <a:ext cx="6215400" cy="43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447480" y="466200"/>
            <a:ext cx="6215400" cy="43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447480" y="466200"/>
            <a:ext cx="6215400" cy="43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447480" y="466200"/>
            <a:ext cx="6215400" cy="43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47480" y="466200"/>
            <a:ext cx="6215400" cy="43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47480" y="466200"/>
            <a:ext cx="6215400" cy="43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47480" y="466200"/>
            <a:ext cx="6215400" cy="43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35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447480" y="466200"/>
            <a:ext cx="6215400" cy="2001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47480" y="466200"/>
            <a:ext cx="6215400" cy="43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47480" y="466200"/>
            <a:ext cx="6215400" cy="43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47480" y="466200"/>
            <a:ext cx="6215400" cy="43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7"/>
          <p:cNvPicPr/>
          <p:nvPr/>
        </p:nvPicPr>
        <p:blipFill>
          <a:blip r:embed="rId14"/>
          <a:stretch/>
        </p:blipFill>
        <p:spPr>
          <a:xfrm>
            <a:off x="6990480" y="0"/>
            <a:ext cx="2058840" cy="1440360"/>
          </a:xfrm>
          <a:prstGeom prst="rect">
            <a:avLst/>
          </a:prstGeom>
          <a:ln>
            <a:noFill/>
          </a:ln>
        </p:spPr>
      </p:pic>
      <p:sp>
        <p:nvSpPr>
          <p:cNvPr id="11" name="CustomShape 1" hidden="1"/>
          <p:cNvSpPr/>
          <p:nvPr/>
        </p:nvSpPr>
        <p:spPr>
          <a:xfrm>
            <a:off x="6312240" y="4720680"/>
            <a:ext cx="2669040" cy="29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de-DE" sz="1350" b="0" strike="noStrike" spc="-1">
                <a:solidFill>
                  <a:srgbClr val="000000"/>
                </a:solidFill>
                <a:latin typeface="Calibri"/>
              </a:rPr>
              <a:t>www.digitalakademie-bw.de</a:t>
            </a:r>
            <a:endParaRPr lang="de-DE" sz="1350" b="0" strike="noStrike" spc="-1">
              <a:latin typeface="Arial"/>
            </a:endParaRPr>
          </a:p>
        </p:txBody>
      </p:sp>
      <p:sp>
        <p:nvSpPr>
          <p:cNvPr id="2" name="Line 2"/>
          <p:cNvSpPr/>
          <p:nvPr/>
        </p:nvSpPr>
        <p:spPr>
          <a:xfrm>
            <a:off x="0" y="906480"/>
            <a:ext cx="6832080" cy="360"/>
          </a:xfrm>
          <a:prstGeom prst="line">
            <a:avLst/>
          </a:prstGeom>
          <a:ln w="19080">
            <a:solidFill>
              <a:srgbClr val="FAE0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" name="Grafik 5"/>
          <p:cNvPicPr/>
          <p:nvPr/>
        </p:nvPicPr>
        <p:blipFill>
          <a:blip r:embed="rId15"/>
          <a:stretch/>
        </p:blipFill>
        <p:spPr>
          <a:xfrm>
            <a:off x="0" y="0"/>
            <a:ext cx="9143640" cy="5144040"/>
          </a:xfrm>
          <a:prstGeom prst="rect">
            <a:avLst/>
          </a:prstGeom>
          <a:ln>
            <a:noFill/>
          </a:ln>
        </p:spPr>
      </p:pic>
      <p:sp>
        <p:nvSpPr>
          <p:cNvPr id="4" name="CustomShape 3"/>
          <p:cNvSpPr/>
          <p:nvPr/>
        </p:nvSpPr>
        <p:spPr>
          <a:xfrm>
            <a:off x="0" y="3129120"/>
            <a:ext cx="914364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Line 4"/>
          <p:cNvSpPr/>
          <p:nvPr/>
        </p:nvSpPr>
        <p:spPr>
          <a:xfrm>
            <a:off x="0" y="3129120"/>
            <a:ext cx="9144000" cy="0"/>
          </a:xfrm>
          <a:prstGeom prst="line">
            <a:avLst/>
          </a:prstGeom>
          <a:ln w="19080">
            <a:solidFill>
              <a:srgbClr val="FAE0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" name="Line 5"/>
          <p:cNvSpPr/>
          <p:nvPr/>
        </p:nvSpPr>
        <p:spPr>
          <a:xfrm>
            <a:off x="0" y="4209480"/>
            <a:ext cx="9144000" cy="360"/>
          </a:xfrm>
          <a:prstGeom prst="line">
            <a:avLst/>
          </a:prstGeom>
          <a:ln w="19080">
            <a:solidFill>
              <a:srgbClr val="FAE0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PlaceHolder 6"/>
          <p:cNvSpPr>
            <a:spLocks noGrp="1"/>
          </p:cNvSpPr>
          <p:nvPr>
            <p:ph type="title"/>
          </p:nvPr>
        </p:nvSpPr>
        <p:spPr>
          <a:xfrm>
            <a:off x="0" y="3129120"/>
            <a:ext cx="9143640" cy="61704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de-DE" sz="3600" b="0" strike="noStrike" cap="all" spc="-1">
                <a:solidFill>
                  <a:srgbClr val="000000"/>
                </a:solidFill>
                <a:latin typeface="Calibri"/>
              </a:rPr>
              <a:t>Mastertitelformat bearbeiten</a:t>
            </a:r>
            <a:endParaRPr lang="de-DE" sz="36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" name="Grafik 18"/>
          <p:cNvPicPr/>
          <p:nvPr/>
        </p:nvPicPr>
        <p:blipFill>
          <a:blip r:embed="rId16"/>
          <a:stretch/>
        </p:blipFill>
        <p:spPr>
          <a:xfrm>
            <a:off x="6116040" y="203040"/>
            <a:ext cx="2724120" cy="1047240"/>
          </a:xfrm>
          <a:prstGeom prst="rect">
            <a:avLst/>
          </a:prstGeom>
          <a:ln>
            <a:noFill/>
          </a:ln>
        </p:spPr>
      </p:pic>
      <p:sp>
        <p:nvSpPr>
          <p:cNvPr id="9" name="PlaceHolder 7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1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5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35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35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rafik 7"/>
          <p:cNvPicPr/>
          <p:nvPr/>
        </p:nvPicPr>
        <p:blipFill>
          <a:blip r:embed="rId14"/>
          <a:stretch/>
        </p:blipFill>
        <p:spPr>
          <a:xfrm>
            <a:off x="6990480" y="0"/>
            <a:ext cx="2058840" cy="1440360"/>
          </a:xfrm>
          <a:prstGeom prst="rect">
            <a:avLst/>
          </a:prstGeom>
          <a:ln>
            <a:noFill/>
          </a:ln>
        </p:spPr>
      </p:pic>
      <p:sp>
        <p:nvSpPr>
          <p:cNvPr id="277" name="CustomShape 1"/>
          <p:cNvSpPr/>
          <p:nvPr/>
        </p:nvSpPr>
        <p:spPr>
          <a:xfrm>
            <a:off x="6312240" y="4720680"/>
            <a:ext cx="2669040" cy="29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de-DE" sz="1350" b="0" strike="noStrike" spc="-1">
                <a:solidFill>
                  <a:srgbClr val="000000"/>
                </a:solidFill>
                <a:latin typeface="Calibri"/>
              </a:rPr>
              <a:t>www.digitalakademie-bw.de</a:t>
            </a:r>
            <a:endParaRPr lang="de-DE" sz="1350" b="0" strike="noStrike" spc="-1">
              <a:latin typeface="Arial"/>
            </a:endParaRPr>
          </a:p>
        </p:txBody>
      </p:sp>
      <p:sp>
        <p:nvSpPr>
          <p:cNvPr id="278" name="Line 2"/>
          <p:cNvSpPr/>
          <p:nvPr/>
        </p:nvSpPr>
        <p:spPr>
          <a:xfrm>
            <a:off x="0" y="906480"/>
            <a:ext cx="6832080" cy="360"/>
          </a:xfrm>
          <a:prstGeom prst="line">
            <a:avLst/>
          </a:prstGeom>
          <a:ln w="19080">
            <a:solidFill>
              <a:srgbClr val="FAE0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9" name="PlaceHolder 3"/>
          <p:cNvSpPr>
            <a:spLocks noGrp="1"/>
          </p:cNvSpPr>
          <p:nvPr>
            <p:ph type="title"/>
          </p:nvPr>
        </p:nvSpPr>
        <p:spPr>
          <a:xfrm>
            <a:off x="447480" y="466200"/>
            <a:ext cx="6215400" cy="431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de-DE" sz="2400" b="0" strike="noStrike" cap="all" spc="-1">
                <a:solidFill>
                  <a:srgbClr val="000000"/>
                </a:solidFill>
                <a:latin typeface="Calibri"/>
              </a:rPr>
              <a:t>Mastertitelformat bearbeiten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0" name="PlaceHolder 4"/>
          <p:cNvSpPr>
            <a:spLocks noGrp="1"/>
          </p:cNvSpPr>
          <p:nvPr>
            <p:ph type="body"/>
          </p:nvPr>
        </p:nvSpPr>
        <p:spPr>
          <a:xfrm>
            <a:off x="447480" y="1052280"/>
            <a:ext cx="7886520" cy="35229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100" b="0" strike="noStrike" spc="-1">
                <a:solidFill>
                  <a:srgbClr val="000000"/>
                </a:solidFill>
                <a:latin typeface="Calibri"/>
              </a:rPr>
              <a:t>Mastertextformat bearbeiten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100" b="0" strike="noStrike" spc="-1">
                <a:solidFill>
                  <a:srgbClr val="000000"/>
                </a:solidFill>
                <a:latin typeface="Calibri"/>
              </a:rPr>
              <a:t>Zweite Ebene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100" b="0" strike="noStrike" spc="-1">
                <a:solidFill>
                  <a:srgbClr val="000000"/>
                </a:solidFill>
                <a:latin typeface="Calibri"/>
              </a:rPr>
              <a:t>Dritte Ebene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100" b="0" strike="noStrike" spc="-1">
                <a:solidFill>
                  <a:srgbClr val="000000"/>
                </a:solidFill>
                <a:latin typeface="Calibri"/>
              </a:rPr>
              <a:t>Vierte Ebene</a:t>
            </a: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de-DE" sz="2100" b="0" strike="noStrike" spc="-1">
                <a:solidFill>
                  <a:srgbClr val="000000"/>
                </a:solidFill>
                <a:latin typeface="Calibri"/>
              </a:rPr>
              <a:t>Fünfte Ebene</a:t>
            </a:r>
          </a:p>
        </p:txBody>
      </p:sp>
      <p:sp>
        <p:nvSpPr>
          <p:cNvPr id="281" name="PlaceHolder 5"/>
          <p:cNvSpPr>
            <a:spLocks noGrp="1"/>
          </p:cNvSpPr>
          <p:nvPr>
            <p:ph type="sldNum"/>
          </p:nvPr>
        </p:nvSpPr>
        <p:spPr>
          <a:xfrm>
            <a:off x="447480" y="4746240"/>
            <a:ext cx="2057040" cy="2743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200" b="0" strike="noStrike" spc="-1">
                <a:solidFill>
                  <a:srgbClr val="8B8B8B"/>
                </a:solidFill>
                <a:latin typeface="Calibri"/>
              </a:rPr>
              <a:t>Folie </a:t>
            </a:r>
            <a:fld id="{E5FCF8BF-9DF7-4141-840A-EFEC382718C6}" type="slidenum">
              <a:rPr lang="de-DE" sz="1200" b="0" strike="noStrike" spc="-1">
                <a:solidFill>
                  <a:srgbClr val="8B8B8B"/>
                </a:solidFill>
                <a:latin typeface="Calibri"/>
              </a:rPr>
              <a:t>‹Nr.›</a:t>
            </a:fld>
            <a:endParaRPr lang="de-DE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Stella.Griessmayer@staedtetag-bw.d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hyperlink" Target="mailto:marit.koch@gemeindetag-bw.de" TargetMode="External"/><Relationship Id="rId4" Type="http://schemas.openxmlformats.org/officeDocument/2006/relationships/hyperlink" Target="mailto: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TextShape 1"/>
          <p:cNvSpPr txBox="1"/>
          <p:nvPr/>
        </p:nvSpPr>
        <p:spPr>
          <a:xfrm>
            <a:off x="0" y="3003798"/>
            <a:ext cx="9143640" cy="6170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de-DE" sz="3200" b="0" strike="noStrike" cap="all" spc="-1" dirty="0">
                <a:solidFill>
                  <a:srgbClr val="000000"/>
                </a:solidFill>
                <a:latin typeface="Calibri"/>
              </a:rPr>
              <a:t>Kommunale Digitallotsen</a:t>
            </a:r>
            <a:endParaRPr lang="de-DE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" name="Grafik 7"/>
          <p:cNvPicPr/>
          <p:nvPr/>
        </p:nvPicPr>
        <p:blipFill>
          <a:blip r:embed="rId2"/>
          <a:stretch/>
        </p:blipFill>
        <p:spPr>
          <a:xfrm>
            <a:off x="5916072" y="3616646"/>
            <a:ext cx="384120" cy="539280"/>
          </a:xfrm>
          <a:prstGeom prst="rect">
            <a:avLst/>
          </a:prstGeom>
          <a:ln>
            <a:noFill/>
          </a:ln>
        </p:spPr>
      </p:pic>
      <p:pic>
        <p:nvPicPr>
          <p:cNvPr id="5" name="Grafik 8"/>
          <p:cNvPicPr/>
          <p:nvPr/>
        </p:nvPicPr>
        <p:blipFill>
          <a:blip r:embed="rId3"/>
          <a:stretch/>
        </p:blipFill>
        <p:spPr>
          <a:xfrm>
            <a:off x="2640272" y="3653430"/>
            <a:ext cx="872640" cy="449280"/>
          </a:xfrm>
          <a:prstGeom prst="rect">
            <a:avLst/>
          </a:prstGeom>
          <a:ln>
            <a:noFill/>
          </a:ln>
        </p:spPr>
      </p:pic>
      <p:pic>
        <p:nvPicPr>
          <p:cNvPr id="6" name="Grafik 10"/>
          <p:cNvPicPr/>
          <p:nvPr/>
        </p:nvPicPr>
        <p:blipFill>
          <a:blip r:embed="rId4"/>
          <a:stretch/>
        </p:blipFill>
        <p:spPr>
          <a:xfrm>
            <a:off x="4139952" y="3692130"/>
            <a:ext cx="1077480" cy="371880"/>
          </a:xfrm>
          <a:prstGeom prst="rect">
            <a:avLst/>
          </a:prstGeom>
          <a:ln>
            <a:noFill/>
          </a:ln>
        </p:spPr>
      </p:pic>
      <p:sp>
        <p:nvSpPr>
          <p:cNvPr id="7" name="Rechteck 6"/>
          <p:cNvSpPr/>
          <p:nvPr/>
        </p:nvSpPr>
        <p:spPr>
          <a:xfrm>
            <a:off x="-360" y="0"/>
            <a:ext cx="13708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/>
              <a:t>16. Oktober 2020</a:t>
            </a:r>
          </a:p>
        </p:txBody>
      </p:sp>
      <p:sp>
        <p:nvSpPr>
          <p:cNvPr id="8" name="Rechteck 7"/>
          <p:cNvSpPr/>
          <p:nvPr/>
        </p:nvSpPr>
        <p:spPr>
          <a:xfrm>
            <a:off x="360" y="149163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Jan </a:t>
            </a:r>
            <a:r>
              <a:rPr lang="de-DE" dirty="0" err="1"/>
              <a:t>Blömacher</a:t>
            </a:r>
            <a:endParaRPr lang="de-DE" dirty="0"/>
          </a:p>
          <a:p>
            <a:r>
              <a:rPr lang="de-DE" dirty="0"/>
              <a:t>Stabsstelle Digitalisierung / Städtetag Baden-Württemberg</a:t>
            </a:r>
          </a:p>
        </p:txBody>
      </p:sp>
    </p:spTree>
    <p:extLst>
      <p:ext uri="{BB962C8B-B14F-4D97-AF65-F5344CB8AC3E}">
        <p14:creationId xmlns:p14="http://schemas.microsoft.com/office/powerpoint/2010/main" val="223299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p15="http://schemas.microsoft.com/office/powerpoint/2012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7480" y="468000"/>
            <a:ext cx="6215400" cy="369332"/>
          </a:xfrm>
        </p:spPr>
        <p:txBody>
          <a:bodyPr/>
          <a:lstStyle/>
          <a:p>
            <a:r>
              <a:rPr lang="de-DE" sz="2400" kern="1200" cap="all" spc="-1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Kommunale Digitallotsen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/>
          </p:nvPr>
        </p:nvSpPr>
        <p:spPr>
          <a:xfrm>
            <a:off x="467544" y="1152497"/>
            <a:ext cx="8352928" cy="2954655"/>
          </a:xfrm>
        </p:spPr>
        <p:txBody>
          <a:bodyPr/>
          <a:lstStyle/>
          <a:p>
            <a:r>
              <a:rPr lang="de-DE" sz="1600" b="1" dirty="0"/>
              <a:t>Förderprogramm aus der Digitalisierungsstrategie </a:t>
            </a:r>
            <a:r>
              <a:rPr lang="de-DE" sz="1600" b="1" dirty="0" err="1"/>
              <a:t>digital@bw</a:t>
            </a:r>
            <a:r>
              <a:rPr lang="de-DE" sz="1600" b="1" dirty="0"/>
              <a:t> der Landesregierung Baden-Württemberg</a:t>
            </a:r>
          </a:p>
          <a:p>
            <a:endParaRPr lang="de-DE" sz="1600" b="1" dirty="0"/>
          </a:p>
          <a:p>
            <a:r>
              <a:rPr lang="de-DE" sz="1600" dirty="0"/>
              <a:t>Die Digitalisierung verändert unsere Arbeitswelt grundlegend: Damit diese Transformation gelingt, gilt es, Mitarbeiterinnen und Mitarbeiter auf allen Ebenen der Kommunalverwaltung einzubinden. Sie sollen für die Chancen der Digitalisierung begeistert und auf die Herausforderungen vorbereitet werden. </a:t>
            </a:r>
          </a:p>
          <a:p>
            <a:endParaRPr lang="de-DE" sz="1600" dirty="0"/>
          </a:p>
          <a:p>
            <a:r>
              <a:rPr lang="de-DE" sz="1600" dirty="0"/>
              <a:t>Die kommunalen Landesverbände haben deshalb gemeinsam mit dem Land Baden-Württemberg das Multiplikatoren-Programm „Kommunale Digitallotsen“ ins Leben gerufen. Es geht darum digitale Kompetenz und Eigenverantwortung zu stärken und so aus den Kommunen heraus die Digitalisierung auf den Weg zu bringen.</a:t>
            </a:r>
          </a:p>
        </p:txBody>
      </p:sp>
    </p:spTree>
    <p:extLst>
      <p:ext uri="{BB962C8B-B14F-4D97-AF65-F5344CB8AC3E}">
        <p14:creationId xmlns:p14="http://schemas.microsoft.com/office/powerpoint/2010/main" val="16712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7480" y="176902"/>
            <a:ext cx="6500784" cy="738664"/>
          </a:xfrm>
        </p:spPr>
        <p:txBody>
          <a:bodyPr/>
          <a:lstStyle/>
          <a:p>
            <a:r>
              <a:rPr lang="de-DE" sz="2400" kern="1200" cap="all" spc="-1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ENTSTEHUNG KOMMUNALE DIGITALLOTSEN -These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/>
          </p:nvPr>
        </p:nvSpPr>
        <p:spPr>
          <a:xfrm>
            <a:off x="519224" y="1064515"/>
            <a:ext cx="8373256" cy="3662541"/>
          </a:xfrm>
        </p:spPr>
        <p:txBody>
          <a:bodyPr/>
          <a:lstStyle/>
          <a:p>
            <a:r>
              <a:rPr lang="x-none" sz="1400" b="1"/>
              <a:t>„Digitale </a:t>
            </a:r>
            <a:r>
              <a:rPr lang="de-DE" sz="1400" b="1" dirty="0"/>
              <a:t>Städte, Gemeinden, Landkreise</a:t>
            </a:r>
            <a:r>
              <a:rPr lang="x-none" sz="1400" b="1"/>
              <a:t> und Digitale Verwaltung</a:t>
            </a:r>
            <a:r>
              <a:rPr lang="de-DE" sz="1400" b="1" dirty="0"/>
              <a:t>en</a:t>
            </a:r>
            <a:r>
              <a:rPr lang="x-none" sz="1400" b="1"/>
              <a:t> vernetzen“</a:t>
            </a:r>
            <a:endParaRPr lang="de-DE" sz="1400" dirty="0"/>
          </a:p>
          <a:p>
            <a:endParaRPr lang="de-DE" sz="1400" dirty="0"/>
          </a:p>
          <a:p>
            <a:r>
              <a:rPr lang="x-none" sz="1400"/>
              <a:t>An vielen Stellen innerhalb der Kommune wird bereits digitalisiert. Ideen und Aktivitäten</a:t>
            </a:r>
            <a:r>
              <a:rPr lang="de-DE" sz="1400" dirty="0"/>
              <a:t> </a:t>
            </a:r>
            <a:r>
              <a:rPr lang="x-none" sz="1400"/>
              <a:t>gibt es viele. Vor allem größere Städte</a:t>
            </a:r>
            <a:r>
              <a:rPr lang="de-DE" sz="1400" dirty="0"/>
              <a:t> und Landkreise </a:t>
            </a:r>
            <a:r>
              <a:rPr lang="x-none" sz="1400"/>
              <a:t>haben</a:t>
            </a:r>
            <a:r>
              <a:rPr lang="de-DE" sz="1400" dirty="0"/>
              <a:t> </a:t>
            </a:r>
            <a:r>
              <a:rPr lang="x-none" sz="1400"/>
              <a:t>sehr viele Digitalisierungsprojekte aufgesetzt, die in die Stadt</a:t>
            </a:r>
            <a:r>
              <a:rPr lang="de-DE" sz="1400" dirty="0"/>
              <a:t>, den Landkreis</a:t>
            </a:r>
            <a:r>
              <a:rPr lang="x-none" sz="1400"/>
              <a:t> aber auch in die Verwaltung</a:t>
            </a:r>
            <a:r>
              <a:rPr lang="de-DE" sz="1400" dirty="0"/>
              <a:t> </a:t>
            </a:r>
            <a:r>
              <a:rPr lang="x-none" sz="1400"/>
              <a:t>hinein wirken. Zunehmend </a:t>
            </a:r>
            <a:r>
              <a:rPr lang="de-DE" sz="1400" dirty="0"/>
              <a:t>stellt </a:t>
            </a:r>
            <a:r>
              <a:rPr lang="x-none" sz="1400"/>
              <a:t>sich die Frage, wer diese Ideen kanalisieren soll, um</a:t>
            </a:r>
            <a:r>
              <a:rPr lang="de-DE" sz="1400" dirty="0"/>
              <a:t> </a:t>
            </a:r>
            <a:r>
              <a:rPr lang="x-none" sz="1400"/>
              <a:t>passende Lösungen zu finden und um mögliche Synergien zu erkennen? Denn</a:t>
            </a:r>
            <a:r>
              <a:rPr lang="de-DE" sz="1400" dirty="0"/>
              <a:t> </a:t>
            </a:r>
            <a:r>
              <a:rPr lang="x-none" sz="1400"/>
              <a:t>letztlich</a:t>
            </a:r>
            <a:r>
              <a:rPr lang="de-DE" sz="1400" dirty="0"/>
              <a:t> </a:t>
            </a:r>
            <a:r>
              <a:rPr lang="x-none" sz="1400"/>
              <a:t>betrifft die Digitalisierung alle Bürger</a:t>
            </a:r>
            <a:r>
              <a:rPr lang="de-DE" sz="1400" dirty="0"/>
              <a:t>*innen</a:t>
            </a:r>
            <a:r>
              <a:rPr lang="x-none" sz="1400"/>
              <a:t>, Mitarbeitende und weiteren</a:t>
            </a:r>
            <a:r>
              <a:rPr lang="de-DE" sz="1400" dirty="0"/>
              <a:t> </a:t>
            </a:r>
            <a:r>
              <a:rPr lang="x-none" sz="1400"/>
              <a:t>Akteure.</a:t>
            </a:r>
            <a:endParaRPr lang="de-DE" sz="1400" dirty="0"/>
          </a:p>
          <a:p>
            <a:endParaRPr lang="de-DE" sz="1400" dirty="0"/>
          </a:p>
          <a:p>
            <a:r>
              <a:rPr lang="x-none" sz="1400"/>
              <a:t>Diese Aufgabe wird die Verwaltung übernehmen müssen. Die Digitalisierung braucht eine</a:t>
            </a:r>
            <a:r>
              <a:rPr lang="de-DE" sz="1400" dirty="0"/>
              <a:t> </a:t>
            </a:r>
            <a:r>
              <a:rPr lang="x-none" sz="1400"/>
              <a:t>Rolle wie die der/des Chief Digital Officer (CDO). Doch eine Person allein kann dies</a:t>
            </a:r>
            <a:r>
              <a:rPr lang="de-DE" sz="1400" dirty="0"/>
              <a:t> </a:t>
            </a:r>
            <a:r>
              <a:rPr lang="x-none" sz="1400"/>
              <a:t>nicht leisten. Der CDO braucht als Multiplikatoren </a:t>
            </a:r>
            <a:r>
              <a:rPr lang="de-DE" sz="1400" dirty="0"/>
              <a:t>„</a:t>
            </a:r>
            <a:r>
              <a:rPr lang="de-DE" sz="1400" b="1" dirty="0"/>
              <a:t>K</a:t>
            </a:r>
            <a:r>
              <a:rPr lang="x-none" sz="1400" b="1"/>
              <a:t>ommunale Digitallotsen</a:t>
            </a:r>
            <a:r>
              <a:rPr lang="de-DE" sz="1400" b="1" dirty="0"/>
              <a:t>“</a:t>
            </a:r>
            <a:r>
              <a:rPr lang="x-none" sz="1400"/>
              <a:t>. Kommunale</a:t>
            </a:r>
            <a:r>
              <a:rPr lang="de-DE" sz="1400" dirty="0"/>
              <a:t> </a:t>
            </a:r>
            <a:r>
              <a:rPr lang="x-none" sz="1400"/>
              <a:t>Digitallotsen können eine Orientierung in die Verwaltung hinein geben und eine Richtung</a:t>
            </a:r>
            <a:r>
              <a:rPr lang="de-DE" sz="1400" dirty="0"/>
              <a:t> </a:t>
            </a:r>
            <a:r>
              <a:rPr lang="x-none" sz="1400"/>
              <a:t>zeigen. Sie können wichtige „Verbündete“ sein, wenn es darum geht, die Standort-, Lebens-</a:t>
            </a:r>
            <a:r>
              <a:rPr lang="de-DE" sz="1400" dirty="0"/>
              <a:t> </a:t>
            </a:r>
            <a:r>
              <a:rPr lang="x-none" sz="1400"/>
              <a:t>und Arbeitsqualität mit Hilfe der Digitalisierung zu verbessern. Der Städtetag Baden-Württemberg hat</a:t>
            </a:r>
            <a:r>
              <a:rPr lang="de-DE" sz="1400" dirty="0"/>
              <a:t> gemeinsam mit dem Gemeindetag und Landkreistag Baden-Württemberg</a:t>
            </a:r>
            <a:r>
              <a:rPr lang="x-none" sz="1400"/>
              <a:t> mit struktureller und finanzieller Unterstützung des Digitalisierungsministeriums</a:t>
            </a:r>
            <a:r>
              <a:rPr lang="de-DE" sz="1400" dirty="0"/>
              <a:t> Baden-Württemberg </a:t>
            </a:r>
            <a:r>
              <a:rPr lang="x-none" sz="1400"/>
              <a:t>Fortbildungsmodule für Digitallotsen entwickelt und führt Vernetzungsveranstaltungen</a:t>
            </a:r>
            <a:r>
              <a:rPr lang="de-DE" sz="1400" dirty="0"/>
              <a:t> </a:t>
            </a:r>
            <a:r>
              <a:rPr lang="x-none" sz="1400"/>
              <a:t>für alle Kommunen durch.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59210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TextShape 1"/>
          <p:cNvSpPr txBox="1"/>
          <p:nvPr/>
        </p:nvSpPr>
        <p:spPr>
          <a:xfrm>
            <a:off x="446400" y="468000"/>
            <a:ext cx="6215400" cy="431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de-DE" sz="2400" b="0" strike="noStrike" cap="all" spc="-1" dirty="0">
                <a:solidFill>
                  <a:srgbClr val="000000"/>
                </a:solidFill>
                <a:latin typeface="Calibri"/>
              </a:rPr>
              <a:t>Kommunale Digitallotsen - Sachstand</a:t>
            </a:r>
            <a:endParaRPr lang="de-DE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240951" y="987574"/>
            <a:ext cx="1720109" cy="93610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531 Kommunale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Digitallotsen von 1.587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qualifiziert</a:t>
            </a:r>
          </a:p>
        </p:txBody>
      </p:sp>
      <p:sp>
        <p:nvSpPr>
          <p:cNvPr id="13" name="Abgerundetes Rechteck 12"/>
          <p:cNvSpPr/>
          <p:nvPr/>
        </p:nvSpPr>
        <p:spPr>
          <a:xfrm>
            <a:off x="1825127" y="973316"/>
            <a:ext cx="1720109" cy="95036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300 Kommunen 27 Landkreise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Förderanträge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gestellt</a:t>
            </a:r>
          </a:p>
        </p:txBody>
      </p:sp>
      <p:sp>
        <p:nvSpPr>
          <p:cNvPr id="16" name="Abgerundetes Rechteck 15"/>
          <p:cNvSpPr/>
          <p:nvPr/>
        </p:nvSpPr>
        <p:spPr>
          <a:xfrm>
            <a:off x="240951" y="2039521"/>
            <a:ext cx="4021705" cy="87891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105 qualifizierte Digitallotsen aus 38 Kommunen und 11 Landkreisen haben bereits an Aufbauprogrammen teilgenommen</a:t>
            </a:r>
          </a:p>
        </p:txBody>
      </p:sp>
      <p:sp>
        <p:nvSpPr>
          <p:cNvPr id="9" name="Abgerundetes Rechteck 8"/>
          <p:cNvSpPr/>
          <p:nvPr/>
        </p:nvSpPr>
        <p:spPr>
          <a:xfrm>
            <a:off x="4817090" y="987574"/>
            <a:ext cx="4021705" cy="93610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2. Vernetzungsevent auf der Morgenstadt Werkstatt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05./06.03.2020</a:t>
            </a:r>
          </a:p>
        </p:txBody>
      </p:sp>
      <p:sp>
        <p:nvSpPr>
          <p:cNvPr id="15" name="Abgerundetes Rechteck 14"/>
          <p:cNvSpPr/>
          <p:nvPr/>
        </p:nvSpPr>
        <p:spPr>
          <a:xfrm>
            <a:off x="240485" y="2822923"/>
            <a:ext cx="4021705" cy="88223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Neue Angebote für Aufbauprogramme durch Vernetzung innerhalb der Digitalakademie geschaffen:</a:t>
            </a:r>
          </a:p>
        </p:txBody>
      </p:sp>
      <p:sp>
        <p:nvSpPr>
          <p:cNvPr id="18" name="Abgerundetes Rechteck 17"/>
          <p:cNvSpPr/>
          <p:nvPr/>
        </p:nvSpPr>
        <p:spPr>
          <a:xfrm>
            <a:off x="4139951" y="2691775"/>
            <a:ext cx="3736333" cy="114453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1100" dirty="0">
                <a:solidFill>
                  <a:schemeClr val="tx1"/>
                </a:solidFill>
              </a:rPr>
              <a:t>Workshop: Beteiligung, Rolle als Digitallotse</a:t>
            </a:r>
          </a:p>
          <a:p>
            <a:endParaRPr lang="de-DE" sz="1100" dirty="0">
              <a:solidFill>
                <a:schemeClr val="tx1"/>
              </a:solidFill>
            </a:endParaRPr>
          </a:p>
          <a:p>
            <a:r>
              <a:rPr lang="de-DE" sz="1100" dirty="0">
                <a:solidFill>
                  <a:schemeClr val="tx1"/>
                </a:solidFill>
              </a:rPr>
              <a:t>Fatma Tek, Willi Wendt , KIC </a:t>
            </a:r>
          </a:p>
          <a:p>
            <a:r>
              <a:rPr lang="de-DE" sz="1100" dirty="0">
                <a:solidFill>
                  <a:schemeClr val="tx1"/>
                </a:solidFill>
              </a:rPr>
              <a:t>Workshop: Initiierung und Erstellung einer kommunalen Digitalstrategie </a:t>
            </a:r>
          </a:p>
        </p:txBody>
      </p:sp>
      <p:sp>
        <p:nvSpPr>
          <p:cNvPr id="19" name="Abgerundetes Rechteck 18"/>
          <p:cNvSpPr/>
          <p:nvPr/>
        </p:nvSpPr>
        <p:spPr>
          <a:xfrm>
            <a:off x="5004045" y="1731535"/>
            <a:ext cx="3736333" cy="6961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1100" dirty="0">
                <a:solidFill>
                  <a:schemeClr val="tx1"/>
                </a:solidFill>
              </a:rPr>
              <a:t>Mit Beteiligung  aller Modulpartner der Digitalakademie (Themenabstimmung, Vorbereitung der Workshops und Moderation)</a:t>
            </a:r>
          </a:p>
        </p:txBody>
      </p:sp>
      <p:sp>
        <p:nvSpPr>
          <p:cNvPr id="20" name="Abgerundetes Rechteck 19"/>
          <p:cNvSpPr/>
          <p:nvPr/>
        </p:nvSpPr>
        <p:spPr>
          <a:xfrm>
            <a:off x="240951" y="3939902"/>
            <a:ext cx="6631261" cy="87846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</a:rPr>
              <a:t>Multiplikatoren-Programm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b="1" dirty="0">
                <a:solidFill>
                  <a:schemeClr val="tx1"/>
                </a:solidFill>
              </a:rPr>
              <a:t>ein voller Erfolg</a:t>
            </a:r>
            <a:r>
              <a:rPr lang="de-DE" sz="1400" dirty="0">
                <a:solidFill>
                  <a:schemeClr val="tx1"/>
                </a:solidFill>
              </a:rPr>
              <a:t>: Immer mehr Kommunen und Landkreise qualifizieren innerhalb ihrer Kommune weitere Digitallotsen 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=&gt; </a:t>
            </a:r>
            <a:r>
              <a:rPr lang="de-DE" sz="1200" b="1" dirty="0">
                <a:solidFill>
                  <a:schemeClr val="tx1"/>
                </a:solidFill>
              </a:rPr>
              <a:t>Dunkelziffer</a:t>
            </a:r>
            <a:r>
              <a:rPr lang="de-DE" sz="1200" dirty="0">
                <a:solidFill>
                  <a:schemeClr val="tx1"/>
                </a:solidFill>
              </a:rPr>
              <a:t> bezüglich der tatsächlich qualifizierten Digitallotsen</a:t>
            </a:r>
          </a:p>
        </p:txBody>
      </p:sp>
    </p:spTree>
    <p:extLst>
      <p:ext uri="{BB962C8B-B14F-4D97-AF65-F5344CB8AC3E}">
        <p14:creationId xmlns:p14="http://schemas.microsoft.com/office/powerpoint/2010/main" val="305486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TextShape 1"/>
          <p:cNvSpPr txBox="1"/>
          <p:nvPr/>
        </p:nvSpPr>
        <p:spPr>
          <a:xfrm>
            <a:off x="446400" y="468000"/>
            <a:ext cx="6215400" cy="431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de-DE" sz="2400" b="0" strike="noStrike" cap="all" spc="-1" dirty="0">
                <a:solidFill>
                  <a:srgbClr val="000000"/>
                </a:solidFill>
                <a:latin typeface="Calibri"/>
              </a:rPr>
              <a:t>Kommunale Digitallotsen - Ausblick</a:t>
            </a:r>
            <a:endParaRPr lang="de-DE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4563918" y="987191"/>
            <a:ext cx="3968522" cy="792471"/>
          </a:xfrm>
          <a:prstGeom prst="roundRect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bg2">
                    <a:lumMod val="90000"/>
                  </a:schemeClr>
                </a:solidFill>
              </a:rPr>
              <a:t>Ziel (</a:t>
            </a:r>
            <a:r>
              <a:rPr lang="de-DE" sz="1200" b="1" dirty="0">
                <a:solidFill>
                  <a:schemeClr val="bg2">
                    <a:lumMod val="90000"/>
                  </a:schemeClr>
                </a:solidFill>
              </a:rPr>
              <a:t>vor Corona</a:t>
            </a:r>
            <a:r>
              <a:rPr lang="de-DE" sz="1200" dirty="0">
                <a:solidFill>
                  <a:schemeClr val="bg2">
                    <a:lumMod val="90000"/>
                  </a:schemeClr>
                </a:solidFill>
              </a:rPr>
              <a:t>) bis 08/2020</a:t>
            </a:r>
          </a:p>
          <a:p>
            <a:pPr algn="ctr"/>
            <a:r>
              <a:rPr lang="de-DE" sz="1200" dirty="0">
                <a:solidFill>
                  <a:schemeClr val="bg2">
                    <a:lumMod val="90000"/>
                  </a:schemeClr>
                </a:solidFill>
              </a:rPr>
              <a:t>750 Kommunale Digitallotsen, davon haben 50 % bereits an einem oder mehreren Aufbauprogrammen teilgenommen.</a:t>
            </a:r>
          </a:p>
        </p:txBody>
      </p:sp>
      <p:sp>
        <p:nvSpPr>
          <p:cNvPr id="14" name="Abgerundetes Rechteck 13"/>
          <p:cNvSpPr/>
          <p:nvPr/>
        </p:nvSpPr>
        <p:spPr>
          <a:xfrm>
            <a:off x="465988" y="987574"/>
            <a:ext cx="3736333" cy="79208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chemeClr val="tx1"/>
                </a:solidFill>
              </a:rPr>
              <a:t>Weiterführung des Förderprogramms bis 2022</a:t>
            </a:r>
          </a:p>
        </p:txBody>
      </p:sp>
      <p:sp>
        <p:nvSpPr>
          <p:cNvPr id="15" name="Abgerundetes Rechteck 14"/>
          <p:cNvSpPr/>
          <p:nvPr/>
        </p:nvSpPr>
        <p:spPr>
          <a:xfrm>
            <a:off x="4548960" y="1779662"/>
            <a:ext cx="3983479" cy="86409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Ziel (</a:t>
            </a:r>
            <a:r>
              <a:rPr lang="de-DE" sz="1200" b="1" dirty="0">
                <a:solidFill>
                  <a:schemeClr val="tx1"/>
                </a:solidFill>
              </a:rPr>
              <a:t>aktuell</a:t>
            </a:r>
            <a:r>
              <a:rPr lang="de-DE" sz="1200" dirty="0">
                <a:solidFill>
                  <a:schemeClr val="tx1"/>
                </a:solidFill>
              </a:rPr>
              <a:t>) bis 12/2020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750 Kommunale Digitallotsen, davon haben 50 % bereits an einem oder mehreren Aufbauprogrammen teilgenommen.</a:t>
            </a:r>
          </a:p>
        </p:txBody>
      </p:sp>
      <p:sp>
        <p:nvSpPr>
          <p:cNvPr id="17" name="Abgerundetes Rechteck 16"/>
          <p:cNvSpPr/>
          <p:nvPr/>
        </p:nvSpPr>
        <p:spPr>
          <a:xfrm>
            <a:off x="446400" y="2285486"/>
            <a:ext cx="1720109" cy="91807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Relaunch Qualifizierungs-programm</a:t>
            </a:r>
          </a:p>
        </p:txBody>
      </p:sp>
      <p:sp>
        <p:nvSpPr>
          <p:cNvPr id="18" name="Abgerundetes Rechteck 17"/>
          <p:cNvSpPr/>
          <p:nvPr/>
        </p:nvSpPr>
        <p:spPr>
          <a:xfrm>
            <a:off x="2051720" y="2125210"/>
            <a:ext cx="2150601" cy="12386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1050" dirty="0">
                <a:solidFill>
                  <a:schemeClr val="tx1"/>
                </a:solidFill>
              </a:rPr>
              <a:t>Vorschläge nach Evaluierung: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050" dirty="0">
                <a:solidFill>
                  <a:schemeClr val="tx1"/>
                </a:solidFill>
              </a:rPr>
              <a:t>Statt 3 Tage hintereinander Entzerrung auf 2 + 1 Tage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050" dirty="0">
                <a:solidFill>
                  <a:schemeClr val="tx1"/>
                </a:solidFill>
              </a:rPr>
              <a:t>Mehr Raum für das Thema „Veränderungen im digitalen Wandel“</a:t>
            </a:r>
          </a:p>
        </p:txBody>
      </p:sp>
      <p:sp>
        <p:nvSpPr>
          <p:cNvPr id="19" name="Abgerundetes Rechteck 18"/>
          <p:cNvSpPr/>
          <p:nvPr/>
        </p:nvSpPr>
        <p:spPr>
          <a:xfrm>
            <a:off x="465988" y="3667830"/>
            <a:ext cx="1720109" cy="93610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Aufbauprogramme erweitern</a:t>
            </a:r>
          </a:p>
        </p:txBody>
      </p:sp>
      <p:sp>
        <p:nvSpPr>
          <p:cNvPr id="20" name="Abgerundetes Rechteck 19"/>
          <p:cNvSpPr/>
          <p:nvPr/>
        </p:nvSpPr>
        <p:spPr>
          <a:xfrm>
            <a:off x="2051718" y="3576799"/>
            <a:ext cx="2150601" cy="111816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050" dirty="0">
                <a:solidFill>
                  <a:schemeClr val="tx1"/>
                </a:solidFill>
              </a:rPr>
              <a:t>Digitale Workshops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050" dirty="0">
                <a:solidFill>
                  <a:schemeClr val="tx1"/>
                </a:solidFill>
              </a:rPr>
              <a:t>Neue Angebote durch Vernetzung schaffen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050" dirty="0">
                <a:solidFill>
                  <a:schemeClr val="tx1"/>
                </a:solidFill>
              </a:rPr>
              <a:t>Trendthemen aufnehmen</a:t>
            </a:r>
          </a:p>
        </p:txBody>
      </p:sp>
      <p:sp>
        <p:nvSpPr>
          <p:cNvPr id="22" name="Abgerundetes Rechteck 21"/>
          <p:cNvSpPr/>
          <p:nvPr/>
        </p:nvSpPr>
        <p:spPr>
          <a:xfrm>
            <a:off x="4563918" y="2931790"/>
            <a:ext cx="1720109" cy="79208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Vernetzungsevents</a:t>
            </a:r>
          </a:p>
        </p:txBody>
      </p:sp>
      <p:sp>
        <p:nvSpPr>
          <p:cNvPr id="23" name="Abgerundetes Rechteck 22"/>
          <p:cNvSpPr/>
          <p:nvPr/>
        </p:nvSpPr>
        <p:spPr>
          <a:xfrm>
            <a:off x="6159125" y="2744524"/>
            <a:ext cx="2376263" cy="10801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000" dirty="0">
                <a:solidFill>
                  <a:schemeClr val="tx1"/>
                </a:solidFill>
              </a:rPr>
              <a:t>Praxisbeispiele einfließen lassen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000" dirty="0">
                <a:solidFill>
                  <a:schemeClr val="tx1"/>
                </a:solidFill>
              </a:rPr>
              <a:t>Experimentierräume einrichten (digital und analog)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000" dirty="0">
                <a:solidFill>
                  <a:schemeClr val="tx1"/>
                </a:solidFill>
              </a:rPr>
              <a:t>weitere Vernetzungsformate schaffen und durchführen</a:t>
            </a:r>
          </a:p>
        </p:txBody>
      </p:sp>
      <p:sp>
        <p:nvSpPr>
          <p:cNvPr id="24" name="Abgerundetes Rechteck 23"/>
          <p:cNvSpPr/>
          <p:nvPr/>
        </p:nvSpPr>
        <p:spPr>
          <a:xfrm>
            <a:off x="4578671" y="3939902"/>
            <a:ext cx="3956717" cy="79208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tx1"/>
                </a:solidFill>
              </a:rPr>
              <a:t>Erhebung der „Dunkelziffer“ an Kommunalen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Digitallotsen durch Umfrage und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tx1"/>
                </a:solidFill>
              </a:rPr>
              <a:t>Erhebung der bisherigen weißen Flecken zur Ermittlung der gezielten Ansprache</a:t>
            </a:r>
          </a:p>
        </p:txBody>
      </p:sp>
    </p:spTree>
    <p:extLst>
      <p:ext uri="{BB962C8B-B14F-4D97-AF65-F5344CB8AC3E}">
        <p14:creationId xmlns:p14="http://schemas.microsoft.com/office/powerpoint/2010/main" val="405024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TextShape 1"/>
          <p:cNvSpPr txBox="1"/>
          <p:nvPr/>
        </p:nvSpPr>
        <p:spPr>
          <a:xfrm>
            <a:off x="251520" y="466200"/>
            <a:ext cx="7220864" cy="431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de-DE" sz="2400" cap="all" spc="-1" dirty="0">
                <a:solidFill>
                  <a:srgbClr val="000000"/>
                </a:solidFill>
                <a:latin typeface="Calibri"/>
              </a:rPr>
              <a:t>Kommunale Digitallotsen Ansprechpartnerinnen</a:t>
            </a:r>
            <a:endParaRPr lang="de-DE" sz="24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3" name="TextShape 3"/>
          <p:cNvSpPr txBox="1"/>
          <p:nvPr/>
        </p:nvSpPr>
        <p:spPr>
          <a:xfrm>
            <a:off x="447480" y="4746240"/>
            <a:ext cx="2057040" cy="274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200" b="0" strike="noStrike" spc="-1">
                <a:solidFill>
                  <a:srgbClr val="8B8B8B"/>
                </a:solidFill>
                <a:latin typeface="Calibri"/>
              </a:rPr>
              <a:t>Folie </a:t>
            </a:r>
            <a:fld id="{C270865A-2169-49CA-9D04-FCD21B951950}" type="slidenum">
              <a:rPr lang="de-DE" sz="1200" b="0" strike="noStrike" spc="-1">
                <a:solidFill>
                  <a:srgbClr val="8B8B8B"/>
                </a:solidFill>
                <a:latin typeface="Calibri"/>
              </a:rPr>
              <a:t>6</a:t>
            </a:fld>
            <a:endParaRPr lang="de-DE" sz="1200" b="0" strike="noStrike" spc="-1">
              <a:latin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93" y="1203598"/>
            <a:ext cx="76517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539552" y="2943652"/>
            <a:ext cx="237626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b="1" dirty="0"/>
              <a:t>Stella Grießmayer</a:t>
            </a:r>
          </a:p>
          <a:p>
            <a:r>
              <a:rPr lang="de-DE" sz="900" dirty="0"/>
              <a:t>Städtetag Baden-Württemberg</a:t>
            </a:r>
            <a:br>
              <a:rPr lang="de-DE" sz="900" dirty="0"/>
            </a:br>
            <a:r>
              <a:rPr lang="de-DE" sz="900" dirty="0"/>
              <a:t>Stabsstelle Digitalisierung</a:t>
            </a:r>
            <a:br>
              <a:rPr lang="de-DE" sz="900" dirty="0"/>
            </a:br>
            <a:r>
              <a:rPr lang="de-DE" sz="900" dirty="0">
                <a:hlinkClick r:id="rId3"/>
              </a:rPr>
              <a:t>Stella.Griessmayer@staedtetag-bw.de</a:t>
            </a:r>
            <a:br>
              <a:rPr lang="de-DE" sz="900" dirty="0"/>
            </a:br>
            <a:r>
              <a:rPr lang="de-DE" sz="900" dirty="0"/>
              <a:t>Tel.: +49 711 22921-36</a:t>
            </a:r>
            <a:endParaRPr lang="de-DE" sz="900" dirty="0">
              <a:effectLst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131840" y="2937148"/>
            <a:ext cx="237626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b="1" dirty="0"/>
              <a:t>Ariane Krüger</a:t>
            </a:r>
          </a:p>
          <a:p>
            <a:r>
              <a:rPr lang="de-DE" sz="900" dirty="0"/>
              <a:t>Landkreistag Baden-Württemberg</a:t>
            </a:r>
            <a:br>
              <a:rPr lang="de-DE" sz="900" dirty="0"/>
            </a:br>
            <a:r>
              <a:rPr lang="de-DE" sz="900" dirty="0"/>
              <a:t>Stabsstelle Digitalisierung</a:t>
            </a:r>
            <a:br>
              <a:rPr lang="de-DE" sz="900" dirty="0"/>
            </a:br>
            <a:r>
              <a:rPr lang="de-DE" sz="900" dirty="0">
                <a:hlinkClick r:id="rId4"/>
              </a:rPr>
              <a:t>krueger@landkreistag-bw.de</a:t>
            </a:r>
            <a:br>
              <a:rPr lang="de-DE" sz="900" dirty="0"/>
            </a:br>
            <a:r>
              <a:rPr lang="de-DE" sz="900" dirty="0"/>
              <a:t>Tel.: +49 711 22462-32</a:t>
            </a:r>
            <a:endParaRPr lang="de-DE" sz="900" dirty="0">
              <a:effectLst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5724128" y="2944564"/>
            <a:ext cx="230425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b="1" dirty="0"/>
              <a:t>Marit Koch</a:t>
            </a:r>
          </a:p>
          <a:p>
            <a:r>
              <a:rPr lang="de-DE" sz="900" dirty="0"/>
              <a:t>Gemeindetag Baden-Württemberg</a:t>
            </a:r>
            <a:br>
              <a:rPr lang="de-DE" sz="900" dirty="0"/>
            </a:br>
            <a:r>
              <a:rPr lang="de-DE" sz="900" dirty="0"/>
              <a:t>Stabsstelle Digitalisierung</a:t>
            </a:r>
            <a:br>
              <a:rPr lang="de-DE" sz="900" dirty="0"/>
            </a:br>
            <a:r>
              <a:rPr lang="de-DE" sz="900" dirty="0">
                <a:hlinkClick r:id="rId5"/>
              </a:rPr>
              <a:t>marit.koch@gemeindetag-bw.de</a:t>
            </a:r>
            <a:br>
              <a:rPr lang="de-DE" sz="900" dirty="0"/>
            </a:br>
            <a:r>
              <a:rPr lang="de-DE" sz="900" dirty="0"/>
              <a:t>Tel.: +49 711 22572-51</a:t>
            </a:r>
            <a:endParaRPr lang="de-DE" sz="9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3074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634</Words>
  <Application>Microsoft Macintosh PowerPoint</Application>
  <PresentationFormat>Bildschirmpräsentation (16:9)</PresentationFormat>
  <Paragraphs>63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6</vt:i4>
      </vt:variant>
    </vt:vector>
  </HeadingPairs>
  <TitlesOfParts>
    <vt:vector size="13" baseType="lpstr">
      <vt:lpstr>Arial</vt:lpstr>
      <vt:lpstr>Calibri</vt:lpstr>
      <vt:lpstr>Symbol</vt:lpstr>
      <vt:lpstr>Times New Roman</vt:lpstr>
      <vt:lpstr>Wingdings</vt:lpstr>
      <vt:lpstr>Office Theme</vt:lpstr>
      <vt:lpstr>Office Theme</vt:lpstr>
      <vt:lpstr>PowerPoint-Präsentation</vt:lpstr>
      <vt:lpstr>Kommunale Digitallotsen</vt:lpstr>
      <vt:lpstr>ENTSTEHUNG KOMMUNALE DIGITALLOTSEN -These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Alexander Frank</dc:creator>
  <cp:lastModifiedBy>Max Schulze-Vorberg</cp:lastModifiedBy>
  <cp:revision>155</cp:revision>
  <dcterms:created xsi:type="dcterms:W3CDTF">2018-06-26T14:17:16Z</dcterms:created>
  <dcterms:modified xsi:type="dcterms:W3CDTF">2020-10-18T08:46:06Z</dcterms:modified>
  <dc:language>de-DE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Bildschirmpräsentation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10</vt:i4>
  </property>
</Properties>
</file>