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0" r:id="rId4"/>
    <p:sldId id="269" r:id="rId5"/>
    <p:sldId id="257" r:id="rId6"/>
    <p:sldId id="266" r:id="rId7"/>
    <p:sldId id="268" r:id="rId8"/>
    <p:sldId id="267" r:id="rId9"/>
    <p:sldId id="262" r:id="rId10"/>
  </p:sldIdLst>
  <p:sldSz cx="9144000" cy="6858000" type="screen4x3"/>
  <p:notesSz cx="6669088" cy="98726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82"/>
    <a:srgbClr val="FFED00"/>
    <a:srgbClr val="00457D"/>
    <a:srgbClr val="00447C"/>
    <a:srgbClr val="03467E"/>
    <a:srgbClr val="1D436C"/>
    <a:srgbClr val="00457C"/>
    <a:srgbClr val="A8CDEB"/>
    <a:srgbClr val="1C5A8C"/>
    <a:srgbClr val="9EC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871" autoAdjust="0"/>
    <p:restoredTop sz="94660"/>
  </p:normalViewPr>
  <p:slideViewPr>
    <p:cSldViewPr>
      <p:cViewPr varScale="1">
        <p:scale>
          <a:sx n="115" d="100"/>
          <a:sy n="115" d="100"/>
        </p:scale>
        <p:origin x="6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030D5E-E6C2-4366-AF18-80ADBD861B2D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23B669C-C293-4710-B3F8-F2EA8308B08D}">
      <dgm:prSet phldrT="[Text]" custT="1"/>
      <dgm:spPr/>
      <dgm:t>
        <a:bodyPr/>
        <a:lstStyle/>
        <a:p>
          <a:r>
            <a:rPr lang="de-DE" sz="2800" dirty="0"/>
            <a:t>Homeoffice</a:t>
          </a:r>
        </a:p>
        <a:p>
          <a:r>
            <a:rPr lang="de-DE" sz="1200" dirty="0"/>
            <a:t>(im weiteren Sinn)</a:t>
          </a:r>
        </a:p>
      </dgm:t>
    </dgm:pt>
    <dgm:pt modelId="{1DAC3CA0-049F-4F54-98E6-3EBE13B09E3A}" type="parTrans" cxnId="{FEE4A6E9-CBCE-4EF7-8C0C-9C08C857D141}">
      <dgm:prSet/>
      <dgm:spPr/>
      <dgm:t>
        <a:bodyPr/>
        <a:lstStyle/>
        <a:p>
          <a:endParaRPr lang="de-DE"/>
        </a:p>
      </dgm:t>
    </dgm:pt>
    <dgm:pt modelId="{050D8D4A-A4B5-42AE-8A67-F002BD86F2AE}" type="sibTrans" cxnId="{FEE4A6E9-CBCE-4EF7-8C0C-9C08C857D141}">
      <dgm:prSet/>
      <dgm:spPr/>
      <dgm:t>
        <a:bodyPr/>
        <a:lstStyle/>
        <a:p>
          <a:endParaRPr lang="de-DE"/>
        </a:p>
      </dgm:t>
    </dgm:pt>
    <dgm:pt modelId="{93DF37AB-E0C0-4566-97A9-7D68CD4F6F69}">
      <dgm:prSet phldrT="[Text]" custT="1"/>
      <dgm:spPr/>
      <dgm:t>
        <a:bodyPr/>
        <a:lstStyle/>
        <a:p>
          <a:r>
            <a:rPr lang="de-DE" sz="2400" dirty="0"/>
            <a:t>Telearbeit</a:t>
          </a:r>
        </a:p>
      </dgm:t>
    </dgm:pt>
    <dgm:pt modelId="{05B017BF-F071-4ABA-AB5F-023D64F7441F}" type="parTrans" cxnId="{02482867-C39A-4C6C-94F0-6744E5139419}">
      <dgm:prSet/>
      <dgm:spPr/>
      <dgm:t>
        <a:bodyPr/>
        <a:lstStyle/>
        <a:p>
          <a:endParaRPr lang="de-DE"/>
        </a:p>
      </dgm:t>
    </dgm:pt>
    <dgm:pt modelId="{7D83CE24-019E-4EAA-B698-9012569519B0}" type="sibTrans" cxnId="{02482867-C39A-4C6C-94F0-6744E5139419}">
      <dgm:prSet/>
      <dgm:spPr/>
      <dgm:t>
        <a:bodyPr/>
        <a:lstStyle/>
        <a:p>
          <a:endParaRPr lang="de-DE"/>
        </a:p>
      </dgm:t>
    </dgm:pt>
    <dgm:pt modelId="{26E3C341-347C-4160-8935-CD153BEE9BCF}">
      <dgm:prSet phldrT="[Text]" custT="1"/>
      <dgm:spPr/>
      <dgm:t>
        <a:bodyPr/>
        <a:lstStyle/>
        <a:p>
          <a:r>
            <a:rPr lang="de-DE" sz="2400" dirty="0"/>
            <a:t>Mobile Arbeit</a:t>
          </a:r>
        </a:p>
      </dgm:t>
    </dgm:pt>
    <dgm:pt modelId="{8F36E3E9-F942-4429-A266-F183B880C46F}" type="parTrans" cxnId="{DA4E5D3C-22AC-4962-8E64-49C832D41DA6}">
      <dgm:prSet/>
      <dgm:spPr/>
      <dgm:t>
        <a:bodyPr/>
        <a:lstStyle/>
        <a:p>
          <a:endParaRPr lang="de-DE"/>
        </a:p>
      </dgm:t>
    </dgm:pt>
    <dgm:pt modelId="{45103865-8347-4EE0-B84B-010A592F1C94}" type="sibTrans" cxnId="{DA4E5D3C-22AC-4962-8E64-49C832D41DA6}">
      <dgm:prSet/>
      <dgm:spPr/>
      <dgm:t>
        <a:bodyPr/>
        <a:lstStyle/>
        <a:p>
          <a:endParaRPr lang="de-DE"/>
        </a:p>
      </dgm:t>
    </dgm:pt>
    <dgm:pt modelId="{99955FE0-4787-4F2C-8328-0B76DAFD93B3}">
      <dgm:prSet custT="1"/>
      <dgm:spPr/>
      <dgm:t>
        <a:bodyPr/>
        <a:lstStyle/>
        <a:p>
          <a:r>
            <a:rPr lang="de-DE" sz="1700" dirty="0"/>
            <a:t>Mobile Arbeit</a:t>
          </a:r>
        </a:p>
        <a:p>
          <a:r>
            <a:rPr lang="de-DE" sz="1200" dirty="0"/>
            <a:t>(örtlich flexibel)</a:t>
          </a:r>
        </a:p>
      </dgm:t>
    </dgm:pt>
    <dgm:pt modelId="{12D0D244-5443-43D4-A7BE-ADF6756D5D60}" type="parTrans" cxnId="{659676F7-5197-44D3-97B9-35649CF56DEC}">
      <dgm:prSet/>
      <dgm:spPr/>
      <dgm:t>
        <a:bodyPr/>
        <a:lstStyle/>
        <a:p>
          <a:endParaRPr lang="de-DE"/>
        </a:p>
      </dgm:t>
    </dgm:pt>
    <dgm:pt modelId="{1A2A338D-3E1B-45B7-881C-40FCA4297B39}" type="sibTrans" cxnId="{659676F7-5197-44D3-97B9-35649CF56DEC}">
      <dgm:prSet/>
      <dgm:spPr/>
      <dgm:t>
        <a:bodyPr/>
        <a:lstStyle/>
        <a:p>
          <a:endParaRPr lang="de-DE"/>
        </a:p>
      </dgm:t>
    </dgm:pt>
    <dgm:pt modelId="{2C1904B1-96F5-4272-B73B-E1BAF0DF6A53}">
      <dgm:prSet custT="1"/>
      <dgm:spPr/>
      <dgm:t>
        <a:bodyPr/>
        <a:lstStyle/>
        <a:p>
          <a:r>
            <a:rPr lang="de-DE" sz="1800" dirty="0"/>
            <a:t>Homeoffice</a:t>
          </a:r>
        </a:p>
        <a:p>
          <a:r>
            <a:rPr lang="de-DE" sz="1000" dirty="0"/>
            <a:t>(im engeren Sinn)</a:t>
          </a:r>
        </a:p>
      </dgm:t>
    </dgm:pt>
    <dgm:pt modelId="{7E4881F2-1B99-4BCC-9FE7-24E9B85ADF65}" type="sibTrans" cxnId="{36355337-57A2-44EB-919C-E658D530BDDE}">
      <dgm:prSet/>
      <dgm:spPr/>
      <dgm:t>
        <a:bodyPr/>
        <a:lstStyle/>
        <a:p>
          <a:endParaRPr lang="de-DE"/>
        </a:p>
      </dgm:t>
    </dgm:pt>
    <dgm:pt modelId="{2B93F284-9622-4A25-BFD1-C6843D9CBFE1}" type="parTrans" cxnId="{36355337-57A2-44EB-919C-E658D530BDDE}">
      <dgm:prSet/>
      <dgm:spPr/>
      <dgm:t>
        <a:bodyPr/>
        <a:lstStyle/>
        <a:p>
          <a:endParaRPr lang="de-DE"/>
        </a:p>
      </dgm:t>
    </dgm:pt>
    <dgm:pt modelId="{FADEA962-A76F-490E-88DF-14AD73232FC7}" type="pres">
      <dgm:prSet presAssocID="{D5030D5E-E6C2-4366-AF18-80ADBD861B2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9569791-3DB5-4227-9AD3-EBDE39AD5C4F}" type="pres">
      <dgm:prSet presAssocID="{823B669C-C293-4710-B3F8-F2EA8308B08D}" presName="hierRoot1" presStyleCnt="0">
        <dgm:presLayoutVars>
          <dgm:hierBranch val="init"/>
        </dgm:presLayoutVars>
      </dgm:prSet>
      <dgm:spPr/>
    </dgm:pt>
    <dgm:pt modelId="{B225525A-27F6-4097-9E8B-07969C2F9C1A}" type="pres">
      <dgm:prSet presAssocID="{823B669C-C293-4710-B3F8-F2EA8308B08D}" presName="rootComposite1" presStyleCnt="0"/>
      <dgm:spPr/>
    </dgm:pt>
    <dgm:pt modelId="{FC65D799-E714-40C3-9DA4-19DC85AFCD81}" type="pres">
      <dgm:prSet presAssocID="{823B669C-C293-4710-B3F8-F2EA8308B08D}" presName="rootText1" presStyleLbl="node0" presStyleIdx="0" presStyleCnt="1" custScaleX="130997" custLinFactNeighborX="-24003" custLinFactNeighborY="3568">
        <dgm:presLayoutVars>
          <dgm:chPref val="3"/>
        </dgm:presLayoutVars>
      </dgm:prSet>
      <dgm:spPr/>
    </dgm:pt>
    <dgm:pt modelId="{5D75B5FE-7094-44A9-987F-EFA99F3AF3AC}" type="pres">
      <dgm:prSet presAssocID="{823B669C-C293-4710-B3F8-F2EA8308B08D}" presName="rootConnector1" presStyleLbl="node1" presStyleIdx="0" presStyleCnt="0"/>
      <dgm:spPr/>
    </dgm:pt>
    <dgm:pt modelId="{CE0274DC-9A47-4A8F-A4E8-EDA06FE00FC9}" type="pres">
      <dgm:prSet presAssocID="{823B669C-C293-4710-B3F8-F2EA8308B08D}" presName="hierChild2" presStyleCnt="0"/>
      <dgm:spPr/>
    </dgm:pt>
    <dgm:pt modelId="{29D4180B-FB34-45B9-86C3-57C9D0836956}" type="pres">
      <dgm:prSet presAssocID="{05B017BF-F071-4ABA-AB5F-023D64F7441F}" presName="Name37" presStyleLbl="parChTrans1D2" presStyleIdx="0" presStyleCnt="2"/>
      <dgm:spPr/>
    </dgm:pt>
    <dgm:pt modelId="{26B3A802-0492-4774-AF1C-2E472B001DB8}" type="pres">
      <dgm:prSet presAssocID="{93DF37AB-E0C0-4566-97A9-7D68CD4F6F69}" presName="hierRoot2" presStyleCnt="0">
        <dgm:presLayoutVars>
          <dgm:hierBranch val="init"/>
        </dgm:presLayoutVars>
      </dgm:prSet>
      <dgm:spPr/>
    </dgm:pt>
    <dgm:pt modelId="{E538F8BD-D754-442F-AD70-63F211A7F677}" type="pres">
      <dgm:prSet presAssocID="{93DF37AB-E0C0-4566-97A9-7D68CD4F6F69}" presName="rootComposite" presStyleCnt="0"/>
      <dgm:spPr/>
    </dgm:pt>
    <dgm:pt modelId="{93D7CD31-B2C7-4EEE-8FD7-4B3AA45F6F64}" type="pres">
      <dgm:prSet presAssocID="{93DF37AB-E0C0-4566-97A9-7D68CD4F6F69}" presName="rootText" presStyleLbl="node2" presStyleIdx="0" presStyleCnt="2" custLinFactNeighborX="-24003" custLinFactNeighborY="3568">
        <dgm:presLayoutVars>
          <dgm:chPref val="3"/>
        </dgm:presLayoutVars>
      </dgm:prSet>
      <dgm:spPr/>
    </dgm:pt>
    <dgm:pt modelId="{FAB30ACF-ADBA-476C-AAFE-5A34B91C67D0}" type="pres">
      <dgm:prSet presAssocID="{93DF37AB-E0C0-4566-97A9-7D68CD4F6F69}" presName="rootConnector" presStyleLbl="node2" presStyleIdx="0" presStyleCnt="2"/>
      <dgm:spPr/>
    </dgm:pt>
    <dgm:pt modelId="{A56CB97A-85CD-499A-A0D8-A76C20157109}" type="pres">
      <dgm:prSet presAssocID="{93DF37AB-E0C0-4566-97A9-7D68CD4F6F69}" presName="hierChild4" presStyleCnt="0"/>
      <dgm:spPr/>
    </dgm:pt>
    <dgm:pt modelId="{B58EF44F-F620-4634-9255-B86E343E2DB5}" type="pres">
      <dgm:prSet presAssocID="{93DF37AB-E0C0-4566-97A9-7D68CD4F6F69}" presName="hierChild5" presStyleCnt="0"/>
      <dgm:spPr/>
    </dgm:pt>
    <dgm:pt modelId="{205A61C3-95FF-49E6-B19D-529B79B44D3B}" type="pres">
      <dgm:prSet presAssocID="{8F36E3E9-F942-4429-A266-F183B880C46F}" presName="Name37" presStyleLbl="parChTrans1D2" presStyleIdx="1" presStyleCnt="2"/>
      <dgm:spPr/>
    </dgm:pt>
    <dgm:pt modelId="{46333A1E-E6AC-4E8E-AA78-DEEC92316F53}" type="pres">
      <dgm:prSet presAssocID="{26E3C341-347C-4160-8935-CD153BEE9BCF}" presName="hierRoot2" presStyleCnt="0">
        <dgm:presLayoutVars>
          <dgm:hierBranch val="init"/>
        </dgm:presLayoutVars>
      </dgm:prSet>
      <dgm:spPr/>
    </dgm:pt>
    <dgm:pt modelId="{776FDA60-C8CF-4004-BFF8-F44863B531C2}" type="pres">
      <dgm:prSet presAssocID="{26E3C341-347C-4160-8935-CD153BEE9BCF}" presName="rootComposite" presStyleCnt="0"/>
      <dgm:spPr/>
    </dgm:pt>
    <dgm:pt modelId="{2C71998F-6C6D-4E64-8D0D-13081E97AEC1}" type="pres">
      <dgm:prSet presAssocID="{26E3C341-347C-4160-8935-CD153BEE9BCF}" presName="rootText" presStyleLbl="node2" presStyleIdx="1" presStyleCnt="2" custLinFactNeighborX="-24003" custLinFactNeighborY="3568">
        <dgm:presLayoutVars>
          <dgm:chPref val="3"/>
        </dgm:presLayoutVars>
      </dgm:prSet>
      <dgm:spPr/>
    </dgm:pt>
    <dgm:pt modelId="{2067707F-C094-481E-B754-23AB6DB2A439}" type="pres">
      <dgm:prSet presAssocID="{26E3C341-347C-4160-8935-CD153BEE9BCF}" presName="rootConnector" presStyleLbl="node2" presStyleIdx="1" presStyleCnt="2"/>
      <dgm:spPr/>
    </dgm:pt>
    <dgm:pt modelId="{8C2FCB34-BC70-4932-91E7-A39569E37EB6}" type="pres">
      <dgm:prSet presAssocID="{26E3C341-347C-4160-8935-CD153BEE9BCF}" presName="hierChild4" presStyleCnt="0"/>
      <dgm:spPr/>
    </dgm:pt>
    <dgm:pt modelId="{6D74242A-465A-4344-A60F-745656EA68B3}" type="pres">
      <dgm:prSet presAssocID="{12D0D244-5443-43D4-A7BE-ADF6756D5D60}" presName="Name37" presStyleLbl="parChTrans1D3" presStyleIdx="0" presStyleCnt="2"/>
      <dgm:spPr/>
    </dgm:pt>
    <dgm:pt modelId="{BA53604E-4F11-4CDF-8E99-D3C345C660AF}" type="pres">
      <dgm:prSet presAssocID="{99955FE0-4787-4F2C-8328-0B76DAFD93B3}" presName="hierRoot2" presStyleCnt="0">
        <dgm:presLayoutVars>
          <dgm:hierBranch val="init"/>
        </dgm:presLayoutVars>
      </dgm:prSet>
      <dgm:spPr/>
    </dgm:pt>
    <dgm:pt modelId="{64F0F5F0-8B4D-49AD-BF9E-D6C14C818BF0}" type="pres">
      <dgm:prSet presAssocID="{99955FE0-4787-4F2C-8328-0B76DAFD93B3}" presName="rootComposite" presStyleCnt="0"/>
      <dgm:spPr/>
    </dgm:pt>
    <dgm:pt modelId="{C2A5F0A0-F7C0-466A-A806-995382FD11A5}" type="pres">
      <dgm:prSet presAssocID="{99955FE0-4787-4F2C-8328-0B76DAFD93B3}" presName="rootText" presStyleLbl="node3" presStyleIdx="0" presStyleCnt="2" custLinFactNeighborX="-33378" custLinFactNeighborY="-20384">
        <dgm:presLayoutVars>
          <dgm:chPref val="3"/>
        </dgm:presLayoutVars>
      </dgm:prSet>
      <dgm:spPr/>
    </dgm:pt>
    <dgm:pt modelId="{5CB9AF77-F7D2-4E2E-8853-7CA5FBACB3C1}" type="pres">
      <dgm:prSet presAssocID="{99955FE0-4787-4F2C-8328-0B76DAFD93B3}" presName="rootConnector" presStyleLbl="node3" presStyleIdx="0" presStyleCnt="2"/>
      <dgm:spPr/>
    </dgm:pt>
    <dgm:pt modelId="{2436F412-70D5-47E4-BC55-FC0B88397D4F}" type="pres">
      <dgm:prSet presAssocID="{99955FE0-4787-4F2C-8328-0B76DAFD93B3}" presName="hierChild4" presStyleCnt="0"/>
      <dgm:spPr/>
    </dgm:pt>
    <dgm:pt modelId="{8D844479-46B6-4A02-916E-10C359DA9A50}" type="pres">
      <dgm:prSet presAssocID="{99955FE0-4787-4F2C-8328-0B76DAFD93B3}" presName="hierChild5" presStyleCnt="0"/>
      <dgm:spPr/>
    </dgm:pt>
    <dgm:pt modelId="{9652D1C4-4965-4AEA-A113-64896E93B4C7}" type="pres">
      <dgm:prSet presAssocID="{2B93F284-9622-4A25-BFD1-C6843D9CBFE1}" presName="Name37" presStyleLbl="parChTrans1D3" presStyleIdx="1" presStyleCnt="2"/>
      <dgm:spPr/>
    </dgm:pt>
    <dgm:pt modelId="{5D5814CC-20C6-47A2-A412-FB0C6B4458FC}" type="pres">
      <dgm:prSet presAssocID="{2C1904B1-96F5-4272-B73B-E1BAF0DF6A53}" presName="hierRoot2" presStyleCnt="0">
        <dgm:presLayoutVars>
          <dgm:hierBranch val="init"/>
        </dgm:presLayoutVars>
      </dgm:prSet>
      <dgm:spPr/>
    </dgm:pt>
    <dgm:pt modelId="{B6CB1815-B7E9-4C88-B363-11D821F19C75}" type="pres">
      <dgm:prSet presAssocID="{2C1904B1-96F5-4272-B73B-E1BAF0DF6A53}" presName="rootComposite" presStyleCnt="0"/>
      <dgm:spPr/>
    </dgm:pt>
    <dgm:pt modelId="{7DC07709-87C7-492A-A749-F343191395AD}" type="pres">
      <dgm:prSet presAssocID="{2C1904B1-96F5-4272-B73B-E1BAF0DF6A53}" presName="rootText" presStyleLbl="node3" presStyleIdx="1" presStyleCnt="2" custLinFactNeighborX="-33624" custLinFactNeighborY="-43915">
        <dgm:presLayoutVars>
          <dgm:chPref val="3"/>
        </dgm:presLayoutVars>
      </dgm:prSet>
      <dgm:spPr/>
    </dgm:pt>
    <dgm:pt modelId="{BD757382-E127-4FCD-927A-8F90801848F9}" type="pres">
      <dgm:prSet presAssocID="{2C1904B1-96F5-4272-B73B-E1BAF0DF6A53}" presName="rootConnector" presStyleLbl="node3" presStyleIdx="1" presStyleCnt="2"/>
      <dgm:spPr/>
    </dgm:pt>
    <dgm:pt modelId="{C149F313-F95A-4629-AFFE-4D095F17B382}" type="pres">
      <dgm:prSet presAssocID="{2C1904B1-96F5-4272-B73B-E1BAF0DF6A53}" presName="hierChild4" presStyleCnt="0"/>
      <dgm:spPr/>
    </dgm:pt>
    <dgm:pt modelId="{1B5BF330-7497-4F41-B756-D87F43736D85}" type="pres">
      <dgm:prSet presAssocID="{2C1904B1-96F5-4272-B73B-E1BAF0DF6A53}" presName="hierChild5" presStyleCnt="0"/>
      <dgm:spPr/>
    </dgm:pt>
    <dgm:pt modelId="{4D2435A6-6E54-4F35-A801-26108D41F468}" type="pres">
      <dgm:prSet presAssocID="{26E3C341-347C-4160-8935-CD153BEE9BCF}" presName="hierChild5" presStyleCnt="0"/>
      <dgm:spPr/>
    </dgm:pt>
    <dgm:pt modelId="{72E4FF94-7857-48B8-BD86-95E8C533EF43}" type="pres">
      <dgm:prSet presAssocID="{823B669C-C293-4710-B3F8-F2EA8308B08D}" presName="hierChild3" presStyleCnt="0"/>
      <dgm:spPr/>
    </dgm:pt>
  </dgm:ptLst>
  <dgm:cxnLst>
    <dgm:cxn modelId="{14E11510-6261-4A48-A2AC-041A09879632}" type="presOf" srcId="{823B669C-C293-4710-B3F8-F2EA8308B08D}" destId="{5D75B5FE-7094-44A9-987F-EFA99F3AF3AC}" srcOrd="1" destOrd="0" presId="urn:microsoft.com/office/officeart/2005/8/layout/orgChart1"/>
    <dgm:cxn modelId="{A2471711-4543-462A-87E1-08AE118295E6}" type="presOf" srcId="{26E3C341-347C-4160-8935-CD153BEE9BCF}" destId="{2C71998F-6C6D-4E64-8D0D-13081E97AEC1}" srcOrd="0" destOrd="0" presId="urn:microsoft.com/office/officeart/2005/8/layout/orgChart1"/>
    <dgm:cxn modelId="{582F5D12-15C4-4B85-9BE1-73ED6A5C1F0A}" type="presOf" srcId="{8F36E3E9-F942-4429-A266-F183B880C46F}" destId="{205A61C3-95FF-49E6-B19D-529B79B44D3B}" srcOrd="0" destOrd="0" presId="urn:microsoft.com/office/officeart/2005/8/layout/orgChart1"/>
    <dgm:cxn modelId="{097F0D13-3CC5-41A3-B637-FC845FA0E7B6}" type="presOf" srcId="{2C1904B1-96F5-4272-B73B-E1BAF0DF6A53}" destId="{7DC07709-87C7-492A-A749-F343191395AD}" srcOrd="0" destOrd="0" presId="urn:microsoft.com/office/officeart/2005/8/layout/orgChart1"/>
    <dgm:cxn modelId="{CA605030-284A-4CDA-A52B-BF46F7338BD0}" type="presOf" srcId="{2B93F284-9622-4A25-BFD1-C6843D9CBFE1}" destId="{9652D1C4-4965-4AEA-A113-64896E93B4C7}" srcOrd="0" destOrd="0" presId="urn:microsoft.com/office/officeart/2005/8/layout/orgChart1"/>
    <dgm:cxn modelId="{36355337-57A2-44EB-919C-E658D530BDDE}" srcId="{26E3C341-347C-4160-8935-CD153BEE9BCF}" destId="{2C1904B1-96F5-4272-B73B-E1BAF0DF6A53}" srcOrd="1" destOrd="0" parTransId="{2B93F284-9622-4A25-BFD1-C6843D9CBFE1}" sibTransId="{7E4881F2-1B99-4BCC-9FE7-24E9B85ADF65}"/>
    <dgm:cxn modelId="{DA4E5D3C-22AC-4962-8E64-49C832D41DA6}" srcId="{823B669C-C293-4710-B3F8-F2EA8308B08D}" destId="{26E3C341-347C-4160-8935-CD153BEE9BCF}" srcOrd="1" destOrd="0" parTransId="{8F36E3E9-F942-4429-A266-F183B880C46F}" sibTransId="{45103865-8347-4EE0-B84B-010A592F1C94}"/>
    <dgm:cxn modelId="{B4AF4945-2BF2-4B5A-B51A-FB32AF2397D2}" type="presOf" srcId="{93DF37AB-E0C0-4566-97A9-7D68CD4F6F69}" destId="{93D7CD31-B2C7-4EEE-8FD7-4B3AA45F6F64}" srcOrd="0" destOrd="0" presId="urn:microsoft.com/office/officeart/2005/8/layout/orgChart1"/>
    <dgm:cxn modelId="{ECC03555-E623-42CE-9983-F236D21BB576}" type="presOf" srcId="{823B669C-C293-4710-B3F8-F2EA8308B08D}" destId="{FC65D799-E714-40C3-9DA4-19DC85AFCD81}" srcOrd="0" destOrd="0" presId="urn:microsoft.com/office/officeart/2005/8/layout/orgChart1"/>
    <dgm:cxn modelId="{02482867-C39A-4C6C-94F0-6744E5139419}" srcId="{823B669C-C293-4710-B3F8-F2EA8308B08D}" destId="{93DF37AB-E0C0-4566-97A9-7D68CD4F6F69}" srcOrd="0" destOrd="0" parTransId="{05B017BF-F071-4ABA-AB5F-023D64F7441F}" sibTransId="{7D83CE24-019E-4EAA-B698-9012569519B0}"/>
    <dgm:cxn modelId="{8655F989-5E3C-4622-9661-593480218A71}" type="presOf" srcId="{2C1904B1-96F5-4272-B73B-E1BAF0DF6A53}" destId="{BD757382-E127-4FCD-927A-8F90801848F9}" srcOrd="1" destOrd="0" presId="urn:microsoft.com/office/officeart/2005/8/layout/orgChart1"/>
    <dgm:cxn modelId="{00D22D9B-0380-4BBA-A553-34241356A04E}" type="presOf" srcId="{12D0D244-5443-43D4-A7BE-ADF6756D5D60}" destId="{6D74242A-465A-4344-A60F-745656EA68B3}" srcOrd="0" destOrd="0" presId="urn:microsoft.com/office/officeart/2005/8/layout/orgChart1"/>
    <dgm:cxn modelId="{65605FB9-C417-45F9-9BFB-005053037340}" type="presOf" srcId="{05B017BF-F071-4ABA-AB5F-023D64F7441F}" destId="{29D4180B-FB34-45B9-86C3-57C9D0836956}" srcOrd="0" destOrd="0" presId="urn:microsoft.com/office/officeart/2005/8/layout/orgChart1"/>
    <dgm:cxn modelId="{0D2523D7-3DDC-496A-AB9B-7D3727B086BA}" type="presOf" srcId="{26E3C341-347C-4160-8935-CD153BEE9BCF}" destId="{2067707F-C094-481E-B754-23AB6DB2A439}" srcOrd="1" destOrd="0" presId="urn:microsoft.com/office/officeart/2005/8/layout/orgChart1"/>
    <dgm:cxn modelId="{70DA81DC-C484-4493-861D-BB8F23451167}" type="presOf" srcId="{93DF37AB-E0C0-4566-97A9-7D68CD4F6F69}" destId="{FAB30ACF-ADBA-476C-AAFE-5A34B91C67D0}" srcOrd="1" destOrd="0" presId="urn:microsoft.com/office/officeart/2005/8/layout/orgChart1"/>
    <dgm:cxn modelId="{FEE4A6E9-CBCE-4EF7-8C0C-9C08C857D141}" srcId="{D5030D5E-E6C2-4366-AF18-80ADBD861B2D}" destId="{823B669C-C293-4710-B3F8-F2EA8308B08D}" srcOrd="0" destOrd="0" parTransId="{1DAC3CA0-049F-4F54-98E6-3EBE13B09E3A}" sibTransId="{050D8D4A-A4B5-42AE-8A67-F002BD86F2AE}"/>
    <dgm:cxn modelId="{1CA4BDF5-CB56-4136-8087-F2B8CB6342CB}" type="presOf" srcId="{99955FE0-4787-4F2C-8328-0B76DAFD93B3}" destId="{5CB9AF77-F7D2-4E2E-8853-7CA5FBACB3C1}" srcOrd="1" destOrd="0" presId="urn:microsoft.com/office/officeart/2005/8/layout/orgChart1"/>
    <dgm:cxn modelId="{659676F7-5197-44D3-97B9-35649CF56DEC}" srcId="{26E3C341-347C-4160-8935-CD153BEE9BCF}" destId="{99955FE0-4787-4F2C-8328-0B76DAFD93B3}" srcOrd="0" destOrd="0" parTransId="{12D0D244-5443-43D4-A7BE-ADF6756D5D60}" sibTransId="{1A2A338D-3E1B-45B7-881C-40FCA4297B39}"/>
    <dgm:cxn modelId="{D1B340F9-5C1A-4976-B1F4-B3DAA0AD536A}" type="presOf" srcId="{99955FE0-4787-4F2C-8328-0B76DAFD93B3}" destId="{C2A5F0A0-F7C0-466A-A806-995382FD11A5}" srcOrd="0" destOrd="0" presId="urn:microsoft.com/office/officeart/2005/8/layout/orgChart1"/>
    <dgm:cxn modelId="{C6C0BCFA-5718-4FBC-A561-F39E55E693C2}" type="presOf" srcId="{D5030D5E-E6C2-4366-AF18-80ADBD861B2D}" destId="{FADEA962-A76F-490E-88DF-14AD73232FC7}" srcOrd="0" destOrd="0" presId="urn:microsoft.com/office/officeart/2005/8/layout/orgChart1"/>
    <dgm:cxn modelId="{24385FF7-D94D-43F1-8C26-CE50D7551081}" type="presParOf" srcId="{FADEA962-A76F-490E-88DF-14AD73232FC7}" destId="{C9569791-3DB5-4227-9AD3-EBDE39AD5C4F}" srcOrd="0" destOrd="0" presId="urn:microsoft.com/office/officeart/2005/8/layout/orgChart1"/>
    <dgm:cxn modelId="{6867A7A9-2F9E-4959-A29E-4817D43DD1AA}" type="presParOf" srcId="{C9569791-3DB5-4227-9AD3-EBDE39AD5C4F}" destId="{B225525A-27F6-4097-9E8B-07969C2F9C1A}" srcOrd="0" destOrd="0" presId="urn:microsoft.com/office/officeart/2005/8/layout/orgChart1"/>
    <dgm:cxn modelId="{8D48E88D-48B2-4981-B4ED-749E6C07A416}" type="presParOf" srcId="{B225525A-27F6-4097-9E8B-07969C2F9C1A}" destId="{FC65D799-E714-40C3-9DA4-19DC85AFCD81}" srcOrd="0" destOrd="0" presId="urn:microsoft.com/office/officeart/2005/8/layout/orgChart1"/>
    <dgm:cxn modelId="{3C9B52BB-D09E-4181-8643-BA152EEE2537}" type="presParOf" srcId="{B225525A-27F6-4097-9E8B-07969C2F9C1A}" destId="{5D75B5FE-7094-44A9-987F-EFA99F3AF3AC}" srcOrd="1" destOrd="0" presId="urn:microsoft.com/office/officeart/2005/8/layout/orgChart1"/>
    <dgm:cxn modelId="{7FE9EB2C-8251-4694-81D6-55C977885489}" type="presParOf" srcId="{C9569791-3DB5-4227-9AD3-EBDE39AD5C4F}" destId="{CE0274DC-9A47-4A8F-A4E8-EDA06FE00FC9}" srcOrd="1" destOrd="0" presId="urn:microsoft.com/office/officeart/2005/8/layout/orgChart1"/>
    <dgm:cxn modelId="{CE34ED58-D312-4F3E-B7B9-DA39A0F01AD8}" type="presParOf" srcId="{CE0274DC-9A47-4A8F-A4E8-EDA06FE00FC9}" destId="{29D4180B-FB34-45B9-86C3-57C9D0836956}" srcOrd="0" destOrd="0" presId="urn:microsoft.com/office/officeart/2005/8/layout/orgChart1"/>
    <dgm:cxn modelId="{2D5980EB-37B7-4D47-8422-3A3F5B945CFA}" type="presParOf" srcId="{CE0274DC-9A47-4A8F-A4E8-EDA06FE00FC9}" destId="{26B3A802-0492-4774-AF1C-2E472B001DB8}" srcOrd="1" destOrd="0" presId="urn:microsoft.com/office/officeart/2005/8/layout/orgChart1"/>
    <dgm:cxn modelId="{97D77651-EABF-4E90-9F7B-33CDC662D7C4}" type="presParOf" srcId="{26B3A802-0492-4774-AF1C-2E472B001DB8}" destId="{E538F8BD-D754-442F-AD70-63F211A7F677}" srcOrd="0" destOrd="0" presId="urn:microsoft.com/office/officeart/2005/8/layout/orgChart1"/>
    <dgm:cxn modelId="{B2DCA73A-F960-4B1F-8A15-D2F17F00B623}" type="presParOf" srcId="{E538F8BD-D754-442F-AD70-63F211A7F677}" destId="{93D7CD31-B2C7-4EEE-8FD7-4B3AA45F6F64}" srcOrd="0" destOrd="0" presId="urn:microsoft.com/office/officeart/2005/8/layout/orgChart1"/>
    <dgm:cxn modelId="{C99B2E21-E886-4C1A-ADE4-10434F7B0D2B}" type="presParOf" srcId="{E538F8BD-D754-442F-AD70-63F211A7F677}" destId="{FAB30ACF-ADBA-476C-AAFE-5A34B91C67D0}" srcOrd="1" destOrd="0" presId="urn:microsoft.com/office/officeart/2005/8/layout/orgChart1"/>
    <dgm:cxn modelId="{A1D44469-5863-4394-9EB6-A63CF8E02992}" type="presParOf" srcId="{26B3A802-0492-4774-AF1C-2E472B001DB8}" destId="{A56CB97A-85CD-499A-A0D8-A76C20157109}" srcOrd="1" destOrd="0" presId="urn:microsoft.com/office/officeart/2005/8/layout/orgChart1"/>
    <dgm:cxn modelId="{DA9EAB72-EED0-4D11-A10C-411ABD1A5E71}" type="presParOf" srcId="{26B3A802-0492-4774-AF1C-2E472B001DB8}" destId="{B58EF44F-F620-4634-9255-B86E343E2DB5}" srcOrd="2" destOrd="0" presId="urn:microsoft.com/office/officeart/2005/8/layout/orgChart1"/>
    <dgm:cxn modelId="{E65F9237-B27D-4B9F-9F6E-169AC723DEF6}" type="presParOf" srcId="{CE0274DC-9A47-4A8F-A4E8-EDA06FE00FC9}" destId="{205A61C3-95FF-49E6-B19D-529B79B44D3B}" srcOrd="2" destOrd="0" presId="urn:microsoft.com/office/officeart/2005/8/layout/orgChart1"/>
    <dgm:cxn modelId="{EC50F8A8-5DD8-43B8-8DC1-197871B7001B}" type="presParOf" srcId="{CE0274DC-9A47-4A8F-A4E8-EDA06FE00FC9}" destId="{46333A1E-E6AC-4E8E-AA78-DEEC92316F53}" srcOrd="3" destOrd="0" presId="urn:microsoft.com/office/officeart/2005/8/layout/orgChart1"/>
    <dgm:cxn modelId="{B55D7907-75CC-4220-8AD0-217BB5CE7A2B}" type="presParOf" srcId="{46333A1E-E6AC-4E8E-AA78-DEEC92316F53}" destId="{776FDA60-C8CF-4004-BFF8-F44863B531C2}" srcOrd="0" destOrd="0" presId="urn:microsoft.com/office/officeart/2005/8/layout/orgChart1"/>
    <dgm:cxn modelId="{F0756D3F-EC18-4493-BF41-6F7F7FD06CE0}" type="presParOf" srcId="{776FDA60-C8CF-4004-BFF8-F44863B531C2}" destId="{2C71998F-6C6D-4E64-8D0D-13081E97AEC1}" srcOrd="0" destOrd="0" presId="urn:microsoft.com/office/officeart/2005/8/layout/orgChart1"/>
    <dgm:cxn modelId="{02A37FE7-6B4C-4A23-AE0C-7C631363BF0D}" type="presParOf" srcId="{776FDA60-C8CF-4004-BFF8-F44863B531C2}" destId="{2067707F-C094-481E-B754-23AB6DB2A439}" srcOrd="1" destOrd="0" presId="urn:microsoft.com/office/officeart/2005/8/layout/orgChart1"/>
    <dgm:cxn modelId="{5B92B774-ED1D-4580-A5A5-3A8E8D608236}" type="presParOf" srcId="{46333A1E-E6AC-4E8E-AA78-DEEC92316F53}" destId="{8C2FCB34-BC70-4932-91E7-A39569E37EB6}" srcOrd="1" destOrd="0" presId="urn:microsoft.com/office/officeart/2005/8/layout/orgChart1"/>
    <dgm:cxn modelId="{3D14360C-90F9-4D51-89FC-48A3BF59F41E}" type="presParOf" srcId="{8C2FCB34-BC70-4932-91E7-A39569E37EB6}" destId="{6D74242A-465A-4344-A60F-745656EA68B3}" srcOrd="0" destOrd="0" presId="urn:microsoft.com/office/officeart/2005/8/layout/orgChart1"/>
    <dgm:cxn modelId="{C239B336-14D6-470E-A93F-0BADC39600B8}" type="presParOf" srcId="{8C2FCB34-BC70-4932-91E7-A39569E37EB6}" destId="{BA53604E-4F11-4CDF-8E99-D3C345C660AF}" srcOrd="1" destOrd="0" presId="urn:microsoft.com/office/officeart/2005/8/layout/orgChart1"/>
    <dgm:cxn modelId="{806B8DD5-6E9F-41D3-AF72-F65EE1E975B4}" type="presParOf" srcId="{BA53604E-4F11-4CDF-8E99-D3C345C660AF}" destId="{64F0F5F0-8B4D-49AD-BF9E-D6C14C818BF0}" srcOrd="0" destOrd="0" presId="urn:microsoft.com/office/officeart/2005/8/layout/orgChart1"/>
    <dgm:cxn modelId="{3CF3174F-10DD-423E-B25A-1CB538065733}" type="presParOf" srcId="{64F0F5F0-8B4D-49AD-BF9E-D6C14C818BF0}" destId="{C2A5F0A0-F7C0-466A-A806-995382FD11A5}" srcOrd="0" destOrd="0" presId="urn:microsoft.com/office/officeart/2005/8/layout/orgChart1"/>
    <dgm:cxn modelId="{988A3ECE-2F7D-4B77-B513-C0CD4A36FAFC}" type="presParOf" srcId="{64F0F5F0-8B4D-49AD-BF9E-D6C14C818BF0}" destId="{5CB9AF77-F7D2-4E2E-8853-7CA5FBACB3C1}" srcOrd="1" destOrd="0" presId="urn:microsoft.com/office/officeart/2005/8/layout/orgChart1"/>
    <dgm:cxn modelId="{C8A1C410-4CC3-44AC-B594-D248C4715051}" type="presParOf" srcId="{BA53604E-4F11-4CDF-8E99-D3C345C660AF}" destId="{2436F412-70D5-47E4-BC55-FC0B88397D4F}" srcOrd="1" destOrd="0" presId="urn:microsoft.com/office/officeart/2005/8/layout/orgChart1"/>
    <dgm:cxn modelId="{A7B838DE-D101-448B-89E1-DC5FB6E6EA7B}" type="presParOf" srcId="{BA53604E-4F11-4CDF-8E99-D3C345C660AF}" destId="{8D844479-46B6-4A02-916E-10C359DA9A50}" srcOrd="2" destOrd="0" presId="urn:microsoft.com/office/officeart/2005/8/layout/orgChart1"/>
    <dgm:cxn modelId="{1EA5055F-18D7-4372-96B0-1A12A2EA853C}" type="presParOf" srcId="{8C2FCB34-BC70-4932-91E7-A39569E37EB6}" destId="{9652D1C4-4965-4AEA-A113-64896E93B4C7}" srcOrd="2" destOrd="0" presId="urn:microsoft.com/office/officeart/2005/8/layout/orgChart1"/>
    <dgm:cxn modelId="{D1AB21C5-0CDD-435D-9805-5D464ECD6B1C}" type="presParOf" srcId="{8C2FCB34-BC70-4932-91E7-A39569E37EB6}" destId="{5D5814CC-20C6-47A2-A412-FB0C6B4458FC}" srcOrd="3" destOrd="0" presId="urn:microsoft.com/office/officeart/2005/8/layout/orgChart1"/>
    <dgm:cxn modelId="{B906B079-B3A5-45AB-BCBB-7C7ED05D2985}" type="presParOf" srcId="{5D5814CC-20C6-47A2-A412-FB0C6B4458FC}" destId="{B6CB1815-B7E9-4C88-B363-11D821F19C75}" srcOrd="0" destOrd="0" presId="urn:microsoft.com/office/officeart/2005/8/layout/orgChart1"/>
    <dgm:cxn modelId="{54C560DF-152A-4731-9C85-57915E9553D1}" type="presParOf" srcId="{B6CB1815-B7E9-4C88-B363-11D821F19C75}" destId="{7DC07709-87C7-492A-A749-F343191395AD}" srcOrd="0" destOrd="0" presId="urn:microsoft.com/office/officeart/2005/8/layout/orgChart1"/>
    <dgm:cxn modelId="{F25729E3-BE9E-44EB-92DA-7889814924F4}" type="presParOf" srcId="{B6CB1815-B7E9-4C88-B363-11D821F19C75}" destId="{BD757382-E127-4FCD-927A-8F90801848F9}" srcOrd="1" destOrd="0" presId="urn:microsoft.com/office/officeart/2005/8/layout/orgChart1"/>
    <dgm:cxn modelId="{11BF98E2-884F-4B32-AAE0-47A41A8F447D}" type="presParOf" srcId="{5D5814CC-20C6-47A2-A412-FB0C6B4458FC}" destId="{C149F313-F95A-4629-AFFE-4D095F17B382}" srcOrd="1" destOrd="0" presId="urn:microsoft.com/office/officeart/2005/8/layout/orgChart1"/>
    <dgm:cxn modelId="{43DF8FEF-DCEE-4E88-B55D-95EA3FC5D620}" type="presParOf" srcId="{5D5814CC-20C6-47A2-A412-FB0C6B4458FC}" destId="{1B5BF330-7497-4F41-B756-D87F43736D85}" srcOrd="2" destOrd="0" presId="urn:microsoft.com/office/officeart/2005/8/layout/orgChart1"/>
    <dgm:cxn modelId="{F6B12319-D096-461D-9205-9FE6E6513226}" type="presParOf" srcId="{46333A1E-E6AC-4E8E-AA78-DEEC92316F53}" destId="{4D2435A6-6E54-4F35-A801-26108D41F468}" srcOrd="2" destOrd="0" presId="urn:microsoft.com/office/officeart/2005/8/layout/orgChart1"/>
    <dgm:cxn modelId="{12981684-1ACE-4DA5-9091-8CF2FA01B819}" type="presParOf" srcId="{C9569791-3DB5-4227-9AD3-EBDE39AD5C4F}" destId="{72E4FF94-7857-48B8-BD86-95E8C533EF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2D1C4-4965-4AEA-A113-64896E93B4C7}">
      <dsp:nvSpPr>
        <dsp:cNvPr id="0" name=""/>
        <dsp:cNvSpPr/>
      </dsp:nvSpPr>
      <dsp:spPr>
        <a:xfrm>
          <a:off x="3618262" y="2113017"/>
          <a:ext cx="92549" cy="1604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4570"/>
              </a:lnTo>
              <a:lnTo>
                <a:pt x="92549" y="16045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4242A-465A-4344-A60F-745656EA68B3}">
      <dsp:nvSpPr>
        <dsp:cNvPr id="0" name=""/>
        <dsp:cNvSpPr/>
      </dsp:nvSpPr>
      <dsp:spPr>
        <a:xfrm>
          <a:off x="3618262" y="2113017"/>
          <a:ext cx="96781" cy="585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5404"/>
              </a:lnTo>
              <a:lnTo>
                <a:pt x="96781" y="5854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5A61C3-95FF-49E6-B19D-529B79B44D3B}">
      <dsp:nvSpPr>
        <dsp:cNvPr id="0" name=""/>
        <dsp:cNvSpPr/>
      </dsp:nvSpPr>
      <dsp:spPr>
        <a:xfrm>
          <a:off x="3265547" y="891418"/>
          <a:ext cx="1040940" cy="36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59"/>
              </a:lnTo>
              <a:lnTo>
                <a:pt x="1040940" y="180659"/>
              </a:lnTo>
              <a:lnTo>
                <a:pt x="1040940" y="361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D4180B-FB34-45B9-86C3-57C9D0836956}">
      <dsp:nvSpPr>
        <dsp:cNvPr id="0" name=""/>
        <dsp:cNvSpPr/>
      </dsp:nvSpPr>
      <dsp:spPr>
        <a:xfrm>
          <a:off x="2224606" y="891418"/>
          <a:ext cx="1040940" cy="361318"/>
        </a:xfrm>
        <a:custGeom>
          <a:avLst/>
          <a:gdLst/>
          <a:ahLst/>
          <a:cxnLst/>
          <a:rect l="0" t="0" r="0" b="0"/>
          <a:pathLst>
            <a:path>
              <a:moveTo>
                <a:pt x="1040940" y="0"/>
              </a:moveTo>
              <a:lnTo>
                <a:pt x="1040940" y="180659"/>
              </a:lnTo>
              <a:lnTo>
                <a:pt x="0" y="180659"/>
              </a:lnTo>
              <a:lnTo>
                <a:pt x="0" y="361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5D799-E714-40C3-9DA4-19DC85AFCD81}">
      <dsp:nvSpPr>
        <dsp:cNvPr id="0" name=""/>
        <dsp:cNvSpPr/>
      </dsp:nvSpPr>
      <dsp:spPr>
        <a:xfrm>
          <a:off x="2138604" y="31136"/>
          <a:ext cx="2253885" cy="8602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Homeoffice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(im weiteren Sinn)</a:t>
          </a:r>
        </a:p>
      </dsp:txBody>
      <dsp:txXfrm>
        <a:off x="2138604" y="31136"/>
        <a:ext cx="2253885" cy="860281"/>
      </dsp:txXfrm>
    </dsp:sp>
    <dsp:sp modelId="{93D7CD31-B2C7-4EEE-8FD7-4B3AA45F6F64}">
      <dsp:nvSpPr>
        <dsp:cNvPr id="0" name=""/>
        <dsp:cNvSpPr/>
      </dsp:nvSpPr>
      <dsp:spPr>
        <a:xfrm>
          <a:off x="1364325" y="1252736"/>
          <a:ext cx="1720562" cy="8602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Telearbeit</a:t>
          </a:r>
        </a:p>
      </dsp:txBody>
      <dsp:txXfrm>
        <a:off x="1364325" y="1252736"/>
        <a:ext cx="1720562" cy="860281"/>
      </dsp:txXfrm>
    </dsp:sp>
    <dsp:sp modelId="{2C71998F-6C6D-4E64-8D0D-13081E97AEC1}">
      <dsp:nvSpPr>
        <dsp:cNvPr id="0" name=""/>
        <dsp:cNvSpPr/>
      </dsp:nvSpPr>
      <dsp:spPr>
        <a:xfrm>
          <a:off x="3446206" y="1252736"/>
          <a:ext cx="1720562" cy="8602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Mobile Arbeit</a:t>
          </a:r>
        </a:p>
      </dsp:txBody>
      <dsp:txXfrm>
        <a:off x="3446206" y="1252736"/>
        <a:ext cx="1720562" cy="860281"/>
      </dsp:txXfrm>
    </dsp:sp>
    <dsp:sp modelId="{C2A5F0A0-F7C0-466A-A806-995382FD11A5}">
      <dsp:nvSpPr>
        <dsp:cNvPr id="0" name=""/>
        <dsp:cNvSpPr/>
      </dsp:nvSpPr>
      <dsp:spPr>
        <a:xfrm>
          <a:off x="3715044" y="2268280"/>
          <a:ext cx="1720562" cy="8602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Mobile Arbeit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(örtlich flexibel)</a:t>
          </a:r>
        </a:p>
      </dsp:txBody>
      <dsp:txXfrm>
        <a:off x="3715044" y="2268280"/>
        <a:ext cx="1720562" cy="860281"/>
      </dsp:txXfrm>
    </dsp:sp>
    <dsp:sp modelId="{7DC07709-87C7-492A-A749-F343191395AD}">
      <dsp:nvSpPr>
        <dsp:cNvPr id="0" name=""/>
        <dsp:cNvSpPr/>
      </dsp:nvSpPr>
      <dsp:spPr>
        <a:xfrm>
          <a:off x="3710811" y="3287447"/>
          <a:ext cx="1720562" cy="8602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Homeoffice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/>
            <a:t>(im engeren Sinn)</a:t>
          </a:r>
        </a:p>
      </dsp:txBody>
      <dsp:txXfrm>
        <a:off x="3710811" y="3287447"/>
        <a:ext cx="1720562" cy="860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BC03096-5E3E-4F41-B46B-0A7A64D06EE8}" type="datetimeFigureOut">
              <a:rPr lang="de-DE"/>
              <a:pPr>
                <a:defRPr/>
              </a:pPr>
              <a:t>16.10.20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0615FA7-8C13-4F3E-9E08-BC2B60DAC8E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71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16EDF-2D68-429A-9172-7170080E0236}" type="datetimeFigureOut">
              <a:rPr lang="de-DE" smtClean="0"/>
              <a:t>16.10.20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39C35-9F56-4DB1-AD38-4E154E3BAE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3814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ihandform 17"/>
          <p:cNvSpPr/>
          <p:nvPr userDrawn="1"/>
        </p:nvSpPr>
        <p:spPr>
          <a:xfrm>
            <a:off x="0" y="1201783"/>
            <a:ext cx="9144000" cy="5656217"/>
          </a:xfrm>
          <a:custGeom>
            <a:avLst/>
            <a:gdLst>
              <a:gd name="connsiteX0" fmla="*/ 0 w 9161418"/>
              <a:gd name="connsiteY0" fmla="*/ 0 h 5886994"/>
              <a:gd name="connsiteX1" fmla="*/ 6392092 w 9161418"/>
              <a:gd name="connsiteY1" fmla="*/ 0 h 5886994"/>
              <a:gd name="connsiteX2" fmla="*/ 6392092 w 9161418"/>
              <a:gd name="connsiteY2" fmla="*/ 261257 h 5886994"/>
              <a:gd name="connsiteX3" fmla="*/ 9161418 w 9161418"/>
              <a:gd name="connsiteY3" fmla="*/ 261257 h 5886994"/>
              <a:gd name="connsiteX4" fmla="*/ 9161418 w 9161418"/>
              <a:gd name="connsiteY4" fmla="*/ 5886994 h 5886994"/>
              <a:gd name="connsiteX5" fmla="*/ 0 w 9161418"/>
              <a:gd name="connsiteY5" fmla="*/ 5886994 h 5886994"/>
              <a:gd name="connsiteX6" fmla="*/ 0 w 9161418"/>
              <a:gd name="connsiteY6" fmla="*/ 0 h 5886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418" h="5886994">
                <a:moveTo>
                  <a:pt x="0" y="0"/>
                </a:moveTo>
                <a:lnTo>
                  <a:pt x="6392092" y="0"/>
                </a:lnTo>
                <a:lnTo>
                  <a:pt x="6392092" y="261257"/>
                </a:lnTo>
                <a:lnTo>
                  <a:pt x="9161418" y="261257"/>
                </a:lnTo>
                <a:lnTo>
                  <a:pt x="9161418" y="5886994"/>
                </a:lnTo>
                <a:lnTo>
                  <a:pt x="0" y="588699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5064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tx1"/>
                </a:solidFill>
                <a:latin typeface="Myriad Pro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7848872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 b="0">
                <a:solidFill>
                  <a:schemeClr val="tx1">
                    <a:tint val="75000"/>
                  </a:schemeClr>
                </a:solidFill>
                <a:latin typeface="Myriad Pro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Myriad Pro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04448" y="6525344"/>
            <a:ext cx="504056" cy="268139"/>
          </a:xfrm>
          <a:prstGeom prst="rect">
            <a:avLst/>
          </a:prstGeom>
        </p:spPr>
        <p:txBody>
          <a:bodyPr/>
          <a:lstStyle>
            <a:lvl1pPr algn="r">
              <a:defRPr sz="1200" smtClean="0">
                <a:latin typeface="Myriad Pro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096D43-8881-42C1-924B-EAF6A3164F4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-18581" y="653767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Myriad Pro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D374D94-393E-4350-B7B0-6B349035B80D}" type="datetime1">
              <a:rPr lang="de-DE" smtClean="0"/>
              <a:pPr>
                <a:defRPr/>
              </a:pPr>
              <a:t>16.10.20</a:t>
            </a:fld>
            <a:endParaRPr lang="de-DE"/>
          </a:p>
        </p:txBody>
      </p:sp>
      <p:pic>
        <p:nvPicPr>
          <p:cNvPr id="11" name="Grafi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2" t="-12307"/>
          <a:stretch/>
        </p:blipFill>
        <p:spPr bwMode="auto">
          <a:xfrm>
            <a:off x="879566" y="174171"/>
            <a:ext cx="2360845" cy="60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007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22FC7-705E-41D9-B2A3-164DAE4C8B86}" type="datetime1">
              <a:rPr lang="de-DE" smtClean="0"/>
              <a:t>16.10.20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Test 234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04448" y="6525344"/>
            <a:ext cx="504056" cy="268139"/>
          </a:xfrm>
          <a:prstGeom prst="rect">
            <a:avLst/>
          </a:prstGeom>
        </p:spPr>
        <p:txBody>
          <a:bodyPr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096D43-8881-42C1-924B-EAF6A3164F4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34658" y="380873"/>
            <a:ext cx="7852142" cy="527847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Myriad Pro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Rechteck 8"/>
          <p:cNvSpPr/>
          <p:nvPr userDrawn="1"/>
        </p:nvSpPr>
        <p:spPr>
          <a:xfrm>
            <a:off x="0" y="1223041"/>
            <a:ext cx="9144000" cy="45719"/>
          </a:xfrm>
          <a:prstGeom prst="rect">
            <a:avLst/>
          </a:prstGeom>
          <a:solidFill>
            <a:srgbClr val="0045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Myriad Pro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12776"/>
            <a:ext cx="2057400" cy="4713387"/>
          </a:xfrm>
          <a:prstGeom prst="rect">
            <a:avLst/>
          </a:prstGeom>
        </p:spPr>
        <p:txBody>
          <a:bodyPr vert="eaVert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12776"/>
            <a:ext cx="6019800" cy="4713387"/>
          </a:xfrm>
        </p:spPr>
        <p:txBody>
          <a:bodyPr vert="eaVer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9243E-2982-470E-8D11-8705BC82D5B0}" type="datetime1">
              <a:rPr lang="de-DE" smtClean="0"/>
              <a:t>16.10.20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Test 234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04448" y="6525344"/>
            <a:ext cx="504056" cy="268139"/>
          </a:xfrm>
          <a:prstGeom prst="rect">
            <a:avLst/>
          </a:prstGeom>
        </p:spPr>
        <p:txBody>
          <a:bodyPr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096D43-8881-42C1-924B-EAF6A3164F4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1223041"/>
            <a:ext cx="9144000" cy="45719"/>
          </a:xfrm>
          <a:prstGeom prst="rect">
            <a:avLst/>
          </a:prstGeom>
          <a:solidFill>
            <a:srgbClr val="0045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Myriad Pro" pitchFamily="34" charset="0"/>
              <a:cs typeface="Arial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 userDrawn="1"/>
        </p:nvSpPr>
        <p:spPr>
          <a:xfrm>
            <a:off x="834658" y="380873"/>
            <a:ext cx="7852142" cy="527847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Myriad Pro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D4D55"/>
                </a:solidFill>
                <a:latin typeface="Arial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D4D55"/>
                </a:solidFill>
                <a:latin typeface="Arial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D4D55"/>
                </a:solidFill>
                <a:latin typeface="Arial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D4D55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D4D55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D4D55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D4D55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2D4D55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104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4658" y="380873"/>
            <a:ext cx="7852142" cy="527847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Myriad Pro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  <a:noFill/>
          <a:ln>
            <a:noFill/>
          </a:ln>
        </p:spPr>
        <p:txBody>
          <a:bodyPr/>
          <a:lstStyle>
            <a:lvl1pPr>
              <a:defRPr sz="2400">
                <a:latin typeface="Myriad Pro" pitchFamily="34" charset="0"/>
              </a:defRPr>
            </a:lvl1pPr>
            <a:lvl2pPr>
              <a:defRPr sz="2000">
                <a:latin typeface="Myriad Pro" pitchFamily="34" charset="0"/>
              </a:defRPr>
            </a:lvl2pPr>
            <a:lvl3pPr>
              <a:defRPr sz="1800">
                <a:latin typeface="Myriad Pro" pitchFamily="34" charset="0"/>
              </a:defRPr>
            </a:lvl3pPr>
            <a:lvl4pPr>
              <a:defRPr sz="1600">
                <a:latin typeface="Myriad Pro" pitchFamily="34" charset="0"/>
              </a:defRPr>
            </a:lvl4pPr>
            <a:lvl5pPr>
              <a:defRPr sz="1600">
                <a:latin typeface="Myriad Pro" pitchFamily="34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yriad Pro" pitchFamily="34" charset="0"/>
              </a:defRPr>
            </a:lvl1pPr>
          </a:lstStyle>
          <a:p>
            <a:pPr>
              <a:defRPr/>
            </a:pPr>
            <a:fld id="{30B3DF72-0B1F-4A29-85B9-61A819A78144}" type="datetime1">
              <a:rPr lang="de-DE" smtClean="0"/>
              <a:pPr>
                <a:defRPr/>
              </a:pPr>
              <a:t>16.10.20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2" name="Foliennummernplatzhalter 5"/>
          <p:cNvSpPr txBox="1">
            <a:spLocks/>
          </p:cNvSpPr>
          <p:nvPr userDrawn="1"/>
        </p:nvSpPr>
        <p:spPr>
          <a:xfrm>
            <a:off x="8604448" y="6525344"/>
            <a:ext cx="504056" cy="26813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6E096D43-8881-42C1-924B-EAF6A3164F4B}" type="slidenum">
              <a:rPr lang="de-DE" sz="120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pPr>
                <a:defRPr/>
              </a:pPr>
              <a:t>‹Nr.›</a:t>
            </a:fld>
            <a:endParaRPr lang="de-DE" sz="1200" dirty="0">
              <a:solidFill>
                <a:schemeClr val="bg1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0" y="1223041"/>
            <a:ext cx="9144000" cy="45719"/>
          </a:xfrm>
          <a:prstGeom prst="rect">
            <a:avLst/>
          </a:prstGeom>
          <a:solidFill>
            <a:srgbClr val="0045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Myriad Pro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97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A767F-D56A-40D3-A0A5-C73331E967C7}" type="datetime1">
              <a:rPr lang="de-DE" smtClean="0"/>
              <a:t>16.10.20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04448" y="6525344"/>
            <a:ext cx="504056" cy="268139"/>
          </a:xfrm>
          <a:prstGeom prst="rect">
            <a:avLst/>
          </a:prstGeom>
        </p:spPr>
        <p:txBody>
          <a:bodyPr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096D43-8881-42C1-924B-EAF6A3164F4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5064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tx1"/>
                </a:solidFill>
                <a:latin typeface="Myriad Pro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7848872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 b="0">
                <a:solidFill>
                  <a:schemeClr val="tx1">
                    <a:tint val="75000"/>
                  </a:schemeClr>
                </a:solidFill>
                <a:latin typeface="Myriad Pro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0" y="1223041"/>
            <a:ext cx="9144000" cy="45719"/>
          </a:xfrm>
          <a:prstGeom prst="rect">
            <a:avLst/>
          </a:prstGeom>
          <a:solidFill>
            <a:srgbClr val="0045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Myriad Pro" pitchFamily="34" charset="0"/>
              <a:cs typeface="Arial" pitchFamily="34" charset="0"/>
            </a:endParaRPr>
          </a:p>
        </p:txBody>
      </p:sp>
      <p:pic>
        <p:nvPicPr>
          <p:cNvPr id="12" name="Grafi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2" t="-12307"/>
          <a:stretch/>
        </p:blipFill>
        <p:spPr bwMode="auto">
          <a:xfrm>
            <a:off x="879566" y="174171"/>
            <a:ext cx="2360845" cy="60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753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noFill/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noFill/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D7855-63C8-4AF6-82BA-4898C3D3B3DB}" type="datetime1">
              <a:rPr lang="de-DE" smtClean="0"/>
              <a:t>16.10.20</a:t>
            </a:fld>
            <a:endParaRPr lang="de-DE"/>
          </a:p>
        </p:txBody>
      </p:sp>
      <p:sp>
        <p:nvSpPr>
          <p:cNvPr id="7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04448" y="6525344"/>
            <a:ext cx="504056" cy="268139"/>
          </a:xfrm>
          <a:prstGeom prst="rect">
            <a:avLst/>
          </a:prstGeom>
        </p:spPr>
        <p:txBody>
          <a:bodyPr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096D43-8881-42C1-924B-EAF6A3164F4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834658" y="380873"/>
            <a:ext cx="7852142" cy="527847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Myriad Pro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0" name="Rechteck 9"/>
          <p:cNvSpPr/>
          <p:nvPr userDrawn="1"/>
        </p:nvSpPr>
        <p:spPr>
          <a:xfrm>
            <a:off x="0" y="1223041"/>
            <a:ext cx="9144000" cy="45719"/>
          </a:xfrm>
          <a:prstGeom prst="rect">
            <a:avLst/>
          </a:prstGeom>
          <a:solidFill>
            <a:srgbClr val="0045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Myriad Pro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09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rgbClr val="00457D"/>
          </a:solidFill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noFill/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rgbClr val="00457D"/>
          </a:solidFill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noFill/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8406B-9E61-47FC-9FB6-B06FAA5848D0}" type="datetime1">
              <a:rPr lang="de-DE" smtClean="0"/>
              <a:t>16.10.20</a:t>
            </a:fld>
            <a:endParaRPr lang="de-DE"/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04448" y="6525344"/>
            <a:ext cx="504056" cy="268139"/>
          </a:xfrm>
          <a:prstGeom prst="rect">
            <a:avLst/>
          </a:prstGeom>
        </p:spPr>
        <p:txBody>
          <a:bodyPr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096D43-8881-42C1-924B-EAF6A3164F4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834658" y="380873"/>
            <a:ext cx="7852142" cy="527847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Myriad Pro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0" y="1223041"/>
            <a:ext cx="9144000" cy="45719"/>
          </a:xfrm>
          <a:prstGeom prst="rect">
            <a:avLst/>
          </a:prstGeom>
          <a:solidFill>
            <a:srgbClr val="0045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Myriad Pro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4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3663A-BBCF-44A6-9F91-84F6CB781D1A}" type="datetime1">
              <a:rPr lang="de-DE" smtClean="0"/>
              <a:t>16.10.20</a:t>
            </a:fld>
            <a:endParaRPr lang="de-DE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04448" y="6525344"/>
            <a:ext cx="504056" cy="268139"/>
          </a:xfrm>
          <a:prstGeom prst="rect">
            <a:avLst/>
          </a:prstGeom>
        </p:spPr>
        <p:txBody>
          <a:bodyPr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096D43-8881-42C1-924B-EAF6A3164F4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Rechteck 5"/>
          <p:cNvSpPr/>
          <p:nvPr userDrawn="1"/>
        </p:nvSpPr>
        <p:spPr>
          <a:xfrm>
            <a:off x="0" y="1223041"/>
            <a:ext cx="9144000" cy="45719"/>
          </a:xfrm>
          <a:prstGeom prst="rect">
            <a:avLst/>
          </a:prstGeom>
          <a:solidFill>
            <a:srgbClr val="0045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Myriad Pro" pitchFamily="34" charset="0"/>
              <a:cs typeface="Arial" pitchFamily="34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834658" y="380873"/>
            <a:ext cx="7852142" cy="527847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Myriad Pro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260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AEC4B-40B7-4836-B647-DA28B625C357}" type="datetime1">
              <a:rPr lang="de-DE" smtClean="0"/>
              <a:t>16.10.20</a:t>
            </a:fld>
            <a:endParaRPr lang="de-DE"/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04448" y="6525344"/>
            <a:ext cx="504056" cy="268139"/>
          </a:xfrm>
          <a:prstGeom prst="rect">
            <a:avLst/>
          </a:prstGeom>
        </p:spPr>
        <p:txBody>
          <a:bodyPr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096D43-8881-42C1-924B-EAF6A3164F4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5" name="Grafi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2" t="-12307"/>
          <a:stretch/>
        </p:blipFill>
        <p:spPr bwMode="auto">
          <a:xfrm>
            <a:off x="879566" y="174171"/>
            <a:ext cx="2360845" cy="60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409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3008313" cy="1018034"/>
          </a:xfrm>
          <a:prstGeom prst="rect">
            <a:avLst/>
          </a:prstGeom>
          <a:solidFill>
            <a:srgbClr val="00457D"/>
          </a:solidFill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  <a:noFill/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  <a:noFill/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19C05-58EB-4045-8B43-C3A4058D3160}" type="datetime1">
              <a:rPr lang="de-DE" smtClean="0"/>
              <a:t>16.10.20</a:t>
            </a:fld>
            <a:endParaRPr lang="de-DE"/>
          </a:p>
        </p:txBody>
      </p:sp>
      <p:sp>
        <p:nvSpPr>
          <p:cNvPr id="7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04448" y="6525344"/>
            <a:ext cx="504056" cy="268139"/>
          </a:xfrm>
          <a:prstGeom prst="rect">
            <a:avLst/>
          </a:prstGeom>
        </p:spPr>
        <p:txBody>
          <a:bodyPr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096D43-8881-42C1-924B-EAF6A3164F4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8" name="Grafi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2" t="-12307"/>
          <a:stretch/>
        </p:blipFill>
        <p:spPr bwMode="auto">
          <a:xfrm>
            <a:off x="879566" y="174171"/>
            <a:ext cx="2360845" cy="60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9"/>
          <p:cNvSpPr/>
          <p:nvPr userDrawn="1"/>
        </p:nvSpPr>
        <p:spPr>
          <a:xfrm>
            <a:off x="0" y="1223041"/>
            <a:ext cx="9144000" cy="45719"/>
          </a:xfrm>
          <a:prstGeom prst="rect">
            <a:avLst/>
          </a:prstGeom>
          <a:solidFill>
            <a:srgbClr val="0045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Myriad Pro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96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7335B-AA8E-462E-9784-6383AD5F8551}" type="datetime1">
              <a:rPr lang="de-DE" smtClean="0"/>
              <a:t>16.10.20</a:t>
            </a:fld>
            <a:endParaRPr lang="de-DE"/>
          </a:p>
        </p:txBody>
      </p:sp>
      <p:sp>
        <p:nvSpPr>
          <p:cNvPr id="7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04448" y="6525344"/>
            <a:ext cx="504056" cy="268139"/>
          </a:xfrm>
          <a:prstGeom prst="rect">
            <a:avLst/>
          </a:prstGeom>
        </p:spPr>
        <p:txBody>
          <a:bodyPr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096D43-8881-42C1-924B-EAF6A3164F4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8" name="Grafi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2" t="-12307"/>
          <a:stretch/>
        </p:blipFill>
        <p:spPr bwMode="auto">
          <a:xfrm>
            <a:off x="879566" y="174171"/>
            <a:ext cx="2360845" cy="60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480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6372200" y="0"/>
            <a:ext cx="2771800" cy="255618"/>
          </a:xfrm>
          <a:prstGeom prst="rect">
            <a:avLst/>
          </a:prstGeom>
          <a:solidFill>
            <a:srgbClr val="FFE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Myriad Pro" pitchFamily="34" charset="0"/>
            </a:endParaRP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-18581" y="653767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Myriad Pro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D374D94-393E-4350-B7B0-6B349035B80D}" type="datetime1">
              <a:rPr lang="de-DE" smtClean="0"/>
              <a:pPr>
                <a:defRPr/>
              </a:pPr>
              <a:t>16.10.20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Myriad Pro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04448" y="6525344"/>
            <a:ext cx="504056" cy="268139"/>
          </a:xfrm>
          <a:prstGeom prst="rect">
            <a:avLst/>
          </a:prstGeom>
        </p:spPr>
        <p:txBody>
          <a:bodyPr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096D43-8881-42C1-924B-EAF6A3164F4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" name="Grafik 1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937"/>
          <a:stretch/>
        </p:blipFill>
        <p:spPr bwMode="auto">
          <a:xfrm>
            <a:off x="323529" y="239971"/>
            <a:ext cx="556038" cy="53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6372200" y="1067"/>
            <a:ext cx="1899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Myriad Pro" pitchFamily="34" charset="0"/>
              </a:rPr>
              <a:t>www.rhein-neckar-kreis.de</a:t>
            </a:r>
            <a:endParaRPr lang="de-DE" sz="1200" dirty="0">
              <a:latin typeface="Myriad Pro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1D436C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D4D55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D4D55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D4D55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D4D55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D4D55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D4D55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D4D55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D4D55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Myriad Pro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Myriad Pro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Myriad Pro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Homeoffice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sensibel und komplex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501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Überblick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Allgemeine Entwicklung</a:t>
            </a:r>
          </a:p>
          <a:p>
            <a:r>
              <a:rPr lang="de-DE" dirty="0"/>
              <a:t>Formen von Homeoffice</a:t>
            </a:r>
          </a:p>
          <a:p>
            <a:r>
              <a:rPr lang="de-DE" dirty="0"/>
              <a:t>Aspekte</a:t>
            </a:r>
          </a:p>
          <a:p>
            <a:r>
              <a:rPr lang="de-DE" dirty="0"/>
              <a:t>Herausforderungen für die Praxis</a:t>
            </a:r>
          </a:p>
          <a:p>
            <a:r>
              <a:rPr lang="de-DE" dirty="0"/>
              <a:t>Folgen</a:t>
            </a:r>
          </a:p>
          <a:p>
            <a:r>
              <a:rPr lang="de-DE" dirty="0"/>
              <a:t>Fazit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210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Allgemeine Entwicklung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Gesellschaft</a:t>
            </a:r>
          </a:p>
          <a:p>
            <a:pPr lvl="1"/>
            <a:r>
              <a:rPr lang="de-DE" dirty="0"/>
              <a:t>Generationenwandel</a:t>
            </a:r>
          </a:p>
          <a:p>
            <a:pPr lvl="1"/>
            <a:r>
              <a:rPr lang="de-DE" dirty="0"/>
              <a:t>Fachkräftemangel</a:t>
            </a:r>
          </a:p>
          <a:p>
            <a:pPr lvl="1"/>
            <a:r>
              <a:rPr lang="de-DE" dirty="0"/>
              <a:t>Klimaschutz </a:t>
            </a:r>
          </a:p>
          <a:p>
            <a:r>
              <a:rPr lang="de-DE" dirty="0"/>
              <a:t>öffentliche Arbeitgeber</a:t>
            </a:r>
          </a:p>
          <a:p>
            <a:pPr lvl="1"/>
            <a:r>
              <a:rPr lang="de-DE" dirty="0"/>
              <a:t>Digitalisierung </a:t>
            </a:r>
          </a:p>
          <a:p>
            <a:pPr lvl="1"/>
            <a:r>
              <a:rPr lang="de-DE" dirty="0"/>
              <a:t>Vereinbarkeit</a:t>
            </a:r>
          </a:p>
          <a:p>
            <a:pPr lvl="1"/>
            <a:r>
              <a:rPr lang="de-DE" dirty="0"/>
              <a:t>Wirtschaftlichkeit</a:t>
            </a:r>
          </a:p>
          <a:p>
            <a:r>
              <a:rPr lang="de-DE" dirty="0"/>
              <a:t>Rechtsanspruch?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360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Begriffsbestimmung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764402"/>
              </p:ext>
            </p:extLst>
          </p:nvPr>
        </p:nvGraphicFramePr>
        <p:xfrm>
          <a:off x="899592" y="1600200"/>
          <a:ext cx="778720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feld 8"/>
          <p:cNvSpPr txBox="1"/>
          <p:nvPr/>
        </p:nvSpPr>
        <p:spPr>
          <a:xfrm rot="20484567">
            <a:off x="227995" y="2889000"/>
            <a:ext cx="2045175" cy="830997"/>
          </a:xfrm>
          <a:prstGeom prst="rect">
            <a:avLst/>
          </a:prstGeom>
          <a:solidFill>
            <a:srgbClr val="FFFE82"/>
          </a:solidFill>
        </p:spPr>
        <p:txBody>
          <a:bodyPr wrap="none" rtlCol="0">
            <a:spAutoFit/>
          </a:bodyPr>
          <a:lstStyle/>
          <a:p>
            <a:r>
              <a:rPr lang="de-DE" sz="1200" dirty="0"/>
              <a:t>Einrichtung eines </a:t>
            </a:r>
          </a:p>
          <a:p>
            <a:r>
              <a:rPr lang="de-DE" sz="1200" dirty="0">
                <a:solidFill>
                  <a:srgbClr val="FF0000"/>
                </a:solidFill>
              </a:rPr>
              <a:t>dauerhaften</a:t>
            </a:r>
            <a:r>
              <a:rPr lang="de-DE" sz="1200" dirty="0"/>
              <a:t> Arbeitsplatzes</a:t>
            </a:r>
          </a:p>
          <a:p>
            <a:r>
              <a:rPr lang="de-DE" sz="1200" dirty="0"/>
              <a:t>in der </a:t>
            </a:r>
            <a:r>
              <a:rPr lang="de-DE" sz="1200" dirty="0">
                <a:solidFill>
                  <a:srgbClr val="FF0000"/>
                </a:solidFill>
              </a:rPr>
              <a:t>privaten Wohnung</a:t>
            </a:r>
            <a:r>
              <a:rPr lang="de-DE" sz="1200" dirty="0"/>
              <a:t> und </a:t>
            </a:r>
          </a:p>
          <a:p>
            <a:r>
              <a:rPr lang="de-DE" sz="1200" dirty="0"/>
              <a:t>Abschluss einer </a:t>
            </a:r>
            <a:r>
              <a:rPr lang="de-DE" sz="1200" dirty="0">
                <a:solidFill>
                  <a:srgbClr val="FF0000"/>
                </a:solidFill>
              </a:rPr>
              <a:t>Vereinbarung</a:t>
            </a:r>
          </a:p>
        </p:txBody>
      </p:sp>
      <p:sp>
        <p:nvSpPr>
          <p:cNvPr id="10" name="Textfeld 9"/>
          <p:cNvSpPr txBox="1"/>
          <p:nvPr/>
        </p:nvSpPr>
        <p:spPr>
          <a:xfrm rot="1202430">
            <a:off x="6389942" y="4991352"/>
            <a:ext cx="2218262" cy="1015663"/>
          </a:xfrm>
          <a:prstGeom prst="rect">
            <a:avLst/>
          </a:prstGeom>
          <a:solidFill>
            <a:srgbClr val="FFFE82"/>
          </a:solidFill>
        </p:spPr>
        <p:txBody>
          <a:bodyPr wrap="square" rtlCol="0">
            <a:spAutoFit/>
          </a:bodyPr>
          <a:lstStyle/>
          <a:p>
            <a:r>
              <a:rPr lang="de-DE" sz="1200" dirty="0"/>
              <a:t>Erbringen einer Arbeitsleistung</a:t>
            </a:r>
          </a:p>
          <a:p>
            <a:r>
              <a:rPr lang="de-DE" sz="1200" dirty="0"/>
              <a:t>im </a:t>
            </a:r>
            <a:r>
              <a:rPr lang="de-DE" sz="1200" dirty="0">
                <a:solidFill>
                  <a:srgbClr val="FF0000"/>
                </a:solidFill>
              </a:rPr>
              <a:t>Privatbereich</a:t>
            </a:r>
          </a:p>
          <a:p>
            <a:r>
              <a:rPr lang="de-DE" sz="1200" dirty="0"/>
              <a:t>in </a:t>
            </a:r>
            <a:r>
              <a:rPr lang="de-DE" sz="1200" dirty="0">
                <a:solidFill>
                  <a:srgbClr val="FF0000"/>
                </a:solidFill>
              </a:rPr>
              <a:t>zeitlich begrenztem </a:t>
            </a:r>
            <a:r>
              <a:rPr lang="de-DE" sz="1200" dirty="0"/>
              <a:t>Umfang</a:t>
            </a:r>
          </a:p>
          <a:p>
            <a:r>
              <a:rPr lang="de-DE" sz="1200" dirty="0"/>
              <a:t>(Ausnahmesituation Kind/Pflege/Corona)</a:t>
            </a:r>
          </a:p>
        </p:txBody>
      </p:sp>
      <p:sp>
        <p:nvSpPr>
          <p:cNvPr id="7" name="Textfeld 6"/>
          <p:cNvSpPr txBox="1"/>
          <p:nvPr/>
        </p:nvSpPr>
        <p:spPr>
          <a:xfrm rot="1202430">
            <a:off x="6113920" y="3013865"/>
            <a:ext cx="2260838" cy="830997"/>
          </a:xfrm>
          <a:prstGeom prst="rect">
            <a:avLst/>
          </a:prstGeom>
          <a:solidFill>
            <a:srgbClr val="FFFE82"/>
          </a:solidFill>
        </p:spPr>
        <p:txBody>
          <a:bodyPr wrap="square" rtlCol="0">
            <a:spAutoFit/>
          </a:bodyPr>
          <a:lstStyle/>
          <a:p>
            <a:r>
              <a:rPr lang="de-DE" sz="1200" dirty="0"/>
              <a:t>Erbringen einer Arbeitsleistung</a:t>
            </a:r>
          </a:p>
          <a:p>
            <a:r>
              <a:rPr lang="de-DE" sz="1200" dirty="0">
                <a:solidFill>
                  <a:srgbClr val="FF0000"/>
                </a:solidFill>
              </a:rPr>
              <a:t>außerhalb</a:t>
            </a:r>
            <a:r>
              <a:rPr lang="de-DE" sz="1200" dirty="0"/>
              <a:t> der Arbeitsstätte</a:t>
            </a:r>
          </a:p>
          <a:p>
            <a:r>
              <a:rPr lang="de-DE" sz="1200" dirty="0"/>
              <a:t>unter Nutzung </a:t>
            </a:r>
            <a:r>
              <a:rPr lang="de-DE" sz="1200" dirty="0">
                <a:solidFill>
                  <a:srgbClr val="FF0000"/>
                </a:solidFill>
              </a:rPr>
              <a:t>mobiler</a:t>
            </a:r>
            <a:r>
              <a:rPr lang="de-DE" sz="1200" dirty="0"/>
              <a:t> Endgeräte </a:t>
            </a:r>
          </a:p>
          <a:p>
            <a:r>
              <a:rPr lang="de-DE" sz="1200" dirty="0">
                <a:solidFill>
                  <a:srgbClr val="FF0000"/>
                </a:solidFill>
              </a:rPr>
              <a:t>ohne</a:t>
            </a:r>
            <a:r>
              <a:rPr lang="de-DE" sz="1200" dirty="0"/>
              <a:t> Vereinbarung</a:t>
            </a:r>
          </a:p>
        </p:txBody>
      </p:sp>
      <p:sp>
        <p:nvSpPr>
          <p:cNvPr id="3" name="Pfeil nach links und oben 2"/>
          <p:cNvSpPr/>
          <p:nvPr/>
        </p:nvSpPr>
        <p:spPr>
          <a:xfrm rot="5400000">
            <a:off x="2569787" y="3863181"/>
            <a:ext cx="1800000" cy="18000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 rot="2118893">
            <a:off x="1836772" y="4639744"/>
            <a:ext cx="2623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RNK Überlegung zu Mischform:</a:t>
            </a:r>
          </a:p>
          <a:p>
            <a:r>
              <a:rPr lang="de-DE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„Flexible Arbeit“</a:t>
            </a:r>
          </a:p>
          <a:p>
            <a:r>
              <a:rPr lang="de-DE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(anlassbezogen)</a:t>
            </a:r>
          </a:p>
        </p:txBody>
      </p:sp>
    </p:spTree>
    <p:extLst>
      <p:ext uri="{BB962C8B-B14F-4D97-AF65-F5344CB8AC3E}">
        <p14:creationId xmlns:p14="http://schemas.microsoft.com/office/powerpoint/2010/main" val="408088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C65D799-E714-40C3-9DA4-19DC85AFCD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9D4180B-FB34-45B9-86C3-57C9D08369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3D7CD31-B2C7-4EEE-8FD7-4B3AA45F6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05A61C3-95FF-49E6-B19D-529B79B44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71998F-6C6D-4E64-8D0D-13081E97AE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D74242A-465A-4344-A60F-745656EA6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2A5F0A0-F7C0-466A-A806-995382FD1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652D1C4-4965-4AEA-A113-64896E93B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DC07709-87C7-492A-A749-F34319139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  <p:bldP spid="9" grpId="0" animBg="1"/>
      <p:bldP spid="10" grpId="0" animBg="1"/>
      <p:bldP spid="7" grpId="0" animBg="1"/>
      <p:bldP spid="3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Aspekte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Datenschutz / Datensicherheit</a:t>
            </a:r>
          </a:p>
          <a:p>
            <a:r>
              <a:rPr lang="de-DE" dirty="0"/>
              <a:t>Digitalisierung von Fachverfahren</a:t>
            </a:r>
          </a:p>
          <a:p>
            <a:r>
              <a:rPr lang="de-DE" dirty="0"/>
              <a:t>Ausstattung</a:t>
            </a:r>
          </a:p>
          <a:p>
            <a:r>
              <a:rPr lang="de-DE" dirty="0"/>
              <a:t>Arbeitsorganisation</a:t>
            </a:r>
          </a:p>
          <a:p>
            <a:r>
              <a:rPr lang="de-DE" dirty="0"/>
              <a:t>Arbeits- / Gesundheitsschutz</a:t>
            </a:r>
          </a:p>
          <a:p>
            <a:r>
              <a:rPr lang="de-DE" dirty="0"/>
              <a:t>Eignung</a:t>
            </a:r>
          </a:p>
          <a:p>
            <a:r>
              <a:rPr lang="de-DE" dirty="0"/>
              <a:t>Führung</a:t>
            </a:r>
          </a:p>
          <a:p>
            <a:r>
              <a:rPr lang="de-DE" dirty="0"/>
              <a:t>formale Gestaltung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248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Herausforderung in der Praxis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Digitalisierungsgrad</a:t>
            </a:r>
          </a:p>
          <a:p>
            <a:endParaRPr lang="de-DE" dirty="0"/>
          </a:p>
          <a:p>
            <a:r>
              <a:rPr lang="de-DE" dirty="0"/>
              <a:t>Vorbehalte zu Homeoffice</a:t>
            </a:r>
          </a:p>
          <a:p>
            <a:pPr lvl="1"/>
            <a:r>
              <a:rPr lang="de-DE" dirty="0"/>
              <a:t>Kultur</a:t>
            </a:r>
          </a:p>
          <a:p>
            <a:pPr lvl="1"/>
            <a:r>
              <a:rPr lang="de-DE" dirty="0"/>
              <a:t>Eignung</a:t>
            </a:r>
          </a:p>
          <a:p>
            <a:pPr lvl="1"/>
            <a:r>
              <a:rPr lang="de-DE" dirty="0"/>
              <a:t>Arbeitserfolg</a:t>
            </a:r>
          </a:p>
          <a:p>
            <a:r>
              <a:rPr lang="de-DE" dirty="0"/>
              <a:t>dienstliche Erfordernisse versus persönliche Belange</a:t>
            </a:r>
          </a:p>
          <a:p>
            <a:endParaRPr lang="de-DE" dirty="0"/>
          </a:p>
          <a:p>
            <a:r>
              <a:rPr lang="de-DE" dirty="0"/>
              <a:t>Anforderungen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129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Herausforderung in der Praxis 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Wirtschaftlichkeit</a:t>
            </a:r>
          </a:p>
          <a:p>
            <a:endParaRPr lang="de-DE" dirty="0"/>
          </a:p>
          <a:p>
            <a:r>
              <a:rPr lang="de-DE" dirty="0"/>
              <a:t>Aufwandsentschädigung</a:t>
            </a:r>
          </a:p>
          <a:p>
            <a:endParaRPr lang="de-DE" dirty="0"/>
          </a:p>
          <a:p>
            <a:r>
              <a:rPr lang="de-DE" dirty="0"/>
              <a:t>Prozess</a:t>
            </a:r>
          </a:p>
          <a:p>
            <a:pPr lvl="1"/>
            <a:endParaRPr lang="de-DE" dirty="0"/>
          </a:p>
          <a:p>
            <a:r>
              <a:rPr lang="de-DE" dirty="0"/>
              <a:t>wachsender Bedarf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264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Folgen von Homeoffice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Aufgabenverteilung</a:t>
            </a:r>
          </a:p>
          <a:p>
            <a:endParaRPr lang="de-DE" dirty="0"/>
          </a:p>
          <a:p>
            <a:r>
              <a:rPr lang="de-DE" dirty="0"/>
              <a:t>physische u. psychische Gesundheit</a:t>
            </a:r>
          </a:p>
          <a:p>
            <a:endParaRPr lang="de-DE" dirty="0"/>
          </a:p>
          <a:p>
            <a:r>
              <a:rPr lang="de-DE" dirty="0"/>
              <a:t>Führung</a:t>
            </a:r>
          </a:p>
          <a:p>
            <a:endParaRPr lang="de-DE" dirty="0"/>
          </a:p>
          <a:p>
            <a:r>
              <a:rPr lang="de-DE" dirty="0"/>
              <a:t>interne Konkurrenzsituation</a:t>
            </a:r>
          </a:p>
          <a:p>
            <a:endParaRPr lang="de-DE" dirty="0"/>
          </a:p>
          <a:p>
            <a:r>
              <a:rPr lang="de-DE" dirty="0"/>
              <a:t>Ressourcen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955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Fazit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sensibles Thema</a:t>
            </a:r>
          </a:p>
          <a:p>
            <a:pPr lvl="1"/>
            <a:r>
              <a:rPr lang="de-DE" dirty="0"/>
              <a:t>Geflecht aus Aspekten</a:t>
            </a:r>
          </a:p>
          <a:p>
            <a:pPr lvl="1"/>
            <a:r>
              <a:rPr lang="de-DE" u="sng" dirty="0"/>
              <a:t>die</a:t>
            </a:r>
            <a:r>
              <a:rPr lang="de-DE" dirty="0"/>
              <a:t> Lösung gibt es nicht</a:t>
            </a:r>
          </a:p>
          <a:p>
            <a:pPr lvl="1"/>
            <a:r>
              <a:rPr lang="de-DE" dirty="0"/>
              <a:t>konstruktive Haltung</a:t>
            </a:r>
          </a:p>
          <a:p>
            <a:r>
              <a:rPr lang="de-DE" dirty="0"/>
              <a:t>Transparenz und konsequentes Handeln</a:t>
            </a:r>
          </a:p>
          <a:p>
            <a:r>
              <a:rPr lang="de-DE" dirty="0"/>
              <a:t>Veränderung </a:t>
            </a:r>
            <a:r>
              <a:rPr lang="de-DE"/>
              <a:t>der Kultur</a:t>
            </a:r>
            <a:endParaRPr lang="de-DE" dirty="0"/>
          </a:p>
          <a:p>
            <a:pPr marL="0" indent="0">
              <a:buNone/>
            </a:pPr>
            <a:endParaRPr lang="de-DE" sz="1100" dirty="0"/>
          </a:p>
          <a:p>
            <a:pPr marL="0" indent="0" algn="ctr">
              <a:buNone/>
            </a:pPr>
            <a:endParaRPr lang="de-DE" sz="11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de-DE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Vielen Dank für Ihre Aufmerksamkeit.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274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PräsentationRNK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PräsentationRNK</Template>
  <TotalTime>0</TotalTime>
  <Words>188</Words>
  <Application>Microsoft Macintosh PowerPoint</Application>
  <PresentationFormat>Bildschirmpräsentation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Myriad Pro</vt:lpstr>
      <vt:lpstr>PräsentationRNK</vt:lpstr>
      <vt:lpstr>Homeoffice</vt:lpstr>
      <vt:lpstr>Überblick</vt:lpstr>
      <vt:lpstr>Allgemeine Entwicklung</vt:lpstr>
      <vt:lpstr>Begriffsbestimmung</vt:lpstr>
      <vt:lpstr>Aspekte</vt:lpstr>
      <vt:lpstr>Herausforderung in der Praxis 1</vt:lpstr>
      <vt:lpstr>Herausforderung in der Praxis 2</vt:lpstr>
      <vt:lpstr>Folgen von Homeoffice</vt:lpstr>
      <vt:lpstr>Fazit</vt:lpstr>
    </vt:vector>
  </TitlesOfParts>
  <Company>Rhein-Neckar-Kreis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Böbel, Thomas</dc:creator>
  <cp:lastModifiedBy>Max Schulze-Vorberg</cp:lastModifiedBy>
  <cp:revision>51</cp:revision>
  <cp:lastPrinted>2020-10-15T04:56:45Z</cp:lastPrinted>
  <dcterms:created xsi:type="dcterms:W3CDTF">2020-10-05T05:32:06Z</dcterms:created>
  <dcterms:modified xsi:type="dcterms:W3CDTF">2020-10-16T13:12:43Z</dcterms:modified>
</cp:coreProperties>
</file>