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91" r:id="rId7"/>
    <p:sldId id="293" r:id="rId8"/>
    <p:sldId id="288" r:id="rId9"/>
    <p:sldId id="294" r:id="rId10"/>
    <p:sldId id="295" r:id="rId11"/>
    <p:sldId id="296" r:id="rId12"/>
    <p:sldId id="300" r:id="rId13"/>
    <p:sldId id="297" r:id="rId14"/>
    <p:sldId id="298" r:id="rId15"/>
    <p:sldId id="299" r:id="rId16"/>
    <p:sldId id="285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B35"/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5921"/>
  </p:normalViewPr>
  <p:slideViewPr>
    <p:cSldViewPr snapToGrid="0" showGuides="1">
      <p:cViewPr varScale="1">
        <p:scale>
          <a:sx n="110" d="100"/>
          <a:sy n="110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D987C-25AA-47A0-916D-B871FFDCE498}" type="datetimeFigureOut">
              <a:rPr lang="de-DE" smtClean="0"/>
              <a:t>16.10.20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1A70F-4719-4A42-B0DD-5DD15944B4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01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3F5A-C76A-42D1-9787-C9D94CCF4EBB}" type="datetimeFigureOut">
              <a:rPr lang="de-DE" smtClean="0"/>
              <a:t>16.10.20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4310-B197-41FB-9122-6F1DE177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97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25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55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82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81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04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53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39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6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59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24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4310-B197-41FB-9122-6F1DE1771F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19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5F5F28C-3D6C-499C-9331-262260D33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400"/>
            <a:ext cx="9720000" cy="22382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E1FFAB7-F2A6-4C7D-B099-2DDDBA386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16293"/>
            <a:ext cx="9720000" cy="22417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9055E6-3119-48B8-945F-7721FF9DC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936000"/>
            <a:ext cx="10548000" cy="15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0CD6B4-D239-4057-9EE7-BE76A985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6000" y="6012000"/>
            <a:ext cx="2880000" cy="216000"/>
          </a:xfrm>
          <a:prstGeom prst="rect">
            <a:avLst/>
          </a:prstGeom>
        </p:spPr>
        <p:txBody>
          <a:bodyPr lIns="36000" tIns="36000" rIns="36000" bIns="36000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9B1B8BF-8ADA-4EFC-A8C0-19073DE79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24000"/>
            <a:ext cx="10548000" cy="3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015D-A74A-4E3E-9DAB-B6C57310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09CA06-E793-4CB2-BCEC-6EBC3BAF7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832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179050-62C8-4FC0-BCB5-F31275795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F678C2-5087-4D7B-8858-DFEAFF4F5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749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A2714-3308-4548-A7F1-7D45F70C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45EB9B0-DC3D-4FDC-A231-69C45429F7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8000" y="2016000"/>
            <a:ext cx="10548000" cy="3672000"/>
          </a:xfrm>
        </p:spPr>
        <p:txBody>
          <a:bodyPr tIns="0" b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E02FAC-B389-40B5-8EB6-707991929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4622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en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A2714-3308-4548-A7F1-7D45F70C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45EB9B0-DC3D-4FDC-A231-69C45429F7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8000" y="2448000"/>
            <a:ext cx="10548000" cy="3240000"/>
          </a:xfrm>
        </p:spPr>
        <p:txBody>
          <a:bodyPr tIns="0" b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E02FAC-B389-40B5-8EB6-707991929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357D174-AA3E-41AE-90CF-F9D07A5CF3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40000" y="324000"/>
            <a:ext cx="2232000" cy="10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688655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en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A2714-3308-4548-A7F1-7D45F70C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E02FAC-B389-40B5-8EB6-707991929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357D174-AA3E-41AE-90CF-F9D07A5CF3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40000" y="324000"/>
            <a:ext cx="2232000" cy="10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C80366D-8600-4418-A558-C72021BC7C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674" y="2052637"/>
            <a:ext cx="1872000" cy="273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9F78BE-05B3-434B-9ABC-7F220C3536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675" y="5148000"/>
            <a:ext cx="1871663" cy="527050"/>
          </a:xfrm>
        </p:spPr>
        <p:txBody>
          <a:bodyPr/>
          <a:lstStyle>
            <a:lvl1pPr marL="0" indent="0">
              <a:buNone/>
              <a:defRPr sz="1600" b="1"/>
            </a:lvl1pPr>
            <a:lvl2pPr marL="360000" indent="0">
              <a:buNone/>
              <a:defRPr/>
            </a:lvl2pPr>
            <a:lvl3pPr marL="540000" indent="0">
              <a:buNone/>
              <a:defRPr/>
            </a:lvl3pPr>
            <a:lvl4pPr marL="720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670C4B45-0318-4B63-86D9-BA0FD657717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40000" y="2052000"/>
            <a:ext cx="1872000" cy="273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C5A5C33-0125-458D-86CD-833C084C74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0000" y="5148000"/>
            <a:ext cx="1871663" cy="527050"/>
          </a:xfrm>
        </p:spPr>
        <p:txBody>
          <a:bodyPr/>
          <a:lstStyle>
            <a:lvl1pPr marL="0" indent="0">
              <a:buNone/>
              <a:defRPr sz="1600" b="1"/>
            </a:lvl1pPr>
            <a:lvl2pPr marL="360000" indent="0">
              <a:buNone/>
              <a:defRPr/>
            </a:lvl2pPr>
            <a:lvl3pPr marL="540000" indent="0">
              <a:buNone/>
              <a:defRPr/>
            </a:lvl3pPr>
            <a:lvl4pPr marL="720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EDF1EA89-C8F0-4B33-BB19-500984FF15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51325" y="2052000"/>
            <a:ext cx="1872000" cy="273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ED44558A-43E7-4FB9-B127-450DEE4346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51325" y="5148000"/>
            <a:ext cx="1871663" cy="527050"/>
          </a:xfrm>
        </p:spPr>
        <p:txBody>
          <a:bodyPr/>
          <a:lstStyle>
            <a:lvl1pPr marL="0" indent="0">
              <a:buNone/>
              <a:defRPr sz="1600" b="1"/>
            </a:lvl1pPr>
            <a:lvl2pPr marL="360000" indent="0">
              <a:buNone/>
              <a:defRPr/>
            </a:lvl2pPr>
            <a:lvl3pPr marL="540000" indent="0">
              <a:buNone/>
              <a:defRPr/>
            </a:lvl3pPr>
            <a:lvl4pPr marL="720000" indent="0">
              <a:buNone/>
              <a:defRPr/>
            </a:lvl4pPr>
            <a:lvl5pPr marL="900000" indent="0"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41583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en Einzel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A2714-3308-4548-A7F1-7D45F70C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E02FAC-B389-40B5-8EB6-707991929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C357D174-AA3E-41AE-90CF-F9D07A5CF3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40000" y="324000"/>
            <a:ext cx="2232000" cy="10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C80366D-8600-4418-A558-C72021BC7C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674" y="2052636"/>
            <a:ext cx="2160000" cy="324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C8EB61-3D03-476A-84C9-9AEF5CA143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8500" y="2052638"/>
            <a:ext cx="8136000" cy="36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385403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A2714-3308-4548-A7F1-7D45F70C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E1D873B-598B-4299-BB3D-43886842C1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675" y="2052000"/>
            <a:ext cx="9180000" cy="37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4905C74-F8AE-4D1B-9EC1-B11D9B961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675" y="1656000"/>
            <a:ext cx="10547350" cy="39600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C9E10BC-9FC1-43FD-A8B7-C8203ED3AD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75" y="5868000"/>
            <a:ext cx="918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687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E1D873B-598B-4299-BB3D-43886842C1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675" y="612000"/>
            <a:ext cx="10547350" cy="50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09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er 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4" name="Links Oben">
            <a:extLst>
              <a:ext uri="{FF2B5EF4-FFF2-40B4-BE49-F238E27FC236}">
                <a16:creationId xmlns:a16="http://schemas.microsoft.com/office/drawing/2014/main" id="{3E1D873B-598B-4299-BB3D-43886842C1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00" y="972000"/>
            <a:ext cx="3373200" cy="2245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Mitte Oben">
            <a:extLst>
              <a:ext uri="{FF2B5EF4-FFF2-40B4-BE49-F238E27FC236}">
                <a16:creationId xmlns:a16="http://schemas.microsoft.com/office/drawing/2014/main" id="{736632DE-42A2-407E-A394-5F87E4A723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200" y="972000"/>
            <a:ext cx="3373200" cy="2245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1" name="Rechts Oben">
            <a:extLst>
              <a:ext uri="{FF2B5EF4-FFF2-40B4-BE49-F238E27FC236}">
                <a16:creationId xmlns:a16="http://schemas.microsoft.com/office/drawing/2014/main" id="{56C0DE3E-3E9B-40C6-B034-1B7F7290D3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8400" y="972000"/>
            <a:ext cx="3373200" cy="2245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2" name="Links Unten">
            <a:extLst>
              <a:ext uri="{FF2B5EF4-FFF2-40B4-BE49-F238E27FC236}">
                <a16:creationId xmlns:a16="http://schemas.microsoft.com/office/drawing/2014/main" id="{940D43F5-3B5B-4275-9FA7-E061A5775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000" y="3424500"/>
            <a:ext cx="3373200" cy="2245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3" name="Mitte Unten">
            <a:extLst>
              <a:ext uri="{FF2B5EF4-FFF2-40B4-BE49-F238E27FC236}">
                <a16:creationId xmlns:a16="http://schemas.microsoft.com/office/drawing/2014/main" id="{5EEFF9B4-87D7-4E54-86D0-2881414CDB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8200" y="3424500"/>
            <a:ext cx="3373200" cy="2245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4" name="Rechts Unten">
            <a:extLst>
              <a:ext uri="{FF2B5EF4-FFF2-40B4-BE49-F238E27FC236}">
                <a16:creationId xmlns:a16="http://schemas.microsoft.com/office/drawing/2014/main" id="{BCDBBDDE-2892-4315-8A4B-B478513DC0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400" y="3424500"/>
            <a:ext cx="3373200" cy="2245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0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r 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F267-6EEF-4EAE-8F51-B8DB887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860382-5CD7-435D-89DF-35C92A9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2F2D36-C0C0-4C48-8766-E98E2EF1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E1D873B-598B-4299-BB3D-43886842C1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673" y="2052000"/>
            <a:ext cx="3312000" cy="223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36632DE-42A2-407E-A394-5F87E4A723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6337" y="2052000"/>
            <a:ext cx="3312000" cy="223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56C0DE3E-3E9B-40C6-B034-1B7F7290D3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4000" y="2052000"/>
            <a:ext cx="3312000" cy="223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04D2A2A-6F38-4710-9AF9-3B900B1B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92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F45C726B-2B0C-4DB6-BC15-8E5A57E3EF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8BEDF1-74A1-4351-82D0-E77BF7440C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00" y="4463998"/>
            <a:ext cx="3312000" cy="126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9ADF96F2-E075-4BC7-ABAC-92E765B52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46000" y="4464000"/>
            <a:ext cx="3312000" cy="126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BE43B3A-5AA0-4E39-9101-AF380B7B7B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4000" y="4464000"/>
            <a:ext cx="3312000" cy="126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3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E796AD3-FD42-4C8A-91E0-0AC7C445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00000"/>
            <a:ext cx="10548000" cy="86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3CF740A-8297-4EB3-80F3-F3375846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4E88AC2-5019-4142-B9E9-FE7A37B8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88000"/>
          </a:xfrm>
          <a:prstGeom prst="rect">
            <a:avLst/>
          </a:prstGeom>
        </p:spPr>
        <p:txBody>
          <a:bodyPr lIns="0" tIns="36000" rIns="0" bIns="36000"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13F1EC2-86CF-4E01-AE36-39A8A6569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24000"/>
            <a:ext cx="10548000" cy="360000"/>
          </a:xfrm>
          <a:prstGeom prst="rect">
            <a:avLst/>
          </a:prstGeo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5CCCB73F-0ED2-4473-B4BE-0CBEB52B44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8000" y="2016000"/>
            <a:ext cx="10548000" cy="381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8238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Multi |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7E3F3-8004-4AA0-9B38-5ADA3BD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06C928-7E90-48F8-A0BE-9ECEEF0F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6000" y="2016000"/>
            <a:ext cx="4860000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0F752DE-B77F-41F9-8AF5-2C632EB2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C1F82B3-8A8E-4078-988E-9C52F00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0BCD893-417F-4C4D-B02A-0F9D77FBF4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4CDF52-4D42-4DE9-91A3-C07D48D99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675" y="5472000"/>
            <a:ext cx="486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B7BE235-F59D-4664-BBC5-6A17CB64C7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6000" y="5472000"/>
            <a:ext cx="486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2525019B-0B71-4280-9C54-3140A0CC7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60AC33D-6FED-4A4A-9183-F64156112A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675" y="2052000"/>
            <a:ext cx="4860000" cy="3420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7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+ Multi | Subline |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EC74C-DC92-43DF-B70D-A343116B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6ADABF-A930-409E-A9FC-847420AB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448000"/>
            <a:ext cx="5040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F1ADB0-016F-46E6-87A9-E60A7CD1E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000" y="2808000"/>
            <a:ext cx="5040000" cy="270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49E717-0115-4E94-95AB-F65EB5835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2448000"/>
            <a:ext cx="5040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40F28A-6EA9-410C-9378-ADBC71C93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808000"/>
            <a:ext cx="5040000" cy="270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DBF0F73-D617-4E9B-A13E-C33B37B5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38ED682-3F4B-4A84-846B-1D01FC56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34BAC9C-2496-48C7-AD9A-6731EF131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EC67EE2-058D-4D9F-81FA-12FE41025F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675" y="5472000"/>
            <a:ext cx="504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0BFB1E6-E74B-409D-B0F6-D09835A1EA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0000" y="5472000"/>
            <a:ext cx="504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CE3F64EC-4F64-4E0E-A35E-71533FF7C2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2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+ Multi |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EC74C-DC92-43DF-B70D-A343116B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 tIns="0" bIns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F1ADB0-016F-46E6-87A9-E60A7CD1E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000" y="2448000"/>
            <a:ext cx="5040000" cy="30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40F28A-6EA9-410C-9378-ADBC71C93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448000"/>
            <a:ext cx="5040000" cy="30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DBF0F73-D617-4E9B-A13E-C33B37B5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38ED682-3F4B-4A84-846B-1D01FC56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34BAC9C-2496-48C7-AD9A-6731EF131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EC67EE2-058D-4D9F-81FA-12FE41025F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675" y="5472000"/>
            <a:ext cx="504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20BFB1E6-E74B-409D-B0F6-D09835A1EA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0000" y="5472000"/>
            <a:ext cx="504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CE3F64EC-4F64-4E0E-A35E-71533FF7C2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75" y="1368000"/>
            <a:ext cx="10547350" cy="396000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56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6AF08-7948-4277-A7C2-5B2DD800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448000"/>
            <a:ext cx="10548000" cy="864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500AE6A-CFB8-47B1-B02E-50514CE6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9F5CC9E-D954-4548-887C-20D0E587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126BD9A5-73FD-43AF-937F-304A41127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310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DE21B97-23F0-4FA8-BA9A-62CBD19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50B83FD-850D-47DD-982A-B744AD9D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3D99C20-BD2E-4882-804D-D5136263D8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45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z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F97ABDD-F434-4AC9-B9F5-DD0D11E6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C2DE081-80A5-4382-AEE8-FBEEF047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B831E9F1-E4BF-4FCC-A7CB-777D381F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448000"/>
            <a:ext cx="6120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F0F03F9-741E-41F0-AB4D-D8FE8AF2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000" y="2808000"/>
            <a:ext cx="6120000" cy="270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811AF13-7A4C-4D68-8839-1A88118E1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6000" y="2448000"/>
            <a:ext cx="3600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BD5FED57-079A-4142-97EA-CED39342E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76000" y="2808000"/>
            <a:ext cx="3600000" cy="270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2995BB8E-BB7B-44E8-8372-BB62B5E4F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3A401C7-B79A-490D-AF4B-39514403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2D946AAD-A70F-46AB-89EF-6A91A25946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675" y="5472000"/>
            <a:ext cx="6120000" cy="2520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360000" indent="0">
              <a:buNone/>
              <a:defRPr sz="1050">
                <a:solidFill>
                  <a:schemeClr val="tx1"/>
                </a:solidFill>
              </a:defRPr>
            </a:lvl2pPr>
            <a:lvl3pPr marL="540000" indent="0">
              <a:buNone/>
              <a:defRPr sz="1050">
                <a:solidFill>
                  <a:schemeClr val="tx1"/>
                </a:solidFill>
              </a:defRPr>
            </a:lvl3pPr>
            <a:lvl4pPr marL="720000" indent="0">
              <a:buNone/>
              <a:defRPr sz="1050">
                <a:solidFill>
                  <a:schemeClr val="tx1"/>
                </a:solidFill>
              </a:defRPr>
            </a:lvl4pPr>
            <a:lvl5pPr marL="9000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0487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z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F97ABDD-F434-4AC9-B9F5-DD0D11E6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C2DE081-80A5-4382-AEE8-FBEEF047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B831E9F1-E4BF-4FCC-A7CB-777D381F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000" y="2448000"/>
            <a:ext cx="6120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F0F03F9-741E-41F0-AB4D-D8FE8AF2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6000" y="2952000"/>
            <a:ext cx="6120000" cy="27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811AF13-7A4C-4D68-8839-1A88118E1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000" y="2448000"/>
            <a:ext cx="3600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BD5FED57-079A-4142-97EA-CED39342E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8000" y="2952000"/>
            <a:ext cx="3600000" cy="27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2995BB8E-BB7B-44E8-8372-BB62B5E4F2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06000"/>
            <a:ext cx="10548000" cy="360000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3A401C7-B79A-490D-AF4B-39514403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208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56AF-3B3A-4369-B6C8-8EE588DD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75378B-5344-4056-8E68-5BB10A995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9038"/>
            <a:ext cx="6172200" cy="467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7E24BA-0D22-453C-BED6-0F42B40DA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ABBABA8-020E-4B4A-A928-514FCDA1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40D07C6-B676-492E-AA8B-C5005471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" y="6300000"/>
            <a:ext cx="360000" cy="25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500D6F7-3F84-4C51-A020-6F0C7DC18D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5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95866A-384E-4E6F-BAB3-948B217D8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400"/>
            <a:ext cx="9720000" cy="22382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B81BC6-AEDC-48E4-8B75-7E8FE0C96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16293"/>
            <a:ext cx="9720000" cy="22417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15EBDA-81CF-4A7A-8DD2-9D5DB18A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448000"/>
            <a:ext cx="10548000" cy="144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1FF64D57-2AFA-4E73-BC2F-CFB29CD5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6000" y="6012000"/>
            <a:ext cx="2880000" cy="216000"/>
          </a:xfrm>
          <a:prstGeom prst="rect">
            <a:avLst/>
          </a:prstGeom>
        </p:spPr>
        <p:txBody>
          <a:bodyPr lIns="36000" tIns="36000" rIns="36000" bIns="36000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D771175-4E86-49CC-86A1-497862980A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324000"/>
            <a:ext cx="10548000" cy="3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z="1600" dirty="0"/>
              <a:t>Seitenkopf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C9B291-DF98-4065-8A39-483DCF233F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675" y="1980000"/>
            <a:ext cx="10547350" cy="432000"/>
          </a:xfrm>
        </p:spPr>
        <p:txBody>
          <a:bodyPr/>
          <a:lstStyle>
            <a:lvl1pPr marL="0" indent="0">
              <a:buNone/>
              <a:defRPr sz="2800" b="1"/>
            </a:lvl1pPr>
            <a:lvl2pPr marL="360000" indent="0">
              <a:buNone/>
              <a:defRPr sz="2800" b="1"/>
            </a:lvl2pPr>
            <a:lvl3pPr marL="540000" indent="0">
              <a:buNone/>
              <a:defRPr sz="2800" b="1"/>
            </a:lvl3pPr>
            <a:lvl4pPr marL="720000" indent="0">
              <a:buNone/>
              <a:defRPr sz="2800" b="1"/>
            </a:lvl4pPr>
            <a:lvl5pPr marL="851400" indent="0">
              <a:buNone/>
              <a:defRPr sz="2800" b="1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9874BC-F89C-48C6-9646-E5394B91253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80000" y="468000"/>
            <a:ext cx="3096000" cy="20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698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04DCF-81D0-4CBE-B988-DB6A40C3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7694E5-DCB4-453F-8775-17DEE8C7D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F395EC-9F63-484B-B745-E648374E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64124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1E097-D145-45F0-A06D-273424C9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BCED6-9F5D-4884-B4C7-F5DE48DA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242B9B-D742-4D56-9B8C-3F53408C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663F02-B486-4E42-8643-D5285B1A7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17E08E-BAD7-4E82-B0AE-403C10F36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0078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40799-5D50-41DA-B8DE-F26199B8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454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6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A528A-50EC-461A-8B90-147A7D45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32CB7-E8A5-4DA7-BFC8-06330074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82CFBB-9C1B-44B8-AB0D-64FF31A4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685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B006B-D2FB-4A67-8B0D-3C43BF37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6F03C70-0067-47E1-8EA7-E20FB3E5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896BF7-4066-4F13-9D4A-0AA4977D5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500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E4158C0A-2ACA-4067-ADCB-B5B9531C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B9730C4-C87A-4A90-9471-B730E8272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016000"/>
            <a:ext cx="10548000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94709F18-54F8-4836-80A4-E78AB26B4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6300000"/>
            <a:ext cx="10548000" cy="288000"/>
          </a:xfrm>
          <a:prstGeom prst="rect">
            <a:avLst/>
          </a:prstGeom>
        </p:spPr>
        <p:txBody>
          <a:bodyPr vert="horz" lIns="0" tIns="36000" rIns="0" bIns="3600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/>
              <a:t>Albstadt, März 2020 | Albstadt. Digital weit über normal.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89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" panose="020F050202020403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Calibri" panose="020F050202020403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&gt;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">
          <p15:clr>
            <a:srgbClr val="FF0000"/>
          </p15:clr>
        </p15:guide>
        <p15:guide id="2" orient="horz" pos="612">
          <p15:clr>
            <a:srgbClr val="9FCC3B"/>
          </p15:clr>
        </p15:guide>
        <p15:guide id="3" orient="horz" pos="1077">
          <p15:clr>
            <a:srgbClr val="B1B3B3"/>
          </p15:clr>
        </p15:guide>
        <p15:guide id="4" orient="horz" pos="1293">
          <p15:clr>
            <a:srgbClr val="B1B3B3"/>
          </p15:clr>
        </p15:guide>
        <p15:guide id="5" orient="horz" pos="1560">
          <p15:clr>
            <a:srgbClr val="B1B3B3"/>
          </p15:clr>
        </p15:guide>
        <p15:guide id="6" orient="horz" pos="3572">
          <p15:clr>
            <a:srgbClr val="9FCC3B"/>
          </p15:clr>
        </p15:guide>
        <p15:guide id="7" orient="horz" pos="3889">
          <p15:clr>
            <a:srgbClr val="B1B3B3"/>
          </p15:clr>
        </p15:guide>
        <p15:guide id="8" orient="horz" pos="4105">
          <p15:clr>
            <a:srgbClr val="FF0000"/>
          </p15:clr>
        </p15:guide>
        <p15:guide id="9" pos="522">
          <p15:clr>
            <a:srgbClr val="9FCC3B"/>
          </p15:clr>
        </p15:guide>
        <p15:guide id="10" pos="7160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F7D5AA-E931-4AF4-B380-80685327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936000"/>
            <a:ext cx="10548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AA3073-04E3-43FA-8CB5-E2F5151F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016000"/>
            <a:ext cx="10548000" cy="36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3E1205-0288-4E9C-A971-B3D9EC6C8F0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5878800"/>
            <a:ext cx="3744468" cy="10081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1ECB1C-2F62-49B7-8858-3387141DBA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5878800"/>
            <a:ext cx="3744468" cy="100812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472A27-5043-4920-9132-F0AB6399D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000" y="6228000"/>
            <a:ext cx="10188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C96657-C7D1-49EA-902B-8CA42CF05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000" y="6228000"/>
            <a:ext cx="3600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pPr algn="l"/>
            <a:fld id="{7626EB6D-E1F1-47C1-8B19-0186DDDFFA3E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50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70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75" r:id="rId11"/>
    <p:sldLayoutId id="2147483666" r:id="rId12"/>
    <p:sldLayoutId id="2147483667" r:id="rId13"/>
    <p:sldLayoutId id="2147483668" r:id="rId14"/>
    <p:sldLayoutId id="2147483674" r:id="rId15"/>
    <p:sldLayoutId id="214748366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Calibri" panose="020F0502020204030204" pitchFamily="34" charset="0"/>
        <a:buChar char="&gt;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">
          <p15:clr>
            <a:srgbClr val="FF0000"/>
          </p15:clr>
        </p15:guide>
        <p15:guide id="2" orient="horz" pos="612">
          <p15:clr>
            <a:srgbClr val="9FCC3B"/>
          </p15:clr>
        </p15:guide>
        <p15:guide id="3" orient="horz" pos="1077">
          <p15:clr>
            <a:srgbClr val="B1B3B3"/>
          </p15:clr>
        </p15:guide>
        <p15:guide id="4" orient="horz" pos="1293">
          <p15:clr>
            <a:srgbClr val="B1B3B3"/>
          </p15:clr>
        </p15:guide>
        <p15:guide id="5" orient="horz" pos="1560">
          <p15:clr>
            <a:srgbClr val="B1B3B3"/>
          </p15:clr>
        </p15:guide>
        <p15:guide id="6" orient="horz" pos="3572">
          <p15:clr>
            <a:srgbClr val="9FCC3B"/>
          </p15:clr>
        </p15:guide>
        <p15:guide id="7" orient="horz" pos="3889">
          <p15:clr>
            <a:srgbClr val="B1B3B3"/>
          </p15:clr>
        </p15:guide>
        <p15:guide id="8" orient="horz" pos="4105">
          <p15:clr>
            <a:srgbClr val="FF0000"/>
          </p15:clr>
        </p15:guide>
        <p15:guide id="9" pos="522">
          <p15:clr>
            <a:srgbClr val="9FCC3B"/>
          </p15:clr>
        </p15:guide>
        <p15:guide id="10" pos="716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F09F06-B569-4D52-87CC-74FADBAA0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/>
              <a:t>Welchen Einfluss hat Covid-19 auf die Verkehrswende im ländlichen Raum am Beispiel der Stadt Albstadt?</a:t>
            </a:r>
            <a:br>
              <a:rPr lang="de-DE" dirty="0"/>
            </a:br>
            <a:br>
              <a:rPr lang="de-DE" dirty="0"/>
            </a:br>
            <a:r>
              <a:rPr lang="de-DE" sz="3200" dirty="0">
                <a:solidFill>
                  <a:schemeClr val="accent1"/>
                </a:solidFill>
              </a:rPr>
              <a:t>Kommunale Digitalisierungskonferenz</a:t>
            </a:r>
            <a:br>
              <a:rPr lang="de-DE" sz="3200" dirty="0">
                <a:solidFill>
                  <a:schemeClr val="accent1"/>
                </a:solidFill>
              </a:rPr>
            </a:br>
            <a:r>
              <a:rPr lang="de-DE" sz="3200" dirty="0">
                <a:solidFill>
                  <a:schemeClr val="accent1"/>
                </a:solidFill>
              </a:rPr>
              <a:t>Baden-Württemberg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5E726F1-A8B6-47FA-AD58-9EA29B670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0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pPr lvl="3"/>
            <a:endParaRPr lang="de-DE" dirty="0"/>
          </a:p>
          <a:p>
            <a:r>
              <a:rPr lang="de-DE" dirty="0"/>
              <a:t>Bestand:</a:t>
            </a:r>
          </a:p>
          <a:p>
            <a:pPr lvl="1"/>
            <a:r>
              <a:rPr lang="de-DE" dirty="0"/>
              <a:t>Einbahnstraße</a:t>
            </a:r>
          </a:p>
          <a:p>
            <a:pPr lvl="1"/>
            <a:r>
              <a:rPr lang="de-DE" dirty="0"/>
              <a:t>Einseitige Wohnbebauung</a:t>
            </a:r>
          </a:p>
          <a:p>
            <a:pPr lvl="1"/>
            <a:r>
              <a:rPr lang="de-DE" dirty="0"/>
              <a:t>Markierter Zweirichtungsradweg</a:t>
            </a:r>
          </a:p>
          <a:p>
            <a:pPr lvl="1"/>
            <a:r>
              <a:rPr lang="de-DE" dirty="0"/>
              <a:t>Stellplätze entlang der Wohnbebauung</a:t>
            </a:r>
          </a:p>
          <a:p>
            <a:pPr lvl="1"/>
            <a:endParaRPr lang="de-DE" dirty="0"/>
          </a:p>
          <a:p>
            <a:r>
              <a:rPr lang="de-DE" dirty="0"/>
              <a:t>Ziel:</a:t>
            </a:r>
          </a:p>
          <a:p>
            <a:pPr lvl="1"/>
            <a:r>
              <a:rPr lang="de-DE" dirty="0"/>
              <a:t>Demarkierung des Zweirichtungsradwegs</a:t>
            </a:r>
          </a:p>
          <a:p>
            <a:pPr lvl="1"/>
            <a:r>
              <a:rPr lang="de-DE" dirty="0"/>
              <a:t>Zusatzbeschilderung „Anlieger frei“</a:t>
            </a:r>
          </a:p>
          <a:p>
            <a:pPr lvl="1"/>
            <a:r>
              <a:rPr lang="de-DE" dirty="0"/>
              <a:t>Umgestaltung zur Fahrradstraße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81622" y="5677347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Beispiel: Umgestaltung in eine Fahrradstraße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3923" y="1703450"/>
            <a:ext cx="4541596" cy="3406197"/>
          </a:xfr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414848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r>
              <a:rPr lang="de-DE" dirty="0"/>
              <a:t>Bestand: </a:t>
            </a:r>
          </a:p>
          <a:p>
            <a:pPr lvl="1"/>
            <a:r>
              <a:rPr lang="de-DE" dirty="0"/>
              <a:t>Schmaler Gehweg als Verbindung der beiden Stadtteile</a:t>
            </a:r>
          </a:p>
          <a:p>
            <a:pPr lvl="1"/>
            <a:r>
              <a:rPr lang="de-DE" dirty="0"/>
              <a:t>Knotenpunkt mit Bypass für Rechtsabbieger</a:t>
            </a:r>
          </a:p>
          <a:p>
            <a:pPr lvl="1"/>
            <a:r>
              <a:rPr lang="de-DE" dirty="0"/>
              <a:t>Radverkehr auf der Hauptverkehrsstraße oder dem Gehweg</a:t>
            </a:r>
          </a:p>
          <a:p>
            <a:endParaRPr lang="de-DE" dirty="0"/>
          </a:p>
          <a:p>
            <a:r>
              <a:rPr lang="de-DE" dirty="0"/>
              <a:t>Ziel:</a:t>
            </a:r>
          </a:p>
          <a:p>
            <a:pPr lvl="1"/>
            <a:r>
              <a:rPr lang="de-DE" dirty="0"/>
              <a:t>Ausbau des Gehwegs zu einem gemeinsamen Geh- und Radweg</a:t>
            </a:r>
          </a:p>
          <a:p>
            <a:pPr lvl="1"/>
            <a:r>
              <a:rPr lang="de-DE" dirty="0"/>
              <a:t>Umgestaltung des Knotenpunktes</a:t>
            </a:r>
          </a:p>
          <a:p>
            <a:pPr lvl="1"/>
            <a:r>
              <a:rPr lang="de-DE" dirty="0"/>
              <a:t>Schaffung einer </a:t>
            </a:r>
            <a:r>
              <a:rPr lang="de-DE" dirty="0" err="1"/>
              <a:t>Querungshilfe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28000" y="5022183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Beispiel: Lückenschluss durch einen Radweg</a:t>
            </a:r>
          </a:p>
        </p:txBody>
      </p:sp>
      <p:pic>
        <p:nvPicPr>
          <p:cNvPr id="12" name="Inhaltsplatzhalt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614196"/>
            <a:ext cx="4543982" cy="3407987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9345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D18FC-EB94-4BB5-9355-9C9D9AC3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412000"/>
            <a:ext cx="10548000" cy="86400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756325-78B9-4CFA-AFCF-B1CD8B5F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D60031-9AF5-4144-9191-90F6F9A13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23244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pPr lvl="3"/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Hoher Anteil im MIV </a:t>
            </a:r>
          </a:p>
          <a:p>
            <a:endParaRPr lang="de-DE" dirty="0"/>
          </a:p>
          <a:p>
            <a:r>
              <a:rPr lang="de-DE" dirty="0"/>
              <a:t>Durchschnittlich genutzter ÖPNV</a:t>
            </a:r>
          </a:p>
          <a:p>
            <a:endParaRPr lang="de-DE" dirty="0"/>
          </a:p>
          <a:p>
            <a:r>
              <a:rPr lang="de-DE" dirty="0"/>
              <a:t>Geringer aber stetig steigender Anteil an Radfahrern</a:t>
            </a:r>
          </a:p>
          <a:p>
            <a:endParaRPr lang="de-DE" dirty="0"/>
          </a:p>
          <a:p>
            <a:r>
              <a:rPr lang="de-DE" dirty="0"/>
              <a:t>Normaler Fußverkehr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88708" y="5651927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Verkehrssituation vor Covid-19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7" y="1130685"/>
            <a:ext cx="3404927" cy="4539904"/>
          </a:xfrm>
        </p:spPr>
      </p:pic>
    </p:spTree>
    <p:extLst>
      <p:ext uri="{BB962C8B-B14F-4D97-AF65-F5344CB8AC3E}">
        <p14:creationId xmlns:p14="http://schemas.microsoft.com/office/powerpoint/2010/main" val="427951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pPr marL="540000" lvl="2" indent="0">
              <a:buNone/>
            </a:pPr>
            <a:endParaRPr lang="de-DE" dirty="0"/>
          </a:p>
          <a:p>
            <a:pPr marL="540000" lvl="2" indent="0">
              <a:buNone/>
            </a:pPr>
            <a:endParaRPr lang="de-DE" dirty="0"/>
          </a:p>
          <a:p>
            <a:pPr marL="540000" lvl="2" indent="0">
              <a:buNone/>
            </a:pPr>
            <a:r>
              <a:rPr lang="de-DE" dirty="0"/>
              <a:t>	</a:t>
            </a:r>
          </a:p>
          <a:p>
            <a:r>
              <a:rPr lang="de-DE" dirty="0"/>
              <a:t>2015 vom Gemeinderat beschlossen</a:t>
            </a:r>
          </a:p>
          <a:p>
            <a:endParaRPr lang="de-DE" dirty="0"/>
          </a:p>
          <a:p>
            <a:r>
              <a:rPr lang="de-DE" dirty="0"/>
              <a:t>Ziele:</a:t>
            </a:r>
          </a:p>
          <a:p>
            <a:pPr lvl="1"/>
            <a:r>
              <a:rPr lang="de-DE" dirty="0"/>
              <a:t>Nachhaltige und effiziente Förderung des Radverkehrs</a:t>
            </a:r>
          </a:p>
          <a:p>
            <a:pPr lvl="1"/>
            <a:r>
              <a:rPr lang="de-DE" dirty="0"/>
              <a:t>Sichere und direkte Führung</a:t>
            </a:r>
          </a:p>
          <a:p>
            <a:pPr lvl="1"/>
            <a:r>
              <a:rPr lang="de-DE" dirty="0"/>
              <a:t>Minimierung von Steigungsstrecken</a:t>
            </a:r>
          </a:p>
          <a:p>
            <a:pPr lvl="1"/>
            <a:r>
              <a:rPr lang="de-DE" dirty="0"/>
              <a:t>Schaffung überörtlicher Verbindungen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85406" y="5652000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Radverkehrskonzept </a:t>
            </a:r>
          </a:p>
        </p:txBody>
      </p:sp>
      <p:pic>
        <p:nvPicPr>
          <p:cNvPr id="11" name="Inhaltsplatzhalt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7922" y="1698168"/>
            <a:ext cx="4539865" cy="3404899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349689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Stark sinkende Fahrgastzahlen im ÖPNV</a:t>
            </a:r>
          </a:p>
          <a:p>
            <a:endParaRPr lang="de-DE" dirty="0"/>
          </a:p>
          <a:p>
            <a:r>
              <a:rPr lang="de-DE" dirty="0"/>
              <a:t>Zunehmende Zahlen im Radverkehr</a:t>
            </a:r>
          </a:p>
          <a:p>
            <a:pPr lvl="1"/>
            <a:r>
              <a:rPr lang="de-DE" dirty="0"/>
              <a:t>Gestiegener Bedarf an Radabstellanlagen</a:t>
            </a:r>
          </a:p>
          <a:p>
            <a:pPr lvl="1"/>
            <a:r>
              <a:rPr lang="de-DE" dirty="0"/>
              <a:t>Ausbau der Radinfrastruktur notwendig</a:t>
            </a:r>
          </a:p>
          <a:p>
            <a:endParaRPr lang="de-DE" dirty="0"/>
          </a:p>
          <a:p>
            <a:r>
              <a:rPr lang="de-DE" dirty="0"/>
              <a:t>Sinkende Verkehrszahlen im MIV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82493" y="5651888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Wandel der Verkehrssituation während der Hochphase </a:t>
            </a:r>
          </a:p>
        </p:txBody>
      </p:sp>
      <p:pic>
        <p:nvPicPr>
          <p:cNvPr id="12" name="Inhaltsplatzhalt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4938" y="1697669"/>
            <a:ext cx="4540436" cy="3405327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324705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Verkehrswende beschleunigte sich</a:t>
            </a:r>
          </a:p>
          <a:p>
            <a:endParaRPr lang="de-DE" dirty="0"/>
          </a:p>
          <a:p>
            <a:r>
              <a:rPr lang="de-DE" dirty="0"/>
              <a:t>Radverkehrsnetz muss an den aktuellen Stand der Technik angepasst werden</a:t>
            </a:r>
          </a:p>
          <a:p>
            <a:endParaRPr lang="de-DE" dirty="0"/>
          </a:p>
          <a:p>
            <a:r>
              <a:rPr lang="de-DE" dirty="0"/>
              <a:t>Durchgängiges Radverkehrsnetz muss geschaffen werden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42761" y="4983660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Auftretende Probleme</a:t>
            </a:r>
          </a:p>
        </p:txBody>
      </p:sp>
      <p:pic>
        <p:nvPicPr>
          <p:cNvPr id="12" name="Inhaltsplatzhalt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1" y="1577908"/>
            <a:ext cx="4541002" cy="3405752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173189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Bestandsstrecken und Radabstellanlagen müssen geprüft und gegebenenfalls modernisiert werden</a:t>
            </a:r>
          </a:p>
          <a:p>
            <a:pPr lvl="1"/>
            <a:r>
              <a:rPr lang="de-DE" dirty="0"/>
              <a:t>Prüfung der vorhandenen Anlagen</a:t>
            </a:r>
          </a:p>
          <a:p>
            <a:pPr lvl="1"/>
            <a:r>
              <a:rPr lang="de-DE" dirty="0"/>
              <a:t>Umplanung</a:t>
            </a:r>
          </a:p>
          <a:p>
            <a:pPr lvl="1"/>
            <a:r>
              <a:rPr lang="de-DE" dirty="0"/>
              <a:t>Anpassung an die Elektromobilität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45406" y="4981355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Radverkehrsanlagen im Bestand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5" y="1596248"/>
            <a:ext cx="4538358" cy="3403769"/>
          </a:xfr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61712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Jeder Verkehrsteilnehmer braucht seinen Platz im Straßenraum</a:t>
            </a:r>
          </a:p>
          <a:p>
            <a:endParaRPr lang="de-DE" dirty="0"/>
          </a:p>
          <a:p>
            <a:r>
              <a:rPr lang="de-DE" dirty="0"/>
              <a:t>Information und Aufklärung der Bürger </a:t>
            </a:r>
          </a:p>
          <a:p>
            <a:endParaRPr lang="de-DE" dirty="0"/>
          </a:p>
          <a:p>
            <a:r>
              <a:rPr lang="de-DE" dirty="0"/>
              <a:t>Umsetzungen nur nach aktuellen Richtlinien und entsprechendem Stand der Technik</a:t>
            </a:r>
          </a:p>
          <a:p>
            <a:endParaRPr lang="de-DE" dirty="0"/>
          </a:p>
          <a:p>
            <a:r>
              <a:rPr lang="de-DE" dirty="0"/>
              <a:t>Langfristige Lösungen schaffen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82173" y="5668337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Neue Radverkehrsanlagen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73" y="1132925"/>
            <a:ext cx="3396318" cy="4528424"/>
          </a:xfr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382326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Radschutzstreifen</a:t>
            </a:r>
          </a:p>
          <a:p>
            <a:pPr lvl="2"/>
            <a:endParaRPr lang="de-DE" dirty="0"/>
          </a:p>
          <a:p>
            <a:r>
              <a:rPr lang="de-DE" dirty="0"/>
              <a:t>Radfahrstreifen</a:t>
            </a:r>
          </a:p>
          <a:p>
            <a:pPr lvl="2"/>
            <a:endParaRPr lang="de-DE" dirty="0"/>
          </a:p>
          <a:p>
            <a:r>
              <a:rPr lang="de-DE" dirty="0"/>
              <a:t>Untergeordnetes Straßennetz</a:t>
            </a:r>
          </a:p>
          <a:p>
            <a:pPr lvl="2"/>
            <a:endParaRPr lang="de-DE" dirty="0"/>
          </a:p>
          <a:p>
            <a:r>
              <a:rPr lang="de-DE" dirty="0"/>
              <a:t>Gemeinsame Rad- und Gehwege</a:t>
            </a:r>
          </a:p>
          <a:p>
            <a:pPr lvl="2"/>
            <a:endParaRPr lang="de-DE" dirty="0"/>
          </a:p>
          <a:p>
            <a:r>
              <a:rPr lang="de-DE" dirty="0"/>
              <a:t>Fahrradstraßen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579436" y="5489002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Radverkehrsführungsformen</a:t>
            </a:r>
          </a:p>
        </p:txBody>
      </p:sp>
      <p:pic>
        <p:nvPicPr>
          <p:cNvPr id="12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8675" y="1922685"/>
            <a:ext cx="5038725" cy="2682533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37712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0000" y="1130685"/>
            <a:ext cx="5040000" cy="4377315"/>
          </a:xfrm>
        </p:spPr>
        <p:txBody>
          <a:bodyPr/>
          <a:lstStyle/>
          <a:p>
            <a:pPr lvl="3"/>
            <a:endParaRPr lang="de-DE" dirty="0"/>
          </a:p>
          <a:p>
            <a:r>
              <a:rPr lang="de-DE" dirty="0"/>
              <a:t>Bestand:</a:t>
            </a:r>
          </a:p>
          <a:p>
            <a:pPr lvl="1"/>
            <a:r>
              <a:rPr lang="de-DE" dirty="0"/>
              <a:t>Ca. 8,50 m breite Straße, welche als Zufahrt ins Gewerbegebiet dient</a:t>
            </a:r>
          </a:p>
          <a:p>
            <a:pPr lvl="1"/>
            <a:r>
              <a:rPr lang="de-DE" dirty="0"/>
              <a:t>Teilweise keine Bebauung entlang der Straße</a:t>
            </a:r>
          </a:p>
          <a:p>
            <a:pPr lvl="1"/>
            <a:r>
              <a:rPr lang="de-DE" dirty="0"/>
              <a:t>Überhöhte Geschwindigkeiten des Kraftfahrzeugverkehrs</a:t>
            </a:r>
          </a:p>
          <a:p>
            <a:pPr lvl="1"/>
            <a:endParaRPr lang="de-DE" dirty="0"/>
          </a:p>
          <a:p>
            <a:r>
              <a:rPr lang="de-DE" dirty="0"/>
              <a:t>Ziel: </a:t>
            </a:r>
          </a:p>
          <a:p>
            <a:pPr lvl="1"/>
            <a:r>
              <a:rPr lang="de-DE" dirty="0"/>
              <a:t>Markierung von Radschutzstreifen</a:t>
            </a:r>
          </a:p>
          <a:p>
            <a:pPr lvl="1"/>
            <a:r>
              <a:rPr lang="de-DE" dirty="0"/>
              <a:t>Demarkierung der Mittelmarkierung</a:t>
            </a:r>
          </a:p>
          <a:p>
            <a:pPr lvl="1"/>
            <a:r>
              <a:rPr lang="de-DE" dirty="0"/>
              <a:t>Sichere Führung des Radverkehrs im Kurvenbereich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D6F7-3F84-4C51-A020-6F0C7DC18D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85159" y="5676447"/>
            <a:ext cx="5040000" cy="252000"/>
          </a:xfrm>
        </p:spPr>
        <p:txBody>
          <a:bodyPr/>
          <a:lstStyle/>
          <a:p>
            <a:r>
              <a:rPr lang="de-DE" i="1" dirty="0"/>
              <a:t>Quelle: Stadtplanungsamt</a:t>
            </a:r>
          </a:p>
        </p:txBody>
      </p:sp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828349" y="374685"/>
            <a:ext cx="10548000" cy="756000"/>
          </a:xfrm>
        </p:spPr>
        <p:txBody>
          <a:bodyPr/>
          <a:lstStyle/>
          <a:p>
            <a:pPr algn="ctr"/>
            <a:r>
              <a:rPr lang="de-DE" dirty="0"/>
              <a:t>Beispiel: Neuanlegung eines Radschutzstreifens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7676" y="1698168"/>
            <a:ext cx="4539864" cy="3404898"/>
          </a:xfr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88000" y="6300000"/>
            <a:ext cx="10188000" cy="252000"/>
          </a:xfrm>
        </p:spPr>
        <p:txBody>
          <a:bodyPr/>
          <a:lstStyle/>
          <a:p>
            <a:r>
              <a:rPr lang="de-DE" dirty="0"/>
              <a:t>Albstadt, 14.10.2020| Stadtplanungsamt </a:t>
            </a:r>
          </a:p>
        </p:txBody>
      </p:sp>
    </p:spTree>
    <p:extLst>
      <p:ext uri="{BB962C8B-B14F-4D97-AF65-F5344CB8AC3E}">
        <p14:creationId xmlns:p14="http://schemas.microsoft.com/office/powerpoint/2010/main" val="543373528"/>
      </p:ext>
    </p:extLst>
  </p:cSld>
  <p:clrMapOvr>
    <a:masterClrMapping/>
  </p:clrMapOvr>
</p:sld>
</file>

<file path=ppt/theme/theme1.xml><?xml version="1.0" encoding="utf-8"?>
<a:theme xmlns:a="http://schemas.openxmlformats.org/drawingml/2006/main" name="Albstadt-Farbschema">
  <a:themeElements>
    <a:clrScheme name="Albstadt-Schema">
      <a:dk1>
        <a:sysClr val="windowText" lastClr="000000"/>
      </a:dk1>
      <a:lt1>
        <a:sysClr val="window" lastClr="FFFFFF"/>
      </a:lt1>
      <a:dk2>
        <a:srgbClr val="C1E5F9"/>
      </a:dk2>
      <a:lt2>
        <a:srgbClr val="B2B2B1"/>
      </a:lt2>
      <a:accent1>
        <a:srgbClr val="51AF3D"/>
      </a:accent1>
      <a:accent2>
        <a:srgbClr val="89C1E1"/>
      </a:accent2>
      <a:accent3>
        <a:srgbClr val="575756"/>
      </a:accent3>
      <a:accent4>
        <a:srgbClr val="F4C618"/>
      </a:accent4>
      <a:accent5>
        <a:srgbClr val="DE922C"/>
      </a:accent5>
      <a:accent6>
        <a:srgbClr val="00A696"/>
      </a:accent6>
      <a:hlink>
        <a:srgbClr val="51AF3D"/>
      </a:hlink>
      <a:folHlink>
        <a:srgbClr val="51AF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ün 1">
      <a:srgbClr val="C0CE2E"/>
    </a:custClr>
    <a:custClr name="grün 2">
      <a:srgbClr val="51AF3D"/>
    </a:custClr>
    <a:custClr name="türkis 1">
      <a:srgbClr val="00A696"/>
    </a:custClr>
    <a:custClr name="grau 1">
      <a:srgbClr val="575756"/>
    </a:custClr>
    <a:custClr name="schwarz">
      <a:srgbClr val="000000"/>
    </a:custClr>
    <a:custClr name="blau 1">
      <a:srgbClr val="C1E5F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bstadt-Farbschema">
  <a:themeElements>
    <a:clrScheme name="Albstadt-Farbschema">
      <a:dk1>
        <a:sysClr val="windowText" lastClr="000000"/>
      </a:dk1>
      <a:lt1>
        <a:sysClr val="window" lastClr="FFFFFF"/>
      </a:lt1>
      <a:dk2>
        <a:srgbClr val="C1E5F9"/>
      </a:dk2>
      <a:lt2>
        <a:srgbClr val="B2B2B1"/>
      </a:lt2>
      <a:accent1>
        <a:srgbClr val="51AF3D"/>
      </a:accent1>
      <a:accent2>
        <a:srgbClr val="89C1E1"/>
      </a:accent2>
      <a:accent3>
        <a:srgbClr val="575756"/>
      </a:accent3>
      <a:accent4>
        <a:srgbClr val="F4C618"/>
      </a:accent4>
      <a:accent5>
        <a:srgbClr val="DE922C"/>
      </a:accent5>
      <a:accent6>
        <a:srgbClr val="00A696"/>
      </a:accent6>
      <a:hlink>
        <a:srgbClr val="51AF3D"/>
      </a:hlink>
      <a:folHlink>
        <a:srgbClr val="51AF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ün 1">
      <a:srgbClr val="C0CE2E"/>
    </a:custClr>
    <a:custClr name="grün 2">
      <a:srgbClr val="51AF3D"/>
    </a:custClr>
    <a:custClr name="türkis 1">
      <a:srgbClr val="00A696"/>
    </a:custClr>
    <a:custClr name="grau 1">
      <a:srgbClr val="575756"/>
    </a:custClr>
    <a:custClr name="schwarz">
      <a:srgbClr val="000000"/>
    </a:custClr>
    <a:custClr name="blau 1">
      <a:srgbClr val="C1E5F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lbstadt-Farbschema">
  <a:themeElements>
    <a:clrScheme name="Albstadt-Farbschema">
      <a:dk1>
        <a:sysClr val="windowText" lastClr="000000"/>
      </a:dk1>
      <a:lt1>
        <a:sysClr val="window" lastClr="FFFFFF"/>
      </a:lt1>
      <a:dk2>
        <a:srgbClr val="C1E5F9"/>
      </a:dk2>
      <a:lt2>
        <a:srgbClr val="B2B2B1"/>
      </a:lt2>
      <a:accent1>
        <a:srgbClr val="51AF3D"/>
      </a:accent1>
      <a:accent2>
        <a:srgbClr val="89C1E1"/>
      </a:accent2>
      <a:accent3>
        <a:srgbClr val="575756"/>
      </a:accent3>
      <a:accent4>
        <a:srgbClr val="F4C618"/>
      </a:accent4>
      <a:accent5>
        <a:srgbClr val="DE922C"/>
      </a:accent5>
      <a:accent6>
        <a:srgbClr val="00A696"/>
      </a:accent6>
      <a:hlink>
        <a:srgbClr val="51AF3D"/>
      </a:hlink>
      <a:folHlink>
        <a:srgbClr val="51AF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ün 1">
      <a:srgbClr val="C0CE2E"/>
    </a:custClr>
    <a:custClr name="grün 2">
      <a:srgbClr val="51AF3D"/>
    </a:custClr>
    <a:custClr name="türkis 1">
      <a:srgbClr val="00A696"/>
    </a:custClr>
    <a:custClr name="grau 1">
      <a:srgbClr val="575756"/>
    </a:custClr>
    <a:custClr name="schwarz">
      <a:srgbClr val="000000"/>
    </a:custClr>
    <a:custClr name="blau 1">
      <a:srgbClr val="C1E5F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A38DA92038C346B2E5ED75E2594D89" ma:contentTypeVersion="7" ma:contentTypeDescription="Ein neues Dokument erstellen." ma:contentTypeScope="" ma:versionID="2730d8fbd2518db265637bbb9321c874">
  <xsd:schema xmlns:xsd="http://www.w3.org/2001/XMLSchema" xmlns:xs="http://www.w3.org/2001/XMLSchema" xmlns:p="http://schemas.microsoft.com/office/2006/metadata/properties" xmlns:ns3="d700dfbb-0ad8-4bdd-9632-38187669d517" targetNamespace="http://schemas.microsoft.com/office/2006/metadata/properties" ma:root="true" ma:fieldsID="63b2c8908618ced614998951cbf67cc4" ns3:_="">
    <xsd:import namespace="d700dfbb-0ad8-4bdd-9632-38187669d5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0dfbb-0ad8-4bdd-9632-38187669d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65A4CC-F402-4A82-83DD-394783C24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FC10F-1467-46A8-B76E-3BFD7F1D6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0dfbb-0ad8-4bdd-9632-38187669d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98A755-0EDC-4BF2-A9FA-7B4289FD9934}">
  <ds:schemaRefs>
    <ds:schemaRef ds:uri="http://schemas.microsoft.com/office/2006/documentManagement/types"/>
    <ds:schemaRef ds:uri="d700dfbb-0ad8-4bdd-9632-38187669d51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Breitbild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Albstadt-Farbschema</vt:lpstr>
      <vt:lpstr>Albstadt-Farbschema</vt:lpstr>
      <vt:lpstr>Welchen Einfluss hat Covid-19 auf die Verkehrswende im ländlichen Raum am Beispiel der Stadt Albstadt?  Kommunale Digitalisierungskonferenz Baden-Württemberg</vt:lpstr>
      <vt:lpstr>Verkehrssituation vor Covid-19</vt:lpstr>
      <vt:lpstr>Radverkehrskonzept </vt:lpstr>
      <vt:lpstr>Wandel der Verkehrssituation während der Hochphase </vt:lpstr>
      <vt:lpstr>Auftretende Probleme</vt:lpstr>
      <vt:lpstr>Radverkehrsanlagen im Bestand</vt:lpstr>
      <vt:lpstr>Neue Radverkehrsanlagen</vt:lpstr>
      <vt:lpstr>Radverkehrsführungsformen</vt:lpstr>
      <vt:lpstr>Beispiel: Neuanlegung eines Radschutzstreifens</vt:lpstr>
      <vt:lpstr>Beispiel: Umgestaltung in eine Fahrradstraße</vt:lpstr>
      <vt:lpstr>Beispiel: Lückenschluss durch einen Radweg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Jason Harder</dc:creator>
  <cp:lastModifiedBy>Max Schulze-Vorberg</cp:lastModifiedBy>
  <cp:revision>106</cp:revision>
  <cp:lastPrinted>2020-10-14T06:41:40Z</cp:lastPrinted>
  <dcterms:created xsi:type="dcterms:W3CDTF">2020-03-06T14:06:44Z</dcterms:created>
  <dcterms:modified xsi:type="dcterms:W3CDTF">2020-10-16T12:48:14Z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0x010100F2A38DA92038C346B2E5ED75E2594D89</vt:lpwstr>
  </property>
</Properties>
</file>