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351" r:id="rId3"/>
    <p:sldId id="352" r:id="rId4"/>
    <p:sldId id="353" r:id="rId5"/>
    <p:sldId id="303" r:id="rId6"/>
    <p:sldId id="349" r:id="rId7"/>
    <p:sldId id="259" r:id="rId8"/>
    <p:sldId id="261" r:id="rId9"/>
    <p:sldId id="258" r:id="rId10"/>
    <p:sldId id="260" r:id="rId11"/>
  </p:sldIdLst>
  <p:sldSz cx="12192000" cy="6858000"/>
  <p:notesSz cx="9799638" cy="14301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ützenkirchen, Katrin (KM)" initials="LK(" lastIdx="9" clrIdx="0">
    <p:extLst>
      <p:ext uri="{19B8F6BF-5375-455C-9EA6-DF929625EA0E}">
        <p15:presenceInfo xmlns:p15="http://schemas.microsoft.com/office/powerpoint/2012/main" userId="S-1-5-21-4284651746-837726777-2514676209-1640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9FF"/>
    <a:srgbClr val="AFD3FF"/>
    <a:srgbClr val="FCD5FF"/>
    <a:srgbClr val="EDABFF"/>
    <a:srgbClr val="ECFFCD"/>
    <a:srgbClr val="CDFE92"/>
    <a:srgbClr val="B9D8ED"/>
    <a:srgbClr val="A3CBE7"/>
    <a:srgbClr val="FFFBC5"/>
    <a:srgbClr val="FFCE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64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1BBA9-81DF-4EB7-903E-584E90D0A9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800C648-7419-41A8-BBB8-B56381949A0A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FFBD5D"/>
        </a:solidFill>
      </dgm:spPr>
      <dgm:t>
        <a:bodyPr/>
        <a:lstStyle/>
        <a:p>
          <a:r>
            <a: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Phase 1</a:t>
          </a:r>
          <a:endParaRPr lang="de-D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7DBC97-EB12-48A3-A23B-935B0111759F}" type="parTrans" cxnId="{69AE14B5-AB58-482D-A681-6B01259EAAD8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54C50A-3D8E-4DE5-88A6-A77B910CEC03}" type="sibTrans" cxnId="{69AE14B5-AB58-482D-A681-6B01259EAAD8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40C1C-7C25-4809-98B4-7BB67E2352E3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FF7D"/>
        </a:solidFill>
      </dgm:spPr>
      <dgm:t>
        <a:bodyPr/>
        <a:lstStyle/>
        <a:p>
          <a:r>
            <a: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Phase 2</a:t>
          </a:r>
          <a:endParaRPr lang="de-D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34C478-D12E-4239-B24E-E820C4791A8F}" type="parTrans" cxnId="{5400B795-FC48-45D7-A3DB-4A3088E0164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537FCC-18A5-4C61-8C55-43896597A901}" type="sibTrans" cxnId="{5400B795-FC48-45D7-A3DB-4A3088E0164F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E45F6D-1E44-4C6C-87B0-E2E26540682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CCFF99"/>
        </a:solidFill>
      </dgm:spPr>
      <dgm:t>
        <a:bodyPr/>
        <a:lstStyle/>
        <a:p>
          <a:r>
            <a:rPr lang="de-D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Phase 3</a:t>
          </a:r>
          <a:endParaRPr lang="de-D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622988-D679-4B6C-879E-C393B2835C8D}" type="parTrans" cxnId="{8778A8CB-44E1-49CE-BA86-309A376BFA8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B6BD15-6805-4450-AB16-EA5E03CEE003}" type="sibTrans" cxnId="{8778A8CB-44E1-49CE-BA86-309A376BFA8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D40FB4-3E32-4C1C-805E-008C370E0326}">
      <dgm:prSet/>
      <dgm:spPr/>
      <dgm:t>
        <a:bodyPr/>
        <a:lstStyle/>
        <a:p>
          <a:r>
            <a:rPr lang="de-DE" dirty="0" smtClean="0">
              <a:latin typeface="Arial" panose="020B0604020202020204" pitchFamily="34" charset="0"/>
              <a:cs typeface="Arial" panose="020B0604020202020204" pitchFamily="34" charset="0"/>
            </a:rPr>
            <a:t>Bereitstellung von Basiskomponenten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DF62B-7514-4F33-9086-869F7F54B5F3}" type="parTrans" cxnId="{F161D1B2-8E0E-4106-8B21-E5C7CCB29AD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04273-28F5-4A58-A967-66FC6F0AC562}" type="sibTrans" cxnId="{F161D1B2-8E0E-4106-8B21-E5C7CCB29AD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7D593-A088-40D2-BB04-2E1EDB1CDB39}">
      <dgm:prSet/>
      <dgm:spPr/>
      <dgm:t>
        <a:bodyPr/>
        <a:lstStyle/>
        <a:p>
          <a:r>
            <a:rPr lang="de-DE" dirty="0" smtClean="0">
              <a:latin typeface="Arial" panose="020B0604020202020204" pitchFamily="34" charset="0"/>
              <a:cs typeface="Arial" panose="020B0604020202020204" pitchFamily="34" charset="0"/>
            </a:rPr>
            <a:t>Zeitraum: 04/2019 – Herbst 2020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4BDF00-3F3A-4585-8C52-AA6C5F607ED8}" type="parTrans" cxnId="{446801B0-02C8-4839-BAF2-8D50022A570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36854-7D86-4BC2-81AA-36AC3F7C15F6}" type="sibTrans" cxnId="{446801B0-02C8-4839-BAF2-8D50022A570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91769E-B683-4C4F-A039-189F95CE6A2D}">
      <dgm:prSet/>
      <dgm:spPr/>
      <dgm:t>
        <a:bodyPr/>
        <a:lstStyle/>
        <a:p>
          <a:r>
            <a:rPr lang="de-DE" dirty="0" smtClean="0">
              <a:latin typeface="Arial" panose="020B0604020202020204" pitchFamily="34" charset="0"/>
              <a:cs typeface="Arial" panose="020B0604020202020204" pitchFamily="34" charset="0"/>
            </a:rPr>
            <a:t>Konsolidierung und Bündelung bis zur Plattform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6048ED-364A-42F5-9C72-A37165587CEE}" type="parTrans" cxnId="{983C4ECD-2D23-4075-906B-565A1259185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43DC04-82F8-4522-AB87-1282F47EFAFF}" type="sibTrans" cxnId="{983C4ECD-2D23-4075-906B-565A1259185A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78761B-1572-4039-8880-F2DC0812C5E6}">
      <dgm:prSet/>
      <dgm:spPr/>
      <dgm:t>
        <a:bodyPr/>
        <a:lstStyle/>
        <a:p>
          <a:r>
            <a:rPr lang="de-DE" dirty="0" smtClean="0">
              <a:latin typeface="Arial" panose="020B0604020202020204" pitchFamily="34" charset="0"/>
              <a:cs typeface="Arial" panose="020B0604020202020204" pitchFamily="34" charset="0"/>
            </a:rPr>
            <a:t>Zeitraum: Ende 2020 – Herbst 2021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FBD2B-1CA2-4104-86DA-25271E1D8E44}" type="parTrans" cxnId="{ECFBF6A9-2339-4A37-A27F-49A4514FE7C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00ABCC-DE15-4AB8-8CAA-3D0FA19F9298}" type="sibTrans" cxnId="{ECFBF6A9-2339-4A37-A27F-49A4514FE7CE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CDD4EA-83E0-446C-9DD6-775913D12E34}">
      <dgm:prSet/>
      <dgm:spPr/>
      <dgm:t>
        <a:bodyPr/>
        <a:lstStyle/>
        <a:p>
          <a:r>
            <a:rPr lang="de-DE" dirty="0" smtClean="0">
              <a:latin typeface="Arial" panose="020B0604020202020204" pitchFamily="34" charset="0"/>
              <a:cs typeface="Arial" panose="020B0604020202020204" pitchFamily="34" charset="0"/>
            </a:rPr>
            <a:t>Optimierung, Ausbau und weitere Konsolidierung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516D49-BDEE-4A73-AD04-437F3DAE9939}" type="parTrans" cxnId="{87C45E56-16C1-4AB8-964B-DD8F0D6044B7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2E41A1-054D-492B-B869-2D8EC86DFCB6}" type="sibTrans" cxnId="{87C45E56-16C1-4AB8-964B-DD8F0D6044B7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1ACC3D-E9B6-4244-B9BF-F18FF462C5D6}">
      <dgm:prSet/>
      <dgm:spPr/>
      <dgm:t>
        <a:bodyPr/>
        <a:lstStyle/>
        <a:p>
          <a:r>
            <a:rPr lang="de-DE" dirty="0" smtClean="0">
              <a:latin typeface="Arial" panose="020B0604020202020204" pitchFamily="34" charset="0"/>
              <a:cs typeface="Arial" panose="020B0604020202020204" pitchFamily="34" charset="0"/>
            </a:rPr>
            <a:t>Zeitraum: Ende 2021 – Frühjahr 2023</a:t>
          </a:r>
          <a:endParaRPr lang="de-D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3FF37F-CE84-4CCD-A186-84F54BE15BB0}" type="parTrans" cxnId="{BF71D50B-2F2A-4CC8-AAE5-DCFCE243BBE2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9F081-FE20-4768-913E-B7B21CA9E5C2}" type="sibTrans" cxnId="{BF71D50B-2F2A-4CC8-AAE5-DCFCE243BBE2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403DBA-A055-4BB6-9713-12B732FF99B6}">
      <dgm:prSet/>
      <dgm:spPr/>
      <dgm:t>
        <a:bodyPr/>
        <a:lstStyle/>
        <a:p>
          <a:r>
            <a:rPr lang="de-DE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Lernmanagementsystem / E-Mail / Messenger / Speicher</a:t>
          </a:r>
          <a:endParaRPr lang="de-DE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F4E282-EF01-4417-88E1-1ABACE4C6F2B}" type="parTrans" cxnId="{3AAB09DC-CB9A-43C2-8FCE-EA4A07D30E8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8ABD0A-C2A1-4C19-A442-2E86DB5D4D5C}" type="sibTrans" cxnId="{3AAB09DC-CB9A-43C2-8FCE-EA4A07D30E8C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1367DF-B5B8-4238-9BE9-BD6D1C786C4B}">
      <dgm:prSet/>
      <dgm:spPr/>
      <dgm:t>
        <a:bodyPr/>
        <a:lstStyle/>
        <a:p>
          <a:r>
            <a:rPr lang="de-DE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Berechtigungsverwaltung / SingleSignOn / Regelbetrieb</a:t>
          </a:r>
          <a:endParaRPr lang="de-DE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E2E055-F389-4EF0-8330-EAE841E6EEB0}" type="parTrans" cxnId="{8875F440-DF40-4183-98E2-F5D90FB869ED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338E8-24DA-42DC-80F0-E878A153DF2B}" type="sibTrans" cxnId="{8875F440-DF40-4183-98E2-F5D90FB869ED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D158E7-CB98-46E4-96A9-6168A6808E87}">
      <dgm:prSet/>
      <dgm:spPr/>
      <dgm:t>
        <a:bodyPr/>
        <a:lstStyle/>
        <a:p>
          <a:r>
            <a:rPr lang="de-DE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Inklusion / Anbindung Mediendatenbanken / …</a:t>
          </a:r>
          <a:endParaRPr lang="de-DE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BFF53-C9B4-4F90-9224-27CF7D3619AC}" type="parTrans" cxnId="{6260C965-41BD-49C1-9669-5FE6F59BA0F5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CB4EC-EFEE-496B-8CA0-44CC654FE575}" type="sibTrans" cxnId="{6260C965-41BD-49C1-9669-5FE6F59BA0F5}">
      <dgm:prSet/>
      <dgm:spPr/>
      <dgm:t>
        <a:bodyPr/>
        <a:lstStyle/>
        <a:p>
          <a:endParaRPr lang="de-D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207715-3E16-405D-86BB-99A12136B5C8}" type="pres">
      <dgm:prSet presAssocID="{E2A1BBA9-81DF-4EB7-903E-584E90D0A9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3F3A5C9-B535-459C-9278-54602C579428}" type="pres">
      <dgm:prSet presAssocID="{8800C648-7419-41A8-BBB8-B56381949A0A}" presName="composite" presStyleCnt="0"/>
      <dgm:spPr/>
    </dgm:pt>
    <dgm:pt modelId="{BCF611BF-B28A-40F8-94B2-715EFCBFB2B5}" type="pres">
      <dgm:prSet presAssocID="{8800C648-7419-41A8-BBB8-B56381949A0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2B781C-72AC-4564-88AC-549865A42BCD}" type="pres">
      <dgm:prSet presAssocID="{8800C648-7419-41A8-BBB8-B56381949A0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EE865C-21EE-4845-998F-96D2E57AE50A}" type="pres">
      <dgm:prSet presAssocID="{1354C50A-3D8E-4DE5-88A6-A77B910CEC03}" presName="sp" presStyleCnt="0"/>
      <dgm:spPr/>
    </dgm:pt>
    <dgm:pt modelId="{C1346BCD-4BF7-48E9-A375-20C200EA5AA1}" type="pres">
      <dgm:prSet presAssocID="{CDC40C1C-7C25-4809-98B4-7BB67E2352E3}" presName="composite" presStyleCnt="0"/>
      <dgm:spPr/>
    </dgm:pt>
    <dgm:pt modelId="{47568FF8-FA04-4A40-B5CE-04454EB559DA}" type="pres">
      <dgm:prSet presAssocID="{CDC40C1C-7C25-4809-98B4-7BB67E2352E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461952-C938-409C-ACE4-EE0660893A4A}" type="pres">
      <dgm:prSet presAssocID="{CDC40C1C-7C25-4809-98B4-7BB67E2352E3}" presName="descendantText" presStyleLbl="alignAcc1" presStyleIdx="1" presStyleCnt="3" custScaleY="1039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F9A97E5-1F7F-45E0-816A-C1C7ECDA9472}" type="pres">
      <dgm:prSet presAssocID="{9F537FCC-18A5-4C61-8C55-43896597A901}" presName="sp" presStyleCnt="0"/>
      <dgm:spPr/>
    </dgm:pt>
    <dgm:pt modelId="{CFE192EF-6497-4897-8056-B047BAFB16D2}" type="pres">
      <dgm:prSet presAssocID="{D3E45F6D-1E44-4C6C-87B0-E2E265406827}" presName="composite" presStyleCnt="0"/>
      <dgm:spPr/>
    </dgm:pt>
    <dgm:pt modelId="{762CD6E5-13DA-4B56-BD6F-E169B977C51A}" type="pres">
      <dgm:prSet presAssocID="{D3E45F6D-1E44-4C6C-87B0-E2E2654068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97BD2AD-C6A8-4BFC-98AE-995AF2DEB35F}" type="pres">
      <dgm:prSet presAssocID="{D3E45F6D-1E44-4C6C-87B0-E2E2654068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46801B0-02C8-4839-BAF2-8D50022A570A}" srcId="{8800C648-7419-41A8-BBB8-B56381949A0A}" destId="{ADD7D593-A088-40D2-BB04-2E1EDB1CDB39}" srcOrd="1" destOrd="0" parTransId="{3C4BDF00-3F3A-4585-8C52-AA6C5F607ED8}" sibTransId="{D4736854-7D86-4BC2-81AA-36AC3F7C15F6}"/>
    <dgm:cxn modelId="{2420F7E3-1073-4165-B6CE-3E7F9367369B}" type="presOf" srcId="{8800C648-7419-41A8-BBB8-B56381949A0A}" destId="{BCF611BF-B28A-40F8-94B2-715EFCBFB2B5}" srcOrd="0" destOrd="0" presId="urn:microsoft.com/office/officeart/2005/8/layout/chevron2"/>
    <dgm:cxn modelId="{A36B72A8-5D01-475A-AA25-217FF665A083}" type="presOf" srcId="{B81367DF-B5B8-4238-9BE9-BD6D1C786C4B}" destId="{2F461952-C938-409C-ACE4-EE0660893A4A}" srcOrd="0" destOrd="2" presId="urn:microsoft.com/office/officeart/2005/8/layout/chevron2"/>
    <dgm:cxn modelId="{8F61EEFF-65A1-4816-9552-3D2282255E11}" type="presOf" srcId="{FC78761B-1572-4039-8880-F2DC0812C5E6}" destId="{2F461952-C938-409C-ACE4-EE0660893A4A}" srcOrd="0" destOrd="1" presId="urn:microsoft.com/office/officeart/2005/8/layout/chevron2"/>
    <dgm:cxn modelId="{1C44555C-3C1A-42A9-8375-C1476E315902}" type="presOf" srcId="{101ACC3D-E9B6-4244-B9BF-F18FF462C5D6}" destId="{997BD2AD-C6A8-4BFC-98AE-995AF2DEB35F}" srcOrd="0" destOrd="1" presId="urn:microsoft.com/office/officeart/2005/8/layout/chevron2"/>
    <dgm:cxn modelId="{5400B795-FC48-45D7-A3DB-4A3088E0164F}" srcId="{E2A1BBA9-81DF-4EB7-903E-584E90D0A93B}" destId="{CDC40C1C-7C25-4809-98B4-7BB67E2352E3}" srcOrd="1" destOrd="0" parTransId="{4834C478-D12E-4239-B24E-E820C4791A8F}" sibTransId="{9F537FCC-18A5-4C61-8C55-43896597A901}"/>
    <dgm:cxn modelId="{BF71D50B-2F2A-4CC8-AAE5-DCFCE243BBE2}" srcId="{D3E45F6D-1E44-4C6C-87B0-E2E265406827}" destId="{101ACC3D-E9B6-4244-B9BF-F18FF462C5D6}" srcOrd="1" destOrd="0" parTransId="{C63FF37F-CE84-4CCD-A186-84F54BE15BB0}" sibTransId="{78A9F081-FE20-4768-913E-B7B21CA9E5C2}"/>
    <dgm:cxn modelId="{25543881-27F1-4949-96FB-494C2427AFA8}" type="presOf" srcId="{B2CDD4EA-83E0-446C-9DD6-775913D12E34}" destId="{997BD2AD-C6A8-4BFC-98AE-995AF2DEB35F}" srcOrd="0" destOrd="0" presId="urn:microsoft.com/office/officeart/2005/8/layout/chevron2"/>
    <dgm:cxn modelId="{7FD4BEDD-F9FE-4594-B875-A4843A6D4D6A}" type="presOf" srcId="{ADD7D593-A088-40D2-BB04-2E1EDB1CDB39}" destId="{072B781C-72AC-4564-88AC-549865A42BCD}" srcOrd="0" destOrd="1" presId="urn:microsoft.com/office/officeart/2005/8/layout/chevron2"/>
    <dgm:cxn modelId="{B83C8BEE-F05E-4604-8D3D-98336535BD81}" type="presOf" srcId="{D491769E-B683-4C4F-A039-189F95CE6A2D}" destId="{2F461952-C938-409C-ACE4-EE0660893A4A}" srcOrd="0" destOrd="0" presId="urn:microsoft.com/office/officeart/2005/8/layout/chevron2"/>
    <dgm:cxn modelId="{983C4ECD-2D23-4075-906B-565A1259185A}" srcId="{CDC40C1C-7C25-4809-98B4-7BB67E2352E3}" destId="{D491769E-B683-4C4F-A039-189F95CE6A2D}" srcOrd="0" destOrd="0" parTransId="{606048ED-364A-42F5-9C72-A37165587CEE}" sibTransId="{5343DC04-82F8-4522-AB87-1282F47EFAFF}"/>
    <dgm:cxn modelId="{6CCA656F-A35E-4829-96DF-BACFFD5BFB6F}" type="presOf" srcId="{43D158E7-CB98-46E4-96A9-6168A6808E87}" destId="{997BD2AD-C6A8-4BFC-98AE-995AF2DEB35F}" srcOrd="0" destOrd="2" presId="urn:microsoft.com/office/officeart/2005/8/layout/chevron2"/>
    <dgm:cxn modelId="{F161D1B2-8E0E-4106-8B21-E5C7CCB29ADE}" srcId="{8800C648-7419-41A8-BBB8-B56381949A0A}" destId="{F7D40FB4-3E32-4C1C-805E-008C370E0326}" srcOrd="0" destOrd="0" parTransId="{F4ADF62B-7514-4F33-9086-869F7F54B5F3}" sibTransId="{6B404273-28F5-4A58-A967-66FC6F0AC562}"/>
    <dgm:cxn modelId="{23262ECB-0ACA-4951-8986-C07DF510367E}" type="presOf" srcId="{D3E45F6D-1E44-4C6C-87B0-E2E265406827}" destId="{762CD6E5-13DA-4B56-BD6F-E169B977C51A}" srcOrd="0" destOrd="0" presId="urn:microsoft.com/office/officeart/2005/8/layout/chevron2"/>
    <dgm:cxn modelId="{6260C965-41BD-49C1-9669-5FE6F59BA0F5}" srcId="{D3E45F6D-1E44-4C6C-87B0-E2E265406827}" destId="{43D158E7-CB98-46E4-96A9-6168A6808E87}" srcOrd="2" destOrd="0" parTransId="{8D4BFF53-C9B4-4F90-9224-27CF7D3619AC}" sibTransId="{6CACB4EC-EFEE-496B-8CA0-44CC654FE575}"/>
    <dgm:cxn modelId="{8875F440-DF40-4183-98E2-F5D90FB869ED}" srcId="{CDC40C1C-7C25-4809-98B4-7BB67E2352E3}" destId="{B81367DF-B5B8-4238-9BE9-BD6D1C786C4B}" srcOrd="2" destOrd="0" parTransId="{7BE2E055-F389-4EF0-8330-EAE841E6EEB0}" sibTransId="{F49338E8-24DA-42DC-80F0-E878A153DF2B}"/>
    <dgm:cxn modelId="{87C45E56-16C1-4AB8-964B-DD8F0D6044B7}" srcId="{D3E45F6D-1E44-4C6C-87B0-E2E265406827}" destId="{B2CDD4EA-83E0-446C-9DD6-775913D12E34}" srcOrd="0" destOrd="0" parTransId="{61516D49-BDEE-4A73-AD04-437F3DAE9939}" sibTransId="{7A2E41A1-054D-492B-B869-2D8EC86DFCB6}"/>
    <dgm:cxn modelId="{7A2B1E50-3663-4DD9-8570-F6862DD2EDC6}" type="presOf" srcId="{E2A1BBA9-81DF-4EB7-903E-584E90D0A93B}" destId="{CC207715-3E16-405D-86BB-99A12136B5C8}" srcOrd="0" destOrd="0" presId="urn:microsoft.com/office/officeart/2005/8/layout/chevron2"/>
    <dgm:cxn modelId="{40B7CCB3-4655-460B-91DA-FF9BA885BF04}" type="presOf" srcId="{CA403DBA-A055-4BB6-9713-12B732FF99B6}" destId="{072B781C-72AC-4564-88AC-549865A42BCD}" srcOrd="0" destOrd="2" presId="urn:microsoft.com/office/officeart/2005/8/layout/chevron2"/>
    <dgm:cxn modelId="{3AAB09DC-CB9A-43C2-8FCE-EA4A07D30E8C}" srcId="{8800C648-7419-41A8-BBB8-B56381949A0A}" destId="{CA403DBA-A055-4BB6-9713-12B732FF99B6}" srcOrd="2" destOrd="0" parTransId="{95F4E282-EF01-4417-88E1-1ABACE4C6F2B}" sibTransId="{318ABD0A-C2A1-4C19-A442-2E86DB5D4D5C}"/>
    <dgm:cxn modelId="{CF78EC0A-B4C6-4600-80BB-7435565BF64D}" type="presOf" srcId="{F7D40FB4-3E32-4C1C-805E-008C370E0326}" destId="{072B781C-72AC-4564-88AC-549865A42BCD}" srcOrd="0" destOrd="0" presId="urn:microsoft.com/office/officeart/2005/8/layout/chevron2"/>
    <dgm:cxn modelId="{EC0D5EAC-67DE-4EF9-A2EA-9F65E3A83A8C}" type="presOf" srcId="{CDC40C1C-7C25-4809-98B4-7BB67E2352E3}" destId="{47568FF8-FA04-4A40-B5CE-04454EB559DA}" srcOrd="0" destOrd="0" presId="urn:microsoft.com/office/officeart/2005/8/layout/chevron2"/>
    <dgm:cxn modelId="{ECFBF6A9-2339-4A37-A27F-49A4514FE7CE}" srcId="{CDC40C1C-7C25-4809-98B4-7BB67E2352E3}" destId="{FC78761B-1572-4039-8880-F2DC0812C5E6}" srcOrd="1" destOrd="0" parTransId="{050FBD2B-1CA2-4104-86DA-25271E1D8E44}" sibTransId="{0D00ABCC-DE15-4AB8-8CAA-3D0FA19F9298}"/>
    <dgm:cxn modelId="{69AE14B5-AB58-482D-A681-6B01259EAAD8}" srcId="{E2A1BBA9-81DF-4EB7-903E-584E90D0A93B}" destId="{8800C648-7419-41A8-BBB8-B56381949A0A}" srcOrd="0" destOrd="0" parTransId="{C37DBC97-EB12-48A3-A23B-935B0111759F}" sibTransId="{1354C50A-3D8E-4DE5-88A6-A77B910CEC03}"/>
    <dgm:cxn modelId="{8778A8CB-44E1-49CE-BA86-309A376BFA8E}" srcId="{E2A1BBA9-81DF-4EB7-903E-584E90D0A93B}" destId="{D3E45F6D-1E44-4C6C-87B0-E2E265406827}" srcOrd="2" destOrd="0" parTransId="{0E622988-D679-4B6C-879E-C393B2835C8D}" sibTransId="{B2B6BD15-6805-4450-AB16-EA5E03CEE003}"/>
    <dgm:cxn modelId="{CBE3C3E0-89DA-4933-BE2E-6B0360B77B91}" type="presParOf" srcId="{CC207715-3E16-405D-86BB-99A12136B5C8}" destId="{03F3A5C9-B535-459C-9278-54602C579428}" srcOrd="0" destOrd="0" presId="urn:microsoft.com/office/officeart/2005/8/layout/chevron2"/>
    <dgm:cxn modelId="{D5ACFAA5-0AD9-49AE-862D-77AB98E1863B}" type="presParOf" srcId="{03F3A5C9-B535-459C-9278-54602C579428}" destId="{BCF611BF-B28A-40F8-94B2-715EFCBFB2B5}" srcOrd="0" destOrd="0" presId="urn:microsoft.com/office/officeart/2005/8/layout/chevron2"/>
    <dgm:cxn modelId="{F4BA785A-5025-4FA6-85DE-6C7D8E3AE2BD}" type="presParOf" srcId="{03F3A5C9-B535-459C-9278-54602C579428}" destId="{072B781C-72AC-4564-88AC-549865A42BCD}" srcOrd="1" destOrd="0" presId="urn:microsoft.com/office/officeart/2005/8/layout/chevron2"/>
    <dgm:cxn modelId="{1144C375-A5F0-4389-9D49-6B95D28CFFC0}" type="presParOf" srcId="{CC207715-3E16-405D-86BB-99A12136B5C8}" destId="{2AEE865C-21EE-4845-998F-96D2E57AE50A}" srcOrd="1" destOrd="0" presId="urn:microsoft.com/office/officeart/2005/8/layout/chevron2"/>
    <dgm:cxn modelId="{3AD98F8E-0EAD-41EF-9D28-CCDE804D70FA}" type="presParOf" srcId="{CC207715-3E16-405D-86BB-99A12136B5C8}" destId="{C1346BCD-4BF7-48E9-A375-20C200EA5AA1}" srcOrd="2" destOrd="0" presId="urn:microsoft.com/office/officeart/2005/8/layout/chevron2"/>
    <dgm:cxn modelId="{AE9E6630-2B37-4808-9B41-533DB0E60D28}" type="presParOf" srcId="{C1346BCD-4BF7-48E9-A375-20C200EA5AA1}" destId="{47568FF8-FA04-4A40-B5CE-04454EB559DA}" srcOrd="0" destOrd="0" presId="urn:microsoft.com/office/officeart/2005/8/layout/chevron2"/>
    <dgm:cxn modelId="{002BA6E2-FE09-488E-AD33-E873AB9ED6F8}" type="presParOf" srcId="{C1346BCD-4BF7-48E9-A375-20C200EA5AA1}" destId="{2F461952-C938-409C-ACE4-EE0660893A4A}" srcOrd="1" destOrd="0" presId="urn:microsoft.com/office/officeart/2005/8/layout/chevron2"/>
    <dgm:cxn modelId="{43E273EF-FDE2-49DD-A7C9-66B47A27C2AB}" type="presParOf" srcId="{CC207715-3E16-405D-86BB-99A12136B5C8}" destId="{7F9A97E5-1F7F-45E0-816A-C1C7ECDA9472}" srcOrd="3" destOrd="0" presId="urn:microsoft.com/office/officeart/2005/8/layout/chevron2"/>
    <dgm:cxn modelId="{0A29E4F7-40CA-490A-A7C6-B5297D0922B3}" type="presParOf" srcId="{CC207715-3E16-405D-86BB-99A12136B5C8}" destId="{CFE192EF-6497-4897-8056-B047BAFB16D2}" srcOrd="4" destOrd="0" presId="urn:microsoft.com/office/officeart/2005/8/layout/chevron2"/>
    <dgm:cxn modelId="{0FAEB19D-0F38-4A57-98F7-BDE9ECAAB798}" type="presParOf" srcId="{CFE192EF-6497-4897-8056-B047BAFB16D2}" destId="{762CD6E5-13DA-4B56-BD6F-E169B977C51A}" srcOrd="0" destOrd="0" presId="urn:microsoft.com/office/officeart/2005/8/layout/chevron2"/>
    <dgm:cxn modelId="{BC3A64E2-36AA-46C7-A77B-2F3F5490998D}" type="presParOf" srcId="{CFE192EF-6497-4897-8056-B047BAFB16D2}" destId="{997BD2AD-C6A8-4BFC-98AE-995AF2DEB3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611BF-B28A-40F8-94B2-715EFCBFB2B5}">
      <dsp:nvSpPr>
        <dsp:cNvPr id="0" name=""/>
        <dsp:cNvSpPr/>
      </dsp:nvSpPr>
      <dsp:spPr>
        <a:xfrm rot="5400000">
          <a:off x="-235557" y="239091"/>
          <a:ext cx="1570386" cy="1099270"/>
        </a:xfrm>
        <a:prstGeom prst="chevron">
          <a:avLst/>
        </a:prstGeom>
        <a:solidFill>
          <a:srgbClr val="FFBD5D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Phase 1</a:t>
          </a:r>
          <a:endParaRPr lang="de-DE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53168"/>
        <a:ext cx="1099270" cy="471116"/>
      </dsp:txXfrm>
    </dsp:sp>
    <dsp:sp modelId="{072B781C-72AC-4564-88AC-549865A42BCD}">
      <dsp:nvSpPr>
        <dsp:cNvPr id="0" name=""/>
        <dsp:cNvSpPr/>
      </dsp:nvSpPr>
      <dsp:spPr>
        <a:xfrm rot="5400000">
          <a:off x="3327455" y="-2224651"/>
          <a:ext cx="1020751" cy="5477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Bereitstellung von Basiskomponenten</a:t>
          </a:r>
          <a:endParaRPr lang="de-D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Zeitraum: 04/2019 – Herbst 2020</a:t>
          </a:r>
          <a:endParaRPr lang="de-D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Lernmanagementsystem / E-Mail / Messenger / Speicher</a:t>
          </a:r>
          <a:endParaRPr lang="de-DE" sz="16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99271" y="53362"/>
        <a:ext cx="5427292" cy="921093"/>
      </dsp:txXfrm>
    </dsp:sp>
    <dsp:sp modelId="{47568FF8-FA04-4A40-B5CE-04454EB559DA}">
      <dsp:nvSpPr>
        <dsp:cNvPr id="0" name=""/>
        <dsp:cNvSpPr/>
      </dsp:nvSpPr>
      <dsp:spPr>
        <a:xfrm rot="5400000">
          <a:off x="-235557" y="1636578"/>
          <a:ext cx="1570386" cy="1099270"/>
        </a:xfrm>
        <a:prstGeom prst="chevron">
          <a:avLst/>
        </a:prstGeom>
        <a:solidFill>
          <a:srgbClr val="FFFF7D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Phase 2</a:t>
          </a:r>
          <a:endParaRPr lang="de-DE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950655"/>
        <a:ext cx="1099270" cy="471116"/>
      </dsp:txXfrm>
    </dsp:sp>
    <dsp:sp modelId="{2F461952-C938-409C-ACE4-EE0660893A4A}">
      <dsp:nvSpPr>
        <dsp:cNvPr id="0" name=""/>
        <dsp:cNvSpPr/>
      </dsp:nvSpPr>
      <dsp:spPr>
        <a:xfrm rot="5400000">
          <a:off x="3307061" y="-827165"/>
          <a:ext cx="1061540" cy="5477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Konsolidierung und Bündelung bis zur Plattform</a:t>
          </a:r>
          <a:endParaRPr lang="de-D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Zeitraum: Ende 2020 – Herbst 2021</a:t>
          </a:r>
          <a:endParaRPr lang="de-D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Berechtigungsverwaltung / SingleSignOn / Regelbetrieb</a:t>
          </a:r>
          <a:endParaRPr lang="de-DE" sz="16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99271" y="1432445"/>
        <a:ext cx="5425301" cy="957900"/>
      </dsp:txXfrm>
    </dsp:sp>
    <dsp:sp modelId="{762CD6E5-13DA-4B56-BD6F-E169B977C51A}">
      <dsp:nvSpPr>
        <dsp:cNvPr id="0" name=""/>
        <dsp:cNvSpPr/>
      </dsp:nvSpPr>
      <dsp:spPr>
        <a:xfrm rot="5400000">
          <a:off x="-235557" y="3013669"/>
          <a:ext cx="1570386" cy="1099270"/>
        </a:xfrm>
        <a:prstGeom prst="chevron">
          <a:avLst/>
        </a:prstGeom>
        <a:solidFill>
          <a:srgbClr val="CCFF99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Phase 3</a:t>
          </a:r>
          <a:endParaRPr lang="de-DE" sz="2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327746"/>
        <a:ext cx="1099270" cy="471116"/>
      </dsp:txXfrm>
    </dsp:sp>
    <dsp:sp modelId="{997BD2AD-C6A8-4BFC-98AE-995AF2DEB35F}">
      <dsp:nvSpPr>
        <dsp:cNvPr id="0" name=""/>
        <dsp:cNvSpPr/>
      </dsp:nvSpPr>
      <dsp:spPr>
        <a:xfrm rot="5400000">
          <a:off x="3327455" y="549926"/>
          <a:ext cx="1020751" cy="54771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Optimierung, Ausbau und weitere Konsolidierung</a:t>
          </a:r>
          <a:endParaRPr lang="de-D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Zeitraum: Ende 2021 – Frühjahr 2023</a:t>
          </a:r>
          <a:endParaRPr lang="de-D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Inklusion / Anbindung Mediendatenbanken / …</a:t>
          </a:r>
          <a:endParaRPr lang="de-DE" sz="1600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99271" y="2827940"/>
        <a:ext cx="5427292" cy="921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10" cy="717574"/>
          </a:xfrm>
          <a:prstGeom prst="rect">
            <a:avLst/>
          </a:prstGeom>
        </p:spPr>
        <p:txBody>
          <a:bodyPr vert="horz" lIns="131754" tIns="65877" rIns="131754" bIns="65877" rtlCol="0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50861" y="0"/>
            <a:ext cx="4246510" cy="717574"/>
          </a:xfrm>
          <a:prstGeom prst="rect">
            <a:avLst/>
          </a:prstGeom>
        </p:spPr>
        <p:txBody>
          <a:bodyPr vert="horz" lIns="131754" tIns="65877" rIns="131754" bIns="65877" rtlCol="0"/>
          <a:lstStyle>
            <a:lvl1pPr algn="r">
              <a:defRPr sz="1700"/>
            </a:lvl1pPr>
          </a:lstStyle>
          <a:p>
            <a:fld id="{F257A78C-5307-4B76-A608-FF44031FD093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3584221"/>
            <a:ext cx="4246510" cy="717572"/>
          </a:xfrm>
          <a:prstGeom prst="rect">
            <a:avLst/>
          </a:prstGeom>
        </p:spPr>
        <p:txBody>
          <a:bodyPr vert="horz" lIns="131754" tIns="65877" rIns="131754" bIns="65877" rtlCol="0" anchor="b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50861" y="13584221"/>
            <a:ext cx="4246510" cy="717572"/>
          </a:xfrm>
          <a:prstGeom prst="rect">
            <a:avLst/>
          </a:prstGeom>
        </p:spPr>
        <p:txBody>
          <a:bodyPr vert="horz" lIns="131754" tIns="65877" rIns="131754" bIns="65877" rtlCol="0" anchor="b"/>
          <a:lstStyle>
            <a:lvl1pPr algn="r">
              <a:defRPr sz="1700"/>
            </a:lvl1pPr>
          </a:lstStyle>
          <a:p>
            <a:fld id="{BF1A9A75-513B-493A-AF4A-0124472574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25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10" cy="717574"/>
          </a:xfrm>
          <a:prstGeom prst="rect">
            <a:avLst/>
          </a:prstGeom>
        </p:spPr>
        <p:txBody>
          <a:bodyPr vert="horz" lIns="131754" tIns="65877" rIns="131754" bIns="65877" rtlCol="0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50861" y="0"/>
            <a:ext cx="4246510" cy="717574"/>
          </a:xfrm>
          <a:prstGeom prst="rect">
            <a:avLst/>
          </a:prstGeom>
        </p:spPr>
        <p:txBody>
          <a:bodyPr vert="horz" lIns="131754" tIns="65877" rIns="131754" bIns="65877" rtlCol="0"/>
          <a:lstStyle>
            <a:lvl1pPr algn="r">
              <a:defRPr sz="1700"/>
            </a:lvl1pPr>
          </a:lstStyle>
          <a:p>
            <a:fld id="{D22CE43A-EDB7-438E-ADC6-C7C7A35EEBD4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1789113"/>
            <a:ext cx="8577262" cy="4824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54" tIns="65877" rIns="131754" bIns="658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79964" y="6882738"/>
            <a:ext cx="7839710" cy="5631329"/>
          </a:xfrm>
          <a:prstGeom prst="rect">
            <a:avLst/>
          </a:prstGeom>
        </p:spPr>
        <p:txBody>
          <a:bodyPr vert="horz" lIns="131754" tIns="65877" rIns="131754" bIns="65877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584221"/>
            <a:ext cx="4246510" cy="717572"/>
          </a:xfrm>
          <a:prstGeom prst="rect">
            <a:avLst/>
          </a:prstGeom>
        </p:spPr>
        <p:txBody>
          <a:bodyPr vert="horz" lIns="131754" tIns="65877" rIns="131754" bIns="65877" rtlCol="0" anchor="b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50861" y="13584221"/>
            <a:ext cx="4246510" cy="717572"/>
          </a:xfrm>
          <a:prstGeom prst="rect">
            <a:avLst/>
          </a:prstGeom>
        </p:spPr>
        <p:txBody>
          <a:bodyPr vert="horz" lIns="131754" tIns="65877" rIns="131754" bIns="65877" rtlCol="0" anchor="b"/>
          <a:lstStyle>
            <a:lvl1pPr algn="r">
              <a:defRPr sz="1700"/>
            </a:lvl1pPr>
          </a:lstStyle>
          <a:p>
            <a:fld id="{9DFA1AEF-89C3-4CB7-A972-795960AD6D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7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A1AEF-89C3-4CB7-A972-795960AD6DC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3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92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48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5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43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63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59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14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04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3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95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95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5577-7915-46ED-869D-8FD4EFC147DB}" type="datetimeFigureOut">
              <a:rPr lang="de-DE" smtClean="0"/>
              <a:t>18.10.2020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003B-B201-42EF-94AA-CE3A54E07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upport.microsoft.com/de-de/office/word-f&#252;r-windows-schulung-7bcd85e6-2c3d-4c3c-a2a5-5ed8847eae73?wt.mc_id=otc_home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hyperlink" Target="https://support.microsoft.com/de-de/office/videoschulung-f&#252;r-onedrive-1f608184-b7e6-43ca-8753-2ff679203132?wt.mc_id=otc_home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68602" y="1562016"/>
            <a:ext cx="9865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Ralf Armbruster</a:t>
            </a:r>
          </a:p>
          <a:p>
            <a:pPr algn="ctr"/>
            <a:endParaRPr lang="de-D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4000" dirty="0" smtClean="0">
                <a:solidFill>
                  <a:schemeClr val="accent1">
                    <a:lumMod val="75000"/>
                  </a:schemeClr>
                </a:solidFill>
              </a:rPr>
              <a:t>Stand der der Digitalen Bildungsplattform</a:t>
            </a:r>
          </a:p>
          <a:p>
            <a:pPr algn="ctr"/>
            <a:endParaRPr lang="de-DE" sz="4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115331" y="5661248"/>
            <a:ext cx="1771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13. Oktober 2020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16" y="3601998"/>
            <a:ext cx="4581069" cy="184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2132856"/>
            <a:ext cx="609600" cy="6096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915004" y="764704"/>
            <a:ext cx="8650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Über 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die DBP </a:t>
            </a:r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verfügbaren 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MS Office 365 Bausteine</a:t>
            </a:r>
          </a:p>
        </p:txBody>
      </p:sp>
      <p:pic>
        <p:nvPicPr>
          <p:cNvPr id="1026" name="Picture 2" descr="OneDriv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041" y="2790752"/>
            <a:ext cx="609600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10" descr="Word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6240016" y="314096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791745" y="225299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Outlook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791744" y="2904232"/>
            <a:ext cx="1067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OneDrive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449591" y="2316035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449590" y="1556792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Serverstandort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449590" y="291848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167" y="4701457"/>
            <a:ext cx="495300" cy="495300"/>
          </a:xfrm>
          <a:prstGeom prst="rect">
            <a:avLst/>
          </a:prstGeom>
        </p:spPr>
      </p:pic>
      <p:pic>
        <p:nvPicPr>
          <p:cNvPr id="1024" name="Grafik 10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7645">
            <a:off x="2427960" y="5395010"/>
            <a:ext cx="495300" cy="495300"/>
          </a:xfrm>
          <a:prstGeom prst="rect">
            <a:avLst/>
          </a:prstGeom>
        </p:spPr>
      </p:pic>
      <p:pic>
        <p:nvPicPr>
          <p:cNvPr id="1025" name="Grafik 10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167" y="4101898"/>
            <a:ext cx="495300" cy="495300"/>
          </a:xfrm>
          <a:prstGeom prst="rect">
            <a:avLst/>
          </a:prstGeom>
        </p:spPr>
      </p:pic>
      <p:pic>
        <p:nvPicPr>
          <p:cNvPr id="1027" name="Grafik 10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166" y="5981903"/>
            <a:ext cx="609600" cy="609600"/>
          </a:xfrm>
          <a:prstGeom prst="rect">
            <a:avLst/>
          </a:prstGeom>
        </p:spPr>
      </p:pic>
      <p:pic>
        <p:nvPicPr>
          <p:cNvPr id="1028" name="Grafik 10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688" y="3513739"/>
            <a:ext cx="495300" cy="495300"/>
          </a:xfrm>
          <a:prstGeom prst="rect">
            <a:avLst/>
          </a:prstGeom>
        </p:spPr>
      </p:pic>
      <p:sp>
        <p:nvSpPr>
          <p:cNvPr id="37" name="Textfeld 36"/>
          <p:cNvSpPr txBox="1"/>
          <p:nvPr/>
        </p:nvSpPr>
        <p:spPr>
          <a:xfrm>
            <a:off x="3791745" y="354947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Word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8449590" y="3563724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791744" y="4149080"/>
            <a:ext cx="1263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PowerPoint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8449590" y="4163328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791744" y="4731603"/>
            <a:ext cx="65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Excel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449590" y="480390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3791745" y="5418188"/>
            <a:ext cx="103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OneNote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8449590" y="5418188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3791745" y="6082136"/>
            <a:ext cx="77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Teams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8449590" y="6033339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Deutschland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3791744" y="1556792"/>
            <a:ext cx="794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Dienst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5879978" y="2316035"/>
            <a:ext cx="2375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 GB E-Mail-Postfach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5879977" y="1556792"/>
            <a:ext cx="1029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Funktion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5879976" y="2918480"/>
            <a:ext cx="17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Dateiablage 1 TB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5879976" y="3563724"/>
            <a:ext cx="1768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Textverarbeitung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5879976" y="4163328"/>
            <a:ext cx="137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Präsentation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5879977" y="4803900"/>
            <a:ext cx="199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Tabellenkalkulation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879976" y="5418188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Notizbuch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5879976" y="6033340"/>
            <a:ext cx="1965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Videokonferenz</a:t>
            </a:r>
            <a:endParaRPr lang="de-DE" dirty="0"/>
          </a:p>
          <a:p>
            <a:r>
              <a:rPr lang="de-DE" dirty="0" smtClean="0"/>
              <a:t>Kooperation / Chat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780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198150" y="791126"/>
            <a:ext cx="8141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Kennzahlen 2018/2019 </a:t>
            </a:r>
            <a:r>
              <a:rPr lang="de-DE" dirty="0"/>
              <a:t>für </a:t>
            </a:r>
            <a:r>
              <a:rPr lang="de-DE" dirty="0"/>
              <a:t>Baden-Württemberg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007769" y="1889537"/>
            <a:ext cx="41969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Schulen:		4.600</a:t>
            </a:r>
          </a:p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Klassen:		</a:t>
            </a:r>
            <a:r>
              <a:rPr lang="de-DE" sz="2400" dirty="0">
                <a:solidFill>
                  <a:prstClr val="black"/>
                </a:solidFill>
                <a:latin typeface="Calibri"/>
              </a:rPr>
              <a:t>67.000</a:t>
            </a:r>
            <a:endParaRPr lang="de-DE" sz="2400" dirty="0">
              <a:solidFill>
                <a:prstClr val="black"/>
              </a:solidFill>
              <a:latin typeface="Calibri"/>
            </a:endParaRPr>
          </a:p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Lehrkräfte:	</a:t>
            </a:r>
            <a:r>
              <a:rPr lang="de-DE" sz="2400" dirty="0">
                <a:solidFill>
                  <a:prstClr val="black"/>
                </a:solidFill>
                <a:latin typeface="Calibri"/>
              </a:rPr>
              <a:t>	140.000</a:t>
            </a:r>
            <a:endParaRPr lang="de-DE" sz="2400" dirty="0">
              <a:solidFill>
                <a:prstClr val="black"/>
              </a:solidFill>
              <a:latin typeface="Calibri"/>
            </a:endParaRPr>
          </a:p>
          <a:p>
            <a:r>
              <a:rPr lang="de-DE" sz="2400" dirty="0">
                <a:solidFill>
                  <a:prstClr val="black"/>
                </a:solidFill>
                <a:latin typeface="Calibri"/>
              </a:rPr>
              <a:t>Schüler/-innen:</a:t>
            </a:r>
            <a:r>
              <a:rPr lang="de-DE" sz="2400" dirty="0">
                <a:solidFill>
                  <a:prstClr val="black"/>
                </a:solidFill>
                <a:latin typeface="Calibri"/>
              </a:rPr>
              <a:t>	</a:t>
            </a:r>
            <a:r>
              <a:rPr lang="de-DE" sz="2400" dirty="0">
                <a:solidFill>
                  <a:prstClr val="black"/>
                </a:solidFill>
                <a:latin typeface="Calibri"/>
              </a:rPr>
              <a:t>1.500.000</a:t>
            </a:r>
            <a:endParaRPr lang="de-DE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071665" y="4077072"/>
            <a:ext cx="5910529" cy="954107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de-DE" kern="0" dirty="0">
                <a:solidFill>
                  <a:prstClr val="black"/>
                </a:solidFill>
                <a:latin typeface="Calibri"/>
              </a:rPr>
              <a:t>Von der Umsetzung des Digitalpakts Schule sind</a:t>
            </a:r>
          </a:p>
          <a:p>
            <a:pPr algn="ctr">
              <a:defRPr/>
            </a:pPr>
            <a:r>
              <a:rPr lang="de-DE" sz="2000" b="1" kern="0" dirty="0">
                <a:solidFill>
                  <a:srgbClr val="C00000"/>
                </a:solidFill>
                <a:latin typeface="Calibri"/>
              </a:rPr>
              <a:t>4 von 10 Personen</a:t>
            </a:r>
          </a:p>
          <a:p>
            <a:pPr algn="ctr">
              <a:defRPr/>
            </a:pPr>
            <a:r>
              <a:rPr lang="de-DE" kern="0" dirty="0">
                <a:solidFill>
                  <a:prstClr val="black"/>
                </a:solidFill>
                <a:latin typeface="Calibri"/>
              </a:rPr>
              <a:t>in Baden-Württemberg unmittelbar oder mittelbar betroffen </a:t>
            </a:r>
          </a:p>
        </p:txBody>
      </p:sp>
    </p:spTree>
    <p:extLst>
      <p:ext uri="{BB962C8B-B14F-4D97-AF65-F5344CB8AC3E}">
        <p14:creationId xmlns:p14="http://schemas.microsoft.com/office/powerpoint/2010/main" val="29191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418597" y="791126"/>
            <a:ext cx="4960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Die Herausforderungen sind: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783632" y="1916833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</a:rPr>
              <a:t>Die Vielzahl der Beteiligten mit ihren jeweiligen Ansprüchen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</a:rPr>
              <a:t>Fehlende </a:t>
            </a:r>
            <a:r>
              <a:rPr lang="de-DE" sz="2000" dirty="0">
                <a:latin typeface="Calibri" panose="020F0502020204030204" pitchFamily="34" charset="0"/>
              </a:rPr>
              <a:t>N</a:t>
            </a:r>
            <a:r>
              <a:rPr lang="de-DE" sz="2000" dirty="0">
                <a:latin typeface="Calibri" panose="020F0502020204030204" pitchFamily="34" charset="0"/>
              </a:rPr>
              <a:t>achhaltigkeit der Finanzierung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</a:rPr>
              <a:t>Fehlende gesetzliche Grundlagen, z.B. Verankerung im Schulgesetz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</a:rPr>
              <a:t>Hohe Anforderungen an Informationssicherheit, Datenschutz und Barrierefreiheit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de-DE" sz="2000" dirty="0">
                <a:latin typeface="Calibri" panose="020F0502020204030204" pitchFamily="34" charset="0"/>
              </a:rPr>
              <a:t>Hohe Komplexität durch die hohe Zahl der Nutzerinnen und Nutzer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7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13.02.2020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24975"/>
              </p:ext>
            </p:extLst>
          </p:nvPr>
        </p:nvGraphicFramePr>
        <p:xfrm>
          <a:off x="2927648" y="2060849"/>
          <a:ext cx="7344816" cy="2924011"/>
        </p:xfrm>
        <a:graphic>
          <a:graphicData uri="http://schemas.openxmlformats.org/drawingml/2006/table">
            <a:tbl>
              <a:tblPr firstRow="1" firstCol="1" bandRow="1"/>
              <a:tblGrid>
                <a:gridCol w="312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Bund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Personalvertretungen</a:t>
                      </a:r>
                      <a:endParaRPr lang="de-DE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Land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Elternvertretungen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Regierungspräsidien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Schülervertretungen</a:t>
                      </a:r>
                      <a:endParaRPr lang="de-DE" sz="160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Landkreise + Städte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de-DE" sz="2000" kern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Datenschutzbeauftragte</a:t>
                      </a:r>
                      <a:endParaRPr lang="de-DE" sz="16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632">
                <a:tc>
                  <a:txBody>
                    <a:bodyPr/>
                    <a:lstStyle/>
                    <a:p>
                      <a:pPr marL="34290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kumimoji="0" lang="de-DE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Schulen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kumimoji="0" lang="de-DE" sz="20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Informationssicherheitsbeauftragte</a:t>
                      </a:r>
                      <a:endParaRPr kumimoji="0" lang="de-DE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kumimoji="0" lang="de-DE" sz="20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Lehrkräfte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kumimoji="0" lang="de-DE" sz="20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Kommunale Rechenzentren</a:t>
                      </a:r>
                      <a:endParaRPr kumimoji="0" lang="de-DE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0891">
                <a:tc gridSpan="2">
                  <a:txBody>
                    <a:bodyPr/>
                    <a:lstStyle/>
                    <a:p>
                      <a:pPr marL="342900" lvl="0" indent="-34290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70C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kumimoji="0" lang="de-DE" sz="200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u.v.a.m</a:t>
                      </a:r>
                      <a:endParaRPr kumimoji="0" lang="de-DE" sz="20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67809" y="974142"/>
            <a:ext cx="2615203" cy="584775"/>
          </a:xfrm>
          <a:prstGeom prst="rect">
            <a:avLst/>
          </a:prstGeom>
          <a:noFill/>
          <a:extLst/>
        </p:spPr>
        <p:txBody>
          <a:bodyPr wrap="none" rtlCol="0">
            <a:spAutoFit/>
          </a:bodyPr>
          <a:lstStyle/>
          <a:p>
            <a:pPr algn="ctr"/>
            <a:r>
              <a:rPr lang="de-DE" altLang="de-DE" sz="3200" dirty="0">
                <a:solidFill>
                  <a:schemeClr val="accent1">
                    <a:lumMod val="75000"/>
                  </a:schemeClr>
                </a:solidFill>
              </a:rPr>
              <a:t>Die Beteiligten</a:t>
            </a:r>
          </a:p>
        </p:txBody>
      </p:sp>
    </p:spTree>
    <p:extLst>
      <p:ext uri="{BB962C8B-B14F-4D97-AF65-F5344CB8AC3E}">
        <p14:creationId xmlns:p14="http://schemas.microsoft.com/office/powerpoint/2010/main" val="30028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lipse 23"/>
          <p:cNvSpPr/>
          <p:nvPr/>
        </p:nvSpPr>
        <p:spPr>
          <a:xfrm>
            <a:off x="3493304" y="838785"/>
            <a:ext cx="5465044" cy="5079266"/>
          </a:xfrm>
          <a:prstGeom prst="ellipse">
            <a:avLst/>
          </a:prstGeom>
          <a:noFill/>
          <a:ln w="412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5003143" y="260648"/>
            <a:ext cx="2313492" cy="1261907"/>
            <a:chOff x="3091725" y="-148244"/>
            <a:chExt cx="2313492" cy="1261907"/>
          </a:xfrm>
          <a:scene3d>
            <a:camera prst="orthographicFront"/>
            <a:lightRig rig="flat" dir="t"/>
          </a:scene3d>
        </p:grpSpPr>
        <p:sp>
          <p:nvSpPr>
            <p:cNvPr id="21" name="Abgerundetes Rechteck 20"/>
            <p:cNvSpPr/>
            <p:nvPr/>
          </p:nvSpPr>
          <p:spPr>
            <a:xfrm>
              <a:off x="3091725" y="-148244"/>
              <a:ext cx="2313492" cy="1261907"/>
            </a:xfrm>
            <a:prstGeom prst="roundRect">
              <a:avLst/>
            </a:prstGeom>
            <a:gradFill>
              <a:gsLst>
                <a:gs pos="0">
                  <a:srgbClr val="AFD3FF"/>
                </a:gs>
                <a:gs pos="35000">
                  <a:srgbClr val="B9D9FF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noFill/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Abgerundetes Rechteck 4"/>
            <p:cNvSpPr txBox="1"/>
            <p:nvPr/>
          </p:nvSpPr>
          <p:spPr>
            <a:xfrm>
              <a:off x="3153326" y="-86643"/>
              <a:ext cx="2190290" cy="1138705"/>
            </a:xfrm>
            <a:prstGeom prst="rect">
              <a:avLst/>
            </a:prstGeom>
            <a:noFill/>
            <a:ln>
              <a:noFill/>
            </a:ln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dirty="0"/>
                <a:t>Informations-sicherheit</a:t>
              </a: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7795813" y="1636763"/>
            <a:ext cx="2313492" cy="1261907"/>
            <a:chOff x="5779141" y="1342274"/>
            <a:chExt cx="2313492" cy="1261907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r="14940000" sx="1000" sy="1000" algn="ctr" rotWithShape="0">
              <a:srgbClr val="000000">
                <a:alpha val="43137"/>
              </a:srgbClr>
            </a:outerShdw>
            <a:reflection stA="45000" endPos="0" dist="50800" dir="5400000" sy="-100000" algn="bl" rotWithShape="0"/>
          </a:effectLst>
          <a:scene3d>
            <a:camera prst="orthographicFront"/>
            <a:lightRig rig="flat" dir="t"/>
          </a:scene3d>
        </p:grpSpPr>
        <p:sp>
          <p:nvSpPr>
            <p:cNvPr id="19" name="Abgerundetes Rechteck 18"/>
            <p:cNvSpPr/>
            <p:nvPr/>
          </p:nvSpPr>
          <p:spPr>
            <a:xfrm>
              <a:off x="5779141" y="1342274"/>
              <a:ext cx="2313492" cy="1261907"/>
            </a:xfrm>
            <a:prstGeom prst="roundRect">
              <a:avLst/>
            </a:prstGeom>
            <a:gradFill>
              <a:gsLst>
                <a:gs pos="0">
                  <a:srgbClr val="B9D8ED"/>
                </a:gs>
                <a:gs pos="35000">
                  <a:schemeClr val="accent5">
                    <a:hueOff val="-1655646"/>
                    <a:satOff val="6635"/>
                    <a:lumOff val="1438"/>
                    <a:alphaOff val="0"/>
                    <a:tint val="37000"/>
                    <a:satMod val="300000"/>
                  </a:schemeClr>
                </a:gs>
                <a:gs pos="100000">
                  <a:schemeClr val="accent5">
                    <a:hueOff val="-1655646"/>
                    <a:satOff val="6635"/>
                    <a:lumOff val="1438"/>
                    <a:alphaOff val="0"/>
                    <a:tint val="15000"/>
                    <a:satMod val="350000"/>
                  </a:schemeClr>
                </a:gs>
              </a:gsLst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1655646"/>
                <a:satOff val="6635"/>
                <a:lumOff val="1438"/>
                <a:alphaOff val="0"/>
              </a:schemeClr>
            </a:fillRef>
            <a:effectRef idx="1">
              <a:schemeClr val="accent5">
                <a:hueOff val="-1655646"/>
                <a:satOff val="6635"/>
                <a:lumOff val="143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Abgerundetes Rechteck 6"/>
            <p:cNvSpPr txBox="1"/>
            <p:nvPr/>
          </p:nvSpPr>
          <p:spPr>
            <a:xfrm>
              <a:off x="5840742" y="1403875"/>
              <a:ext cx="2190290" cy="1138705"/>
            </a:xfrm>
            <a:prstGeom prst="rect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 smtClean="0"/>
                <a:t>Datenschutz</a:t>
              </a:r>
              <a:endParaRPr lang="de-DE" sz="2400" kern="1200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8016150" y="3474005"/>
            <a:ext cx="2313492" cy="1261907"/>
            <a:chOff x="6074647" y="3111847"/>
            <a:chExt cx="2313492" cy="1261907"/>
          </a:xfrm>
          <a:scene3d>
            <a:camera prst="orthographicFront"/>
            <a:lightRig rig="flat" dir="t"/>
          </a:scene3d>
        </p:grpSpPr>
        <p:sp>
          <p:nvSpPr>
            <p:cNvPr id="17" name="Abgerundetes Rechteck 16"/>
            <p:cNvSpPr/>
            <p:nvPr/>
          </p:nvSpPr>
          <p:spPr>
            <a:xfrm>
              <a:off x="6074647" y="3111847"/>
              <a:ext cx="2313492" cy="126190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1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Abgerundetes Rechteck 8"/>
            <p:cNvSpPr txBox="1"/>
            <p:nvPr/>
          </p:nvSpPr>
          <p:spPr>
            <a:xfrm>
              <a:off x="6136248" y="3173448"/>
              <a:ext cx="2190290" cy="11387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 smtClean="0"/>
                <a:t>Vergaberecht</a:t>
              </a:r>
              <a:endParaRPr lang="de-DE" sz="2400" kern="1200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6582460" y="5212437"/>
            <a:ext cx="2313492" cy="1261907"/>
            <a:chOff x="4680530" y="4752536"/>
            <a:chExt cx="2313492" cy="1261907"/>
          </a:xfrm>
          <a:scene3d>
            <a:camera prst="orthographicFront"/>
            <a:lightRig rig="flat" dir="t"/>
          </a:scene3d>
        </p:grpSpPr>
        <p:sp>
          <p:nvSpPr>
            <p:cNvPr id="15" name="Abgerundetes Rechteck 14"/>
            <p:cNvSpPr/>
            <p:nvPr/>
          </p:nvSpPr>
          <p:spPr>
            <a:xfrm>
              <a:off x="4680530" y="4752536"/>
              <a:ext cx="2313492" cy="1261907"/>
            </a:xfrm>
            <a:prstGeom prst="roundRect">
              <a:avLst/>
            </a:prstGeom>
            <a:gradFill>
              <a:gsLst>
                <a:gs pos="0">
                  <a:srgbClr val="CDFE92"/>
                </a:gs>
                <a:gs pos="35000">
                  <a:srgbClr val="ECFFCD"/>
                </a:gs>
                <a:gs pos="100000">
                  <a:schemeClr val="accent5">
                    <a:hueOff val="-4966938"/>
                    <a:satOff val="19906"/>
                    <a:lumOff val="4314"/>
                    <a:alphaOff val="0"/>
                    <a:tint val="15000"/>
                    <a:satMod val="350000"/>
                  </a:schemeClr>
                </a:gs>
              </a:gsLst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1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Abgerundetes Rechteck 10"/>
            <p:cNvSpPr txBox="1"/>
            <p:nvPr/>
          </p:nvSpPr>
          <p:spPr>
            <a:xfrm>
              <a:off x="4742131" y="4814137"/>
              <a:ext cx="2190290" cy="11387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 smtClean="0"/>
                <a:t>Barrierefreiheit</a:t>
              </a:r>
              <a:endParaRPr lang="de-DE" sz="2400" kern="1200" dirty="0"/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3431704" y="5212436"/>
            <a:ext cx="2313492" cy="1261907"/>
            <a:chOff x="1224141" y="4824535"/>
            <a:chExt cx="2313492" cy="1261907"/>
          </a:xfrm>
          <a:scene3d>
            <a:camera prst="orthographicFront"/>
            <a:lightRig rig="flat" dir="t"/>
          </a:scene3d>
        </p:grpSpPr>
        <p:sp>
          <p:nvSpPr>
            <p:cNvPr id="13" name="Abgerundetes Rechteck 12"/>
            <p:cNvSpPr/>
            <p:nvPr/>
          </p:nvSpPr>
          <p:spPr>
            <a:xfrm>
              <a:off x="1224141" y="4824535"/>
              <a:ext cx="2313492" cy="126190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278230"/>
                <a:satOff val="33176"/>
                <a:lumOff val="7190"/>
                <a:alphaOff val="0"/>
              </a:schemeClr>
            </a:fillRef>
            <a:effectRef idx="1">
              <a:schemeClr val="accent5">
                <a:hueOff val="-8278230"/>
                <a:satOff val="33176"/>
                <a:lumOff val="719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Abgerundetes Rechteck 12"/>
            <p:cNvSpPr txBox="1"/>
            <p:nvPr/>
          </p:nvSpPr>
          <p:spPr>
            <a:xfrm>
              <a:off x="1285742" y="4886136"/>
              <a:ext cx="2190290" cy="1138705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8278230"/>
                <a:satOff val="33176"/>
                <a:lumOff val="7190"/>
                <a:alphaOff val="0"/>
              </a:schemeClr>
            </a:fillRef>
            <a:effectRef idx="1">
              <a:schemeClr val="accent5">
                <a:hueOff val="-8278230"/>
                <a:satOff val="33176"/>
                <a:lumOff val="719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 smtClean="0"/>
                <a:t>Usability</a:t>
              </a:r>
              <a:endParaRPr lang="de-DE" sz="2400" kern="12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2015610" y="3470740"/>
            <a:ext cx="2313492" cy="1261907"/>
            <a:chOff x="0" y="2987215"/>
            <a:chExt cx="2313492" cy="1261907"/>
          </a:xfrm>
          <a:scene3d>
            <a:camera prst="orthographicFront"/>
            <a:lightRig rig="flat" dir="t"/>
          </a:scene3d>
        </p:grpSpPr>
        <p:sp>
          <p:nvSpPr>
            <p:cNvPr id="11" name="Abgerundetes Rechteck 10"/>
            <p:cNvSpPr/>
            <p:nvPr/>
          </p:nvSpPr>
          <p:spPr>
            <a:xfrm>
              <a:off x="0" y="2987215"/>
              <a:ext cx="2313492" cy="126190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Abgerundetes Rechteck 14"/>
            <p:cNvSpPr txBox="1"/>
            <p:nvPr/>
          </p:nvSpPr>
          <p:spPr>
            <a:xfrm>
              <a:off x="61601" y="3048816"/>
              <a:ext cx="2190290" cy="1138705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 smtClean="0"/>
                <a:t>Wirtschaftlich-</a:t>
              </a:r>
              <a:r>
                <a:rPr lang="de-DE" sz="2400" kern="1200" dirty="0" err="1" smtClean="0"/>
                <a:t>keit</a:t>
              </a:r>
              <a:endParaRPr lang="de-DE" sz="2400" kern="1200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2270340" y="1611945"/>
            <a:ext cx="2313492" cy="1261907"/>
            <a:chOff x="360038" y="1224137"/>
            <a:chExt cx="2313492" cy="1261907"/>
          </a:xfrm>
          <a:scene3d>
            <a:camera prst="orthographicFront"/>
            <a:lightRig rig="flat" dir="t"/>
          </a:scene3d>
        </p:grpSpPr>
        <p:sp>
          <p:nvSpPr>
            <p:cNvPr id="9" name="Abgerundetes Rechteck 8"/>
            <p:cNvSpPr/>
            <p:nvPr/>
          </p:nvSpPr>
          <p:spPr>
            <a:xfrm>
              <a:off x="360038" y="1224137"/>
              <a:ext cx="2313492" cy="1261907"/>
            </a:xfrm>
            <a:prstGeom prst="roundRect">
              <a:avLst/>
            </a:prstGeom>
            <a:gradFill>
              <a:gsLst>
                <a:gs pos="0">
                  <a:srgbClr val="EDABFF"/>
                </a:gs>
                <a:gs pos="35000">
                  <a:srgbClr val="FCD5FF"/>
                </a:gs>
                <a:gs pos="100000">
                  <a:schemeClr val="bg1"/>
                </a:gs>
              </a:gsLst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1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Abgerundetes Rechteck 16"/>
            <p:cNvSpPr txBox="1"/>
            <p:nvPr/>
          </p:nvSpPr>
          <p:spPr>
            <a:xfrm>
              <a:off x="421639" y="1285738"/>
              <a:ext cx="2190290" cy="11387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400" kern="1200" dirty="0" smtClean="0"/>
                <a:t>Personalver-tretungsrecht</a:t>
              </a:r>
              <a:endParaRPr lang="de-DE" sz="2400" kern="1200" dirty="0"/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4560466" y="2655143"/>
            <a:ext cx="3219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/>
              <a:t>Interessen-abwägung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5961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2927648" y="4653138"/>
            <a:ext cx="6624736" cy="648071"/>
          </a:xfrm>
          <a:prstGeom prst="rect">
            <a:avLst/>
          </a:prstGeom>
          <a:solidFill>
            <a:srgbClr val="FFDAB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Identitätsmanagement (IdM)</a:t>
            </a:r>
          </a:p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853695" y="498848"/>
            <a:ext cx="47133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Digitale Bildungsplattform</a:t>
            </a:r>
          </a:p>
          <a:p>
            <a:pPr algn="ctr"/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Module und 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austeine</a:t>
            </a:r>
            <a:endParaRPr lang="de-D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295801" y="5805267"/>
            <a:ext cx="3904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Lösungen über Internet:</a:t>
            </a:r>
          </a:p>
          <a:p>
            <a:pPr algn="ctr"/>
            <a:r>
              <a:rPr lang="de-DE" dirty="0"/>
              <a:t>Browserbasiert und geräteunabhängig </a:t>
            </a:r>
          </a:p>
        </p:txBody>
      </p:sp>
      <p:sp>
        <p:nvSpPr>
          <p:cNvPr id="17" name="Geschweifte Klammer rechts 16"/>
          <p:cNvSpPr/>
          <p:nvPr/>
        </p:nvSpPr>
        <p:spPr>
          <a:xfrm rot="5400000">
            <a:off x="5823350" y="2033848"/>
            <a:ext cx="810090" cy="684076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231904" y="3036280"/>
            <a:ext cx="2016224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E-Mail für Lehr-kräfte</a:t>
            </a:r>
          </a:p>
          <a:p>
            <a:endParaRPr lang="de-DE" dirty="0"/>
          </a:p>
          <a:p>
            <a:r>
              <a:rPr lang="de-DE" dirty="0" smtClean="0"/>
              <a:t>Messenger </a:t>
            </a:r>
            <a:r>
              <a:rPr lang="de-DE" sz="3600" b="1" dirty="0" smtClean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</a:p>
          <a:p>
            <a:endParaRPr lang="de-DE" sz="1900" dirty="0"/>
          </a:p>
        </p:txBody>
      </p:sp>
      <p:sp>
        <p:nvSpPr>
          <p:cNvPr id="10" name="Textfeld 9"/>
          <p:cNvSpPr txBox="1"/>
          <p:nvPr/>
        </p:nvSpPr>
        <p:spPr>
          <a:xfrm>
            <a:off x="2999656" y="3047394"/>
            <a:ext cx="2016224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Lernmanagement-systeme </a:t>
            </a:r>
            <a:r>
              <a:rPr lang="de-DE" b="1" dirty="0" smtClean="0">
                <a:solidFill>
                  <a:srgbClr val="00B050"/>
                </a:solidFill>
                <a:sym typeface="Wingdings 2" panose="05020102010507070707" pitchFamily="18" charset="2"/>
              </a:rPr>
              <a:t> </a:t>
            </a:r>
            <a:r>
              <a:rPr lang="de-DE" sz="1400" b="1" dirty="0" smtClean="0">
                <a:solidFill>
                  <a:schemeClr val="bg1">
                    <a:lumMod val="50000"/>
                  </a:schemeClr>
                </a:solidFill>
                <a:sym typeface="Wingdings 2" panose="05020102010507070707" pitchFamily="18" charset="2"/>
              </a:rPr>
              <a:t>(1/2)</a:t>
            </a:r>
            <a:endParaRPr lang="de-DE" sz="1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Bildungsmedien-infrastruktur</a:t>
            </a:r>
          </a:p>
          <a:p>
            <a:r>
              <a:rPr lang="de-DE" b="1" dirty="0">
                <a:solidFill>
                  <a:srgbClr val="C00000"/>
                </a:solidFill>
              </a:rPr>
              <a:t>Barrierefreiheit</a:t>
            </a:r>
          </a:p>
          <a:p>
            <a:r>
              <a:rPr lang="de-DE" sz="2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464152" y="3036280"/>
            <a:ext cx="2016224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</a:rPr>
              <a:t>Bürokommunikation</a:t>
            </a:r>
            <a:r>
              <a:rPr lang="de-DE" sz="1600" dirty="0"/>
              <a:t>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Textverarbeitung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Tabellenkalk.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Präsentation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Kollaboration</a:t>
            </a:r>
            <a:endParaRPr lang="de-DE" sz="1600" dirty="0">
              <a:solidFill>
                <a:srgbClr val="C00000"/>
              </a:solidFill>
            </a:endParaRPr>
          </a:p>
          <a:p>
            <a:endParaRPr lang="de-DE" sz="1200" b="1" dirty="0">
              <a:solidFill>
                <a:srgbClr val="C00000"/>
              </a:solidFill>
            </a:endParaRPr>
          </a:p>
          <a:p>
            <a:r>
              <a:rPr lang="de-DE" sz="1600" b="1" dirty="0">
                <a:solidFill>
                  <a:srgbClr val="C00000"/>
                </a:solidFill>
              </a:rPr>
              <a:t>Datenspeicher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40288" y="18586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2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786229" y="18448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1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2999656" y="2334591"/>
            <a:ext cx="6482858" cy="646332"/>
            <a:chOff x="1475656" y="2334591"/>
            <a:chExt cx="6482858" cy="646332"/>
          </a:xfrm>
        </p:grpSpPr>
        <p:sp>
          <p:nvSpPr>
            <p:cNvPr id="13" name="Textfeld 12"/>
            <p:cNvSpPr txBox="1"/>
            <p:nvPr/>
          </p:nvSpPr>
          <p:spPr>
            <a:xfrm>
              <a:off x="3702270" y="2334591"/>
              <a:ext cx="2016224" cy="646331"/>
            </a:xfrm>
            <a:prstGeom prst="rect">
              <a:avLst/>
            </a:prstGeom>
            <a:solidFill>
              <a:srgbClr val="E8FECE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Sichere Kommunikation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475656" y="2334591"/>
              <a:ext cx="2016224" cy="646331"/>
            </a:xfrm>
            <a:prstGeom prst="rect">
              <a:avLst/>
            </a:prstGeom>
            <a:solidFill>
              <a:srgbClr val="E8FECE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Unterricht und Lernen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942290" y="2334592"/>
              <a:ext cx="2016224" cy="646331"/>
            </a:xfrm>
            <a:prstGeom prst="rect">
              <a:avLst/>
            </a:prstGeom>
            <a:solidFill>
              <a:srgbClr val="E8FECE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Persönlicher Arbeitsplatz</a:t>
              </a:r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8289197" y="18586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7275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22541" y="908720"/>
            <a:ext cx="789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Projektphasen der Digitalen Bildungsplattform</a:t>
            </a: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752142775"/>
              </p:ext>
            </p:extLst>
          </p:nvPr>
        </p:nvGraphicFramePr>
        <p:xfrm>
          <a:off x="2783632" y="2060848"/>
          <a:ext cx="6576392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3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38355" y="489372"/>
            <a:ext cx="88033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Aktuelle Anforderung:</a:t>
            </a:r>
            <a:endParaRPr lang="de-D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Bereitstellung der </a:t>
            </a:r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dienstlichen E-Mail </a:t>
            </a:r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für Lehrkräfte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157962" y="5608229"/>
            <a:ext cx="4164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vorname.name@bw.schule</a:t>
            </a:r>
            <a:endParaRPr lang="de-DE" sz="28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116"/>
          <a:stretch/>
        </p:blipFill>
        <p:spPr>
          <a:xfrm>
            <a:off x="4692149" y="1785515"/>
            <a:ext cx="3095781" cy="363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2927648" y="4653138"/>
            <a:ext cx="6624736" cy="648071"/>
          </a:xfrm>
          <a:prstGeom prst="rect">
            <a:avLst/>
          </a:prstGeom>
          <a:solidFill>
            <a:srgbClr val="FFDAB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Identitätsmanagement (IdM)</a:t>
            </a:r>
          </a:p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853695" y="498848"/>
            <a:ext cx="47133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>
                <a:solidFill>
                  <a:schemeClr val="accent1">
                    <a:lumMod val="75000"/>
                  </a:schemeClr>
                </a:solidFill>
              </a:rPr>
              <a:t>Digitale Bildungsplattform</a:t>
            </a:r>
          </a:p>
          <a:p>
            <a:pPr algn="ctr"/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Microsoft 365-Bestandteile</a:t>
            </a:r>
            <a:endParaRPr lang="de-D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295801" y="5805267"/>
            <a:ext cx="3904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Lösungen über Internet:</a:t>
            </a:r>
          </a:p>
          <a:p>
            <a:pPr algn="ctr"/>
            <a:r>
              <a:rPr lang="de-DE" dirty="0"/>
              <a:t>Browserbasiert und geräteunabhängig </a:t>
            </a:r>
          </a:p>
        </p:txBody>
      </p:sp>
      <p:sp>
        <p:nvSpPr>
          <p:cNvPr id="17" name="Geschweifte Klammer rechts 16"/>
          <p:cNvSpPr/>
          <p:nvPr/>
        </p:nvSpPr>
        <p:spPr>
          <a:xfrm rot="5400000">
            <a:off x="5823350" y="2033848"/>
            <a:ext cx="810090" cy="684076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231904" y="3047658"/>
            <a:ext cx="2016224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E-Mail für Lehr-kräfte</a:t>
            </a:r>
          </a:p>
          <a:p>
            <a:endParaRPr lang="de-DE" dirty="0"/>
          </a:p>
          <a:p>
            <a:r>
              <a:rPr lang="de-DE" dirty="0"/>
              <a:t>Messenger</a:t>
            </a:r>
            <a:endParaRPr lang="de-DE" b="1" dirty="0">
              <a:solidFill>
                <a:srgbClr val="C00000"/>
              </a:solidFill>
            </a:endParaRPr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999656" y="3050074"/>
            <a:ext cx="2016224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Lernmanagement-systeme</a:t>
            </a:r>
          </a:p>
          <a:p>
            <a:r>
              <a:rPr lang="de-DE" dirty="0">
                <a:solidFill>
                  <a:schemeClr val="tx1"/>
                </a:solidFill>
              </a:rPr>
              <a:t>Bildungsmedien-infrastruktur</a:t>
            </a:r>
          </a:p>
          <a:p>
            <a:r>
              <a:rPr lang="de-DE" b="1" dirty="0">
                <a:solidFill>
                  <a:srgbClr val="C00000"/>
                </a:solidFill>
              </a:rPr>
              <a:t>Barrierefreiheit</a:t>
            </a:r>
          </a:p>
          <a:p>
            <a:r>
              <a:rPr lang="de-DE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464152" y="3042826"/>
            <a:ext cx="2016224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</a:rPr>
              <a:t>Bürokommunikation</a:t>
            </a:r>
            <a:r>
              <a:rPr lang="de-DE" sz="1600" dirty="0"/>
              <a:t>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Textverarbeitung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Tabellenkalk.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Präsentation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1600" dirty="0"/>
              <a:t>Kollaboration</a:t>
            </a:r>
            <a:endParaRPr lang="de-DE" sz="1600" dirty="0">
              <a:solidFill>
                <a:srgbClr val="C00000"/>
              </a:solidFill>
            </a:endParaRPr>
          </a:p>
          <a:p>
            <a:endParaRPr lang="de-DE" sz="1200" b="1" dirty="0">
              <a:solidFill>
                <a:srgbClr val="C00000"/>
              </a:solidFill>
            </a:endParaRPr>
          </a:p>
          <a:p>
            <a:r>
              <a:rPr lang="de-DE" sz="1600" b="1" dirty="0">
                <a:solidFill>
                  <a:srgbClr val="C00000"/>
                </a:solidFill>
              </a:rPr>
              <a:t>Datenspeicher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40288" y="18586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2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786229" y="18448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1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2999656" y="2334591"/>
            <a:ext cx="6482858" cy="646332"/>
            <a:chOff x="1475656" y="2334591"/>
            <a:chExt cx="6482858" cy="646332"/>
          </a:xfrm>
        </p:grpSpPr>
        <p:sp>
          <p:nvSpPr>
            <p:cNvPr id="13" name="Textfeld 12"/>
            <p:cNvSpPr txBox="1"/>
            <p:nvPr/>
          </p:nvSpPr>
          <p:spPr>
            <a:xfrm>
              <a:off x="3702270" y="2334591"/>
              <a:ext cx="2016224" cy="646331"/>
            </a:xfrm>
            <a:prstGeom prst="rect">
              <a:avLst/>
            </a:prstGeom>
            <a:solidFill>
              <a:srgbClr val="E8FECE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Sichere Kommunikation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475656" y="2334591"/>
              <a:ext cx="2016224" cy="646331"/>
            </a:xfrm>
            <a:prstGeom prst="rect">
              <a:avLst/>
            </a:prstGeom>
            <a:solidFill>
              <a:srgbClr val="E8FECE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Unterricht und Lernen</a:t>
              </a: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942290" y="2334592"/>
              <a:ext cx="2016224" cy="646331"/>
            </a:xfrm>
            <a:prstGeom prst="rect">
              <a:avLst/>
            </a:prstGeom>
            <a:solidFill>
              <a:srgbClr val="E8FECE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dirty="0"/>
                <a:t>Persönlicher Arbeitsplatz</a:t>
              </a:r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8289197" y="18586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3</a:t>
            </a:r>
          </a:p>
        </p:txBody>
      </p:sp>
      <p:sp>
        <p:nvSpPr>
          <p:cNvPr id="30" name="Freihandform 29"/>
          <p:cNvSpPr/>
          <p:nvPr/>
        </p:nvSpPr>
        <p:spPr>
          <a:xfrm>
            <a:off x="5087888" y="2996952"/>
            <a:ext cx="4529138" cy="2034277"/>
          </a:xfrm>
          <a:custGeom>
            <a:avLst/>
            <a:gdLst>
              <a:gd name="connsiteX0" fmla="*/ 0 w 4529138"/>
              <a:gd name="connsiteY0" fmla="*/ 0 h 3067050"/>
              <a:gd name="connsiteX1" fmla="*/ 4529138 w 4529138"/>
              <a:gd name="connsiteY1" fmla="*/ 0 h 3067050"/>
              <a:gd name="connsiteX2" fmla="*/ 4529138 w 4529138"/>
              <a:gd name="connsiteY2" fmla="*/ 3067050 h 3067050"/>
              <a:gd name="connsiteX3" fmla="*/ 2271713 w 4529138"/>
              <a:gd name="connsiteY3" fmla="*/ 3067050 h 3067050"/>
              <a:gd name="connsiteX4" fmla="*/ 2271713 w 4529138"/>
              <a:gd name="connsiteY4" fmla="*/ 1814513 h 3067050"/>
              <a:gd name="connsiteX5" fmla="*/ 4763 w 4529138"/>
              <a:gd name="connsiteY5" fmla="*/ 1814513 h 3067050"/>
              <a:gd name="connsiteX6" fmla="*/ 0 w 4529138"/>
              <a:gd name="connsiteY6" fmla="*/ 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9138" h="3067050">
                <a:moveTo>
                  <a:pt x="0" y="0"/>
                </a:moveTo>
                <a:lnTo>
                  <a:pt x="4529138" y="0"/>
                </a:lnTo>
                <a:lnTo>
                  <a:pt x="4529138" y="3067050"/>
                </a:lnTo>
                <a:lnTo>
                  <a:pt x="2271713" y="3067050"/>
                </a:lnTo>
                <a:lnTo>
                  <a:pt x="2271713" y="1814513"/>
                </a:lnTo>
                <a:lnTo>
                  <a:pt x="4763" y="1814513"/>
                </a:lnTo>
                <a:cubicBezTo>
                  <a:pt x="3175" y="1209675"/>
                  <a:pt x="1588" y="604838"/>
                  <a:pt x="0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0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Breitbild</PresentationFormat>
  <Paragraphs>143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Innenverwaltung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Digitalpakt Schule: Durchbruch für die Bildung in eine(r) digitale(n) Welt?  10.50 – 11.35  Thinktanks  (parallel, je 45 Min.)</dc:title>
  <dc:creator>Armbruster, Ralf (KM)</dc:creator>
  <cp:lastModifiedBy>Armbruster, Ralf (KM)</cp:lastModifiedBy>
  <cp:revision>202</cp:revision>
  <cp:lastPrinted>2020-09-14T16:21:51Z</cp:lastPrinted>
  <dcterms:created xsi:type="dcterms:W3CDTF">2019-11-14T09:51:00Z</dcterms:created>
  <dcterms:modified xsi:type="dcterms:W3CDTF">2020-10-18T15:13:44Z</dcterms:modified>
</cp:coreProperties>
</file>