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08" r:id="rId2"/>
    <p:sldId id="309" r:id="rId3"/>
    <p:sldId id="351" r:id="rId4"/>
    <p:sldId id="320" r:id="rId5"/>
    <p:sldId id="340" r:id="rId6"/>
    <p:sldId id="341" r:id="rId7"/>
    <p:sldId id="353" r:id="rId8"/>
    <p:sldId id="338" r:id="rId9"/>
    <p:sldId id="354" r:id="rId10"/>
    <p:sldId id="356" r:id="rId11"/>
    <p:sldId id="349" r:id="rId12"/>
    <p:sldId id="333" r:id="rId13"/>
    <p:sldId id="335" r:id="rId14"/>
    <p:sldId id="350" r:id="rId15"/>
    <p:sldId id="347" r:id="rId16"/>
    <p:sldId id="355" r:id="rId17"/>
    <p:sldId id="343" r:id="rId18"/>
    <p:sldId id="342" r:id="rId1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ellers, Daniela Dr. (IM)" initials="ODD(" lastIdx="7" clrIdx="0">
    <p:extLst>
      <p:ext uri="{19B8F6BF-5375-455C-9EA6-DF929625EA0E}">
        <p15:presenceInfo xmlns:p15="http://schemas.microsoft.com/office/powerpoint/2012/main" userId="S-1-5-21-4284651746-837726777-2514676209-124236" providerId="AD"/>
      </p:ext>
    </p:extLst>
  </p:cmAuthor>
  <p:cmAuthor id="2" name="Spindler, Martina (IM)" initials="SM(" lastIdx="6" clrIdx="1">
    <p:extLst>
      <p:ext uri="{19B8F6BF-5375-455C-9EA6-DF929625EA0E}">
        <p15:presenceInfo xmlns:p15="http://schemas.microsoft.com/office/powerpoint/2012/main" userId="S-1-5-21-4284651746-837726777-2514676209-1238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452" autoAdjust="0"/>
  </p:normalViewPr>
  <p:slideViewPr>
    <p:cSldViewPr snapToGrid="0">
      <p:cViewPr varScale="1">
        <p:scale>
          <a:sx n="117" d="100"/>
          <a:sy n="117" d="100"/>
        </p:scale>
        <p:origin x="1232" y="168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EE118-45BE-45F3-AE1D-EBF573239B08}" type="datetimeFigureOut">
              <a:rPr lang="de-DE" smtClean="0"/>
              <a:t>12.02.20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FA6B9-103A-4967-9407-F005838A4BA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28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044E2-E181-4335-94B5-02B64E92E71D}" type="datetimeFigureOut">
              <a:rPr lang="de-DE" smtClean="0"/>
              <a:t>12.02.20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16BC5-8D05-4319-98BB-4CB8C4D9BD8E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Zahlenangaben aus dieser Tabelle:  </a:t>
            </a:r>
            <a:r>
              <a:rPr lang="de-DE" dirty="0" err="1"/>
              <a:t>Rolloutplanung_EP</a:t>
            </a:r>
            <a:r>
              <a:rPr lang="de-DE" dirty="0"/>
              <a:t> 01 ANL Einführungsplan </a:t>
            </a:r>
            <a:r>
              <a:rPr lang="de-DE" dirty="0" err="1"/>
              <a:t>Land_Polizei</a:t>
            </a:r>
            <a:r>
              <a:rPr lang="de-DE" dirty="0"/>
              <a:t> V 0.90.xlsx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6BC5-8D05-4319-98BB-4CB8C4D9BD8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68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28807"/>
            <a:ext cx="5438140" cy="4466987"/>
          </a:xfrm>
        </p:spPr>
        <p:txBody>
          <a:bodyPr/>
          <a:lstStyle/>
          <a:p>
            <a:r>
              <a:rPr lang="de-DE" dirty="0"/>
              <a:t>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C29A-FB88-4742-9168-1F1245D3990B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186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Vornamen.Nachname@im.bwl.de" TargetMode="Externa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Akt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5509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07" y="5877272"/>
            <a:ext cx="2572186" cy="79208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303686" cy="648000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483644" y="4581128"/>
            <a:ext cx="4176713" cy="4778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Referent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484438" y="5229225"/>
            <a:ext cx="4176712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Tag, XX. Monat 20XX</a:t>
            </a:r>
          </a:p>
        </p:txBody>
      </p:sp>
      <p:cxnSp>
        <p:nvCxnSpPr>
          <p:cNvPr id="17" name="Gerade Verbindung 13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3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Akt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Stabsstelle E-Akte BW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32656"/>
            <a:ext cx="1444755" cy="533401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467544" y="1268759"/>
            <a:ext cx="6480720" cy="740297"/>
          </a:xfrm>
        </p:spPr>
        <p:txBody>
          <a:bodyPr>
            <a:no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 hasCustomPrompt="1"/>
          </p:nvPr>
        </p:nvSpPr>
        <p:spPr>
          <a:xfrm>
            <a:off x="468313" y="333375"/>
            <a:ext cx="6480175" cy="5334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Unsere heutigen Themen.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133600"/>
            <a:ext cx="6851650" cy="3959225"/>
          </a:xfrm>
        </p:spPr>
        <p:txBody>
          <a:bodyPr>
            <a:normAutofit/>
          </a:bodyPr>
          <a:lstStyle>
            <a:lvl1pPr marL="457200" indent="-457200">
              <a:buClr>
                <a:srgbClr val="FFC000"/>
              </a:buClr>
              <a:buFont typeface="+mj-lt"/>
              <a:buAutoNum type="arabicPeriod"/>
              <a:defRPr sz="2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Thema 1</a:t>
            </a:r>
          </a:p>
          <a:p>
            <a:pPr lvl="0"/>
            <a:r>
              <a:rPr lang="de-DE" dirty="0"/>
              <a:t>Thema 2</a:t>
            </a:r>
          </a:p>
          <a:p>
            <a:pPr lvl="0"/>
            <a:r>
              <a:rPr lang="de-DE" dirty="0"/>
              <a:t>Thema 3</a:t>
            </a:r>
          </a:p>
        </p:txBody>
      </p:sp>
    </p:spTree>
    <p:extLst>
      <p:ext uri="{BB962C8B-B14F-4D97-AF65-F5344CB8AC3E}">
        <p14:creationId xmlns:p14="http://schemas.microsoft.com/office/powerpoint/2010/main" val="392752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Akte 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Stabsstelle E-Akte BW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32656"/>
            <a:ext cx="1444755" cy="533401"/>
          </a:xfrm>
          <a:prstGeom prst="rect">
            <a:avLst/>
          </a:prstGeom>
        </p:spPr>
      </p:pic>
      <p:sp>
        <p:nvSpPr>
          <p:cNvPr id="13" name="Inhaltsplatzhalter 12"/>
          <p:cNvSpPr>
            <a:spLocks noGrp="1"/>
          </p:cNvSpPr>
          <p:nvPr>
            <p:ph sz="quarter" idx="13" hasCustomPrompt="1"/>
          </p:nvPr>
        </p:nvSpPr>
        <p:spPr>
          <a:xfrm>
            <a:off x="468313" y="333375"/>
            <a:ext cx="6480175" cy="5334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Zusammenfassung der Folie.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8"/>
          <p:cNvSpPr>
            <a:spLocks noGrp="1"/>
          </p:cNvSpPr>
          <p:nvPr>
            <p:ph type="title" hasCustomPrompt="1"/>
          </p:nvPr>
        </p:nvSpPr>
        <p:spPr>
          <a:xfrm>
            <a:off x="467544" y="1268759"/>
            <a:ext cx="6480720" cy="740297"/>
          </a:xfrm>
        </p:spPr>
        <p:txBody>
          <a:bodyPr>
            <a:no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51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Akte 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10"/>
          <a:stretch/>
        </p:blipFill>
        <p:spPr>
          <a:xfrm>
            <a:off x="0" y="1723237"/>
            <a:ext cx="9144000" cy="5157192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Stabsstelle E-Akte BW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32656"/>
            <a:ext cx="1444755" cy="533401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467544" y="1479282"/>
            <a:ext cx="7632848" cy="115763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Herzlichen Dank</a:t>
            </a:r>
            <a:br>
              <a:rPr lang="de-DE" dirty="0"/>
            </a:br>
            <a:r>
              <a:rPr lang="de-DE" dirty="0"/>
              <a:t>für Ihre Aufmerksamkeit!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457200" y="2997200"/>
            <a:ext cx="6635750" cy="2879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lvl="1" indent="0">
              <a:buNone/>
            </a:pPr>
            <a:r>
              <a:rPr lang="de-DE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1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Vorname Nachname</a:t>
            </a:r>
          </a:p>
          <a:p>
            <a:pPr marL="0" lvl="1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Funktion</a:t>
            </a:r>
          </a:p>
          <a:p>
            <a:pPr marL="0" lvl="1" indent="0">
              <a:buNone/>
            </a:pPr>
            <a:r>
              <a:rPr lang="de-DE" sz="1800" i="1" dirty="0">
                <a:latin typeface="Arial" panose="020B0604020202020204" pitchFamily="34" charset="0"/>
                <a:cs typeface="Arial" panose="020B0604020202020204" pitchFamily="34" charset="0"/>
              </a:rPr>
              <a:t>Stabsstelle E-Akte BW</a:t>
            </a:r>
          </a:p>
          <a:p>
            <a:pPr marL="0" lvl="1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Telefon:  0711 / 231 -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E-Mail:  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Vorname.Nachname@im.bwl.de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925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13.02.2020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Stabsstelle E-Akte BW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27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132856"/>
            <a:ext cx="8229600" cy="399330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06375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2188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73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29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 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Stabsstelle E-Akte BW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32656"/>
            <a:ext cx="1444755" cy="533401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1268759"/>
            <a:ext cx="6480720" cy="740297"/>
          </a:xfrm>
        </p:spPr>
        <p:txBody>
          <a:bodyPr>
            <a:no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 hasCustomPrompt="1"/>
          </p:nvPr>
        </p:nvSpPr>
        <p:spPr>
          <a:xfrm>
            <a:off x="468313" y="333375"/>
            <a:ext cx="6480175" cy="5334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Titel der Folie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9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29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Stabsstelle E-Akte BW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5" r:id="rId3"/>
    <p:sldLayoutId id="2147483686" r:id="rId4"/>
    <p:sldLayoutId id="2147483687" r:id="rId5"/>
    <p:sldLayoutId id="2147483688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9" y="1275347"/>
            <a:ext cx="8133347" cy="2610852"/>
          </a:xfrm>
        </p:spPr>
        <p:txBody>
          <a:bodyPr>
            <a:normAutofit/>
          </a:bodyPr>
          <a:lstStyle/>
          <a:p>
            <a:r>
              <a:rPr lang="de-DE" sz="3100" dirty="0"/>
              <a:t>Aktenaustausch</a:t>
            </a:r>
            <a:br>
              <a:rPr lang="de-DE" sz="3100" dirty="0"/>
            </a:br>
            <a:r>
              <a:rPr lang="de-DE" sz="3100" dirty="0"/>
              <a:t>in Zeiten der Digitalisierung</a:t>
            </a:r>
            <a:br>
              <a:rPr lang="de-DE" sz="3100" dirty="0"/>
            </a:br>
            <a:r>
              <a:rPr lang="de-DE" sz="3100" b="0" dirty="0"/>
              <a:t>	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4015" y="3675183"/>
            <a:ext cx="6400800" cy="1203159"/>
          </a:xfrm>
        </p:spPr>
        <p:txBody>
          <a:bodyPr/>
          <a:lstStyle/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</a:rPr>
              <a:t>Dr. Daniela Oellers</a:t>
            </a:r>
          </a:p>
          <a:p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</a:rPr>
              <a:t>Projekt Landeseinheitliche E-Akte BW</a:t>
            </a:r>
          </a:p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</a:rPr>
              <a:t>Leiterin Stabsstelle E-Akte BW (Innenministerium)</a:t>
            </a:r>
          </a:p>
          <a:p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</a:endParaRPr>
          </a:p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Digitalisierungskonferenz Baden-Württemberg</a:t>
            </a:r>
            <a:br>
              <a:rPr lang="de-DE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13. Februar 2020</a:t>
            </a:r>
          </a:p>
        </p:txBody>
      </p:sp>
    </p:spTree>
    <p:extLst>
      <p:ext uri="{BB962C8B-B14F-4D97-AF65-F5344CB8AC3E}">
        <p14:creationId xmlns:p14="http://schemas.microsoft.com/office/powerpoint/2010/main" val="330752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Stabsstelle E-Akte BW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46808" y="152003"/>
            <a:ext cx="6501455" cy="972742"/>
          </a:xfrm>
          <a:prstGeom prst="rect">
            <a:avLst/>
          </a:prstGeom>
          <a:effectLst>
            <a:glow rad="63500">
              <a:srgbClr val="FFC000">
                <a:alpha val="29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E-Akte BW liefert den Schlussstein für die elektronische Kommunikation zwischen der Verwaltung und der Bürgerschaft/Wirtschaft.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457"/>
            <a:ext cx="9144000" cy="4704893"/>
          </a:xfrm>
          <a:prstGeom prst="rect">
            <a:avLst/>
          </a:prstGeom>
        </p:spPr>
      </p:pic>
      <p:sp>
        <p:nvSpPr>
          <p:cNvPr id="8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6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Mit der E-Akte BW soll Kommunikation medienbruchfrei möglich sein.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Stabsstelle E-Akte BW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539"/>
            <a:ext cx="9144000" cy="548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7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268759"/>
            <a:ext cx="7992888" cy="792089"/>
          </a:xfrm>
        </p:spPr>
        <p:txBody>
          <a:bodyPr/>
          <a:lstStyle/>
          <a:p>
            <a:r>
              <a:rPr lang="de-DE" dirty="0">
                <a:ea typeface="Tahoma" panose="020B0604030504040204" pitchFamily="34" charset="0"/>
              </a:rPr>
              <a:t>Medienbruchfreier Daten-/Aktenaustausch unter Verwaltungsbehörden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Medienbruchfreier Daten- und Aktenaustausch außerhalb der E-Akte BW gelingt über die service-</a:t>
            </a:r>
            <a:r>
              <a:rPr lang="de-DE" dirty="0" err="1"/>
              <a:t>bw</a:t>
            </a:r>
            <a:r>
              <a:rPr lang="de-DE" dirty="0"/>
              <a:t>-Infrastruktur.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4294967295"/>
          </p:nvPr>
        </p:nvSpPr>
        <p:spPr>
          <a:xfrm>
            <a:off x="212567" y="2239616"/>
            <a:ext cx="3877408" cy="3960440"/>
          </a:xfrm>
        </p:spPr>
        <p:txBody>
          <a:bodyPr>
            <a:noAutofit/>
          </a:bodyPr>
          <a:lstStyle/>
          <a:p>
            <a:pPr marL="542925" indent="-542925">
              <a:lnSpc>
                <a:spcPct val="120000"/>
              </a:lnSpc>
            </a:pPr>
            <a:r>
              <a:rPr lang="de-DE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Aufsetzen auf dem bestehenden Behördenkonto in service-</a:t>
            </a:r>
            <a:r>
              <a:rPr lang="de-DE" sz="1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bw</a:t>
            </a:r>
            <a:r>
              <a:rPr lang="de-DE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de-DE" sz="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42925" indent="-542925">
              <a:lnSpc>
                <a:spcPct val="120000"/>
              </a:lnSpc>
            </a:pPr>
            <a:r>
              <a:rPr lang="de-DE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Integration dieser Lösung über eine Schnittstelle in die </a:t>
            </a:r>
            <a:br>
              <a:rPr lang="de-DE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E-Akte-Systeme der Behörden.</a:t>
            </a:r>
          </a:p>
          <a:p>
            <a:pPr marL="0" indent="0">
              <a:lnSpc>
                <a:spcPct val="120000"/>
              </a:lnSpc>
              <a:buNone/>
            </a:pPr>
            <a:endParaRPr lang="de-DE" sz="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42925" indent="-542925">
              <a:lnSpc>
                <a:spcPct val="120000"/>
              </a:lnSpc>
            </a:pPr>
            <a:r>
              <a:rPr lang="de-DE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Behördenkonto als technischer Kommunikationsweg, aus Nutzersicht aber nicht sichtbar</a:t>
            </a:r>
          </a:p>
          <a:p>
            <a:pPr marL="0" indent="0">
              <a:lnSpc>
                <a:spcPct val="120000"/>
              </a:lnSpc>
              <a:buNone/>
            </a:pPr>
            <a:endParaRPr lang="de-DE" sz="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Stabsstelle E-Akte BW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423" y="2013849"/>
            <a:ext cx="5581610" cy="41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9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3" y="1479697"/>
            <a:ext cx="7992888" cy="792089"/>
          </a:xfrm>
        </p:spPr>
        <p:txBody>
          <a:bodyPr/>
          <a:lstStyle/>
          <a:p>
            <a:r>
              <a:rPr lang="de-DE" dirty="0">
                <a:ea typeface="Tahoma" panose="020B0604030504040204" pitchFamily="34" charset="0"/>
              </a:rPr>
              <a:t>Medienbruchfreier Daten-/Aktenaustausch zwischen Verwaltung, Polizei und Justiz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Das Behördenkonto in service-</a:t>
            </a:r>
            <a:r>
              <a:rPr lang="de-DE" dirty="0" err="1"/>
              <a:t>bw</a:t>
            </a:r>
            <a:r>
              <a:rPr lang="de-DE" dirty="0"/>
              <a:t> ist </a:t>
            </a:r>
            <a:r>
              <a:rPr lang="de-DE" dirty="0">
                <a:ea typeface="Tahoma" panose="020B0604030504040204" pitchFamily="34" charset="0"/>
              </a:rPr>
              <a:t>mit dem besonderen Behörden-Postfach der Justiz gekoppelt</a:t>
            </a:r>
            <a:r>
              <a:rPr lang="de-DE" dirty="0"/>
              <a:t>.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4294967295"/>
          </p:nvPr>
        </p:nvSpPr>
        <p:spPr>
          <a:xfrm>
            <a:off x="468313" y="2611762"/>
            <a:ext cx="6995120" cy="3702472"/>
          </a:xfrm>
        </p:spPr>
        <p:txBody>
          <a:bodyPr>
            <a:noAutofit/>
          </a:bodyPr>
          <a:lstStyle/>
          <a:p>
            <a:pPr marL="542925" indent="-542925">
              <a:lnSpc>
                <a:spcPct val="120000"/>
              </a:lnSpc>
            </a:pPr>
            <a:r>
              <a:rPr lang="de-DE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Realisierte Kopplung des </a:t>
            </a:r>
            <a:r>
              <a:rPr lang="de-DE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service-</a:t>
            </a:r>
            <a:r>
              <a:rPr lang="de-DE" sz="1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bw</a:t>
            </a:r>
            <a:r>
              <a:rPr lang="de-DE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-Behördenkontos mit dem besonderen Behörden-Postfach (</a:t>
            </a:r>
            <a:r>
              <a:rPr lang="de-DE" sz="18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beBPo</a:t>
            </a:r>
            <a:r>
              <a:rPr lang="de-DE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der Justiz</a:t>
            </a:r>
            <a:r>
              <a:rPr lang="de-DE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endParaRPr lang="de-DE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09625" lvl="2" indent="-266700">
              <a:lnSpc>
                <a:spcPct val="110000"/>
              </a:lnSpc>
              <a:buSzPct val="103000"/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Unmittelbare Kommunikation mit der Justiz aus dem jeweiligen E-Akte-System</a:t>
            </a:r>
          </a:p>
          <a:p>
            <a:pPr marL="809625" lvl="2" indent="-266700">
              <a:lnSpc>
                <a:spcPct val="110000"/>
              </a:lnSpc>
              <a:buSzPct val="103000"/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Gilt für den Austausch mit der Justiz bundesweit</a:t>
            </a:r>
          </a:p>
          <a:p>
            <a:pPr marL="809625" lvl="2" indent="-266700">
              <a:lnSpc>
                <a:spcPct val="110000"/>
              </a:lnSpc>
              <a:buSzPct val="103000"/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Gilt ebenso für alle weiteren Inhaber eines Kontos in der EGVP-Infrastruktur (z. B. Rechtsanwälte, Notare).</a:t>
            </a:r>
          </a:p>
          <a:p>
            <a:pPr marL="809625" lvl="2" indent="-266700">
              <a:lnSpc>
                <a:spcPct val="110000"/>
              </a:lnSpc>
              <a:buSzPct val="103000"/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Enge Abstimmung Polizei mit Justiz in BW zur Angleichung von </a:t>
            </a:r>
            <a:r>
              <a:rPr lang="de-DE" sz="1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xdomea</a:t>
            </a:r>
            <a:r>
              <a:rPr lang="de-DE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und </a:t>
            </a:r>
            <a:r>
              <a:rPr lang="de-DE" sz="1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XJustiz</a:t>
            </a:r>
            <a:endParaRPr lang="de-DE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80"/>
              </a:spcBef>
              <a:buNone/>
            </a:pPr>
            <a:endParaRPr lang="de-DE" sz="1800" dirty="0"/>
          </a:p>
          <a:p>
            <a:pPr marL="0" indent="0">
              <a:lnSpc>
                <a:spcPct val="120000"/>
              </a:lnSpc>
              <a:buNone/>
            </a:pPr>
            <a:endParaRPr lang="de-DE" sz="2400" dirty="0"/>
          </a:p>
          <a:p>
            <a:pPr marL="542925" indent="-542925">
              <a:lnSpc>
                <a:spcPct val="120000"/>
              </a:lnSpc>
            </a:pPr>
            <a:endParaRPr lang="de-DE" dirty="0"/>
          </a:p>
          <a:p>
            <a:pPr marL="0" indent="0">
              <a:buNone/>
            </a:pPr>
            <a:endParaRPr lang="de-DE" sz="17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33" y="3645024"/>
            <a:ext cx="1157975" cy="1635948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Stabsstelle E-Akte BW</a:t>
            </a:r>
          </a:p>
        </p:txBody>
      </p:sp>
    </p:spTree>
    <p:extLst>
      <p:ext uri="{BB962C8B-B14F-4D97-AF65-F5344CB8AC3E}">
        <p14:creationId xmlns:p14="http://schemas.microsoft.com/office/powerpoint/2010/main" val="56547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658"/>
            <a:ext cx="9144000" cy="4751898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Der Datenaustausch ist zwischen der Verwaltung und sämtlichen Akteuren der Justiz bundesweit möglich.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Stabsstelle E-Akte BW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701840" y="1693131"/>
            <a:ext cx="2268000" cy="1717581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krümmter Verbinder 13"/>
          <p:cNvCxnSpPr/>
          <p:nvPr/>
        </p:nvCxnSpPr>
        <p:spPr>
          <a:xfrm>
            <a:off x="2830720" y="2057400"/>
            <a:ext cx="1860152" cy="950976"/>
          </a:xfrm>
          <a:prstGeom prst="curvedConnector3">
            <a:avLst>
              <a:gd name="adj1" fmla="val 101615"/>
            </a:avLst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850600" y="1707661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https</a:t>
            </a:r>
          </a:p>
        </p:txBody>
      </p:sp>
      <p:cxnSp>
        <p:nvCxnSpPr>
          <p:cNvPr id="22" name="Gekrümmter Verbinder 21"/>
          <p:cNvCxnSpPr/>
          <p:nvPr/>
        </p:nvCxnSpPr>
        <p:spPr>
          <a:xfrm rot="10800000" flipV="1">
            <a:off x="3124200" y="4736591"/>
            <a:ext cx="1447800" cy="467411"/>
          </a:xfrm>
          <a:prstGeom prst="curvedConnector3">
            <a:avLst>
              <a:gd name="adj1" fmla="val 50000"/>
            </a:avLst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krümmter Verbinder 25"/>
          <p:cNvCxnSpPr/>
          <p:nvPr/>
        </p:nvCxnSpPr>
        <p:spPr>
          <a:xfrm rot="10800000">
            <a:off x="2042881" y="4438663"/>
            <a:ext cx="807719" cy="722379"/>
          </a:xfrm>
          <a:prstGeom prst="curvedConnector3">
            <a:avLst>
              <a:gd name="adj1" fmla="val 50000"/>
            </a:avLst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5187696" y="3179334"/>
            <a:ext cx="3085800" cy="1328023"/>
          </a:xfrm>
          <a:prstGeom prst="wedgeRoundRectCallout">
            <a:avLst>
              <a:gd name="adj1" fmla="val -126219"/>
              <a:gd name="adj2" fmla="val -64123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 Kommunikation funktioniert auch über dieselben Wege 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wieder zurück!</a:t>
            </a:r>
          </a:p>
        </p:txBody>
      </p:sp>
      <p:cxnSp>
        <p:nvCxnSpPr>
          <p:cNvPr id="13" name="Gekrümmter Verbinder 12"/>
          <p:cNvCxnSpPr/>
          <p:nvPr/>
        </p:nvCxnSpPr>
        <p:spPr>
          <a:xfrm rot="10800000" flipV="1">
            <a:off x="2267712" y="5184647"/>
            <a:ext cx="640080" cy="372777"/>
          </a:xfrm>
          <a:prstGeom prst="curvedConnector3">
            <a:avLst>
              <a:gd name="adj1" fmla="val 50000"/>
            </a:avLst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658"/>
            <a:ext cx="9144000" cy="4751898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Der Datenaustausch ist zwischen der Verwaltung und der Bürgerschaft möglich.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Stabsstelle E-Akte BW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812280" y="4846320"/>
            <a:ext cx="2331720" cy="1810511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krümmter Verbinder 13"/>
          <p:cNvCxnSpPr/>
          <p:nvPr/>
        </p:nvCxnSpPr>
        <p:spPr>
          <a:xfrm rot="10800000">
            <a:off x="5950866" y="4544266"/>
            <a:ext cx="1327758" cy="704391"/>
          </a:xfrm>
          <a:prstGeom prst="curvedConnector3">
            <a:avLst>
              <a:gd name="adj1" fmla="val 50000"/>
            </a:avLst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416258" y="4453197"/>
            <a:ext cx="1064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z.B. Antrag</a:t>
            </a:r>
          </a:p>
        </p:txBody>
      </p:sp>
      <p:cxnSp>
        <p:nvCxnSpPr>
          <p:cNvPr id="22" name="Gekrümmter Verbinder 21"/>
          <p:cNvCxnSpPr/>
          <p:nvPr/>
        </p:nvCxnSpPr>
        <p:spPr>
          <a:xfrm rot="16200000" flipV="1">
            <a:off x="4324887" y="2596176"/>
            <a:ext cx="512517" cy="512065"/>
          </a:xfrm>
          <a:prstGeom prst="curvedConnector3">
            <a:avLst>
              <a:gd name="adj1" fmla="val 50000"/>
            </a:avLst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krümmter Verbinder 25"/>
          <p:cNvCxnSpPr/>
          <p:nvPr/>
        </p:nvCxnSpPr>
        <p:spPr>
          <a:xfrm rot="10800000">
            <a:off x="2286000" y="2027050"/>
            <a:ext cx="1702308" cy="568899"/>
          </a:xfrm>
          <a:prstGeom prst="curvedConnector3">
            <a:avLst>
              <a:gd name="adj1" fmla="val 50000"/>
            </a:avLst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90828" y="2905507"/>
            <a:ext cx="3085800" cy="1328023"/>
          </a:xfrm>
          <a:prstGeom prst="wedgeRoundRectCallout">
            <a:avLst>
              <a:gd name="adj1" fmla="val 90727"/>
              <a:gd name="adj2" fmla="val -35050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Der Antrag geht auf</a:t>
            </a:r>
          </a:p>
          <a:p>
            <a:r>
              <a:rPr lang="de-DE" dirty="0"/>
              <a:t>dem selben Weg (nach Bearbeitung) </a:t>
            </a:r>
          </a:p>
          <a:p>
            <a:r>
              <a:rPr lang="de-DE" dirty="0"/>
              <a:t>wieder zurück!</a:t>
            </a:r>
          </a:p>
        </p:txBody>
      </p:sp>
    </p:spTree>
    <p:extLst>
      <p:ext uri="{BB962C8B-B14F-4D97-AF65-F5344CB8AC3E}">
        <p14:creationId xmlns:p14="http://schemas.microsoft.com/office/powerpoint/2010/main" val="37017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Unsere heutigen Themen.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E-Akte BW – Hard Facts 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Kurzer Rückblick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Grundsätze des Projektes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Medienbruchfreier Daten- und Aktenaustausch </a:t>
            </a:r>
          </a:p>
          <a:p>
            <a:r>
              <a:rPr lang="de-DE" b="1" dirty="0"/>
              <a:t>Fazit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Stabsstelle E-Akte BW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9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23528" y="1196751"/>
            <a:ext cx="8229600" cy="855455"/>
          </a:xfrm>
          <a:effectLst>
            <a:glow rad="63500">
              <a:srgbClr val="FFC000">
                <a:alpha val="29000"/>
              </a:srgbClr>
            </a:glow>
          </a:effectLst>
        </p:spPr>
        <p:txBody>
          <a:bodyPr>
            <a:normAutofit/>
          </a:bodyPr>
          <a:lstStyle/>
          <a:p>
            <a:pPr algn="l"/>
            <a:r>
              <a:rPr lang="de-DE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Die Zukunft ist papierlos!</a:t>
            </a:r>
            <a:endParaRPr lang="de-DE" sz="2400" b="1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platzhalter 2"/>
          <p:cNvSpPr txBox="1">
            <a:spLocks/>
          </p:cNvSpPr>
          <p:nvPr/>
        </p:nvSpPr>
        <p:spPr>
          <a:xfrm>
            <a:off x="323528" y="1988840"/>
            <a:ext cx="82296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825" lvl="1" indent="-631825">
              <a:buBlip>
                <a:blip r:embed="rId3"/>
              </a:buBlip>
            </a:pPr>
            <a:endParaRPr lang="de-DE" sz="2600" dirty="0"/>
          </a:p>
        </p:txBody>
      </p:sp>
      <p:sp>
        <p:nvSpPr>
          <p:cNvPr id="14" name="Textfeld 13"/>
          <p:cNvSpPr txBox="1"/>
          <p:nvPr/>
        </p:nvSpPr>
        <p:spPr>
          <a:xfrm>
            <a:off x="179511" y="375047"/>
            <a:ext cx="745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Dieser Vision sind wir näher als je zuvor.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z="110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platzhalter 2"/>
          <p:cNvSpPr txBox="1">
            <a:spLocks/>
          </p:cNvSpPr>
          <p:nvPr/>
        </p:nvSpPr>
        <p:spPr>
          <a:xfrm>
            <a:off x="475928" y="2141240"/>
            <a:ext cx="82296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600"/>
              </a:spcAft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84" y="2501852"/>
            <a:ext cx="4860032" cy="323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32656"/>
            <a:ext cx="1444755" cy="533401"/>
          </a:xfrm>
          <a:prstGeom prst="rect">
            <a:avLst/>
          </a:prstGeom>
        </p:spPr>
      </p:pic>
      <p:sp>
        <p:nvSpPr>
          <p:cNvPr id="20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z="1100">
                <a:latin typeface="Arial" panose="020B0604020202020204" pitchFamily="34" charset="0"/>
                <a:cs typeface="Arial" panose="020B0604020202020204" pitchFamily="34" charset="0"/>
              </a:rPr>
              <a:t>13.02.2020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267744" y="5826750"/>
            <a:ext cx="4616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Stellen Sie sich vor, wie Sie arbeiten könnten!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Stabsstelle E-Akte BW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2639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Stabsstelle E-Akte BW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479282"/>
            <a:ext cx="7632848" cy="130164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4294967295"/>
          </p:nvPr>
        </p:nvSpPr>
        <p:spPr>
          <a:xfrm>
            <a:off x="457200" y="3284984"/>
            <a:ext cx="5050904" cy="2736850"/>
          </a:xfrm>
        </p:spPr>
        <p:txBody>
          <a:bodyPr/>
          <a:lstStyle/>
          <a:p>
            <a:pPr marL="0" lvl="1" indent="0">
              <a:buNone/>
            </a:pPr>
            <a:r>
              <a:rPr lang="de-DE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1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Dr. Daniela Oellers</a:t>
            </a:r>
          </a:p>
          <a:p>
            <a:pPr marL="0" lvl="1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 Gesamtprojektleitung - </a:t>
            </a:r>
          </a:p>
          <a:p>
            <a:pPr marL="0" lvl="1" indent="0">
              <a:buNone/>
            </a:pP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Stabsstelle E-Akte BW</a:t>
            </a:r>
          </a:p>
          <a:p>
            <a:pPr marL="0" lvl="1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Telefon:  0711 / 231 – 3570</a:t>
            </a:r>
          </a:p>
          <a:p>
            <a:pPr marL="0" lvl="1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E-Mail:   daniela.oellers@im.bwl.de </a:t>
            </a:r>
          </a:p>
        </p:txBody>
      </p:sp>
    </p:spTree>
    <p:extLst>
      <p:ext uri="{BB962C8B-B14F-4D97-AF65-F5344CB8AC3E}">
        <p14:creationId xmlns:p14="http://schemas.microsoft.com/office/powerpoint/2010/main" val="223315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13.02.2020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Unsere heutigen Themen.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E-Akte BW – Hard Facts </a:t>
            </a:r>
          </a:p>
          <a:p>
            <a:r>
              <a:rPr lang="de-DE" dirty="0"/>
              <a:t>Grundsätze des Projektes</a:t>
            </a:r>
          </a:p>
          <a:p>
            <a:r>
              <a:rPr lang="de-DE" dirty="0"/>
              <a:t>Medienbruchfreier Daten- und Aktenaustausch </a:t>
            </a:r>
          </a:p>
          <a:p>
            <a:r>
              <a:rPr lang="de-DE" dirty="0"/>
              <a:t>Fazit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Stabsstelle E-Akte BW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5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Unsere heutigen Themen.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E-Akte BW – Hard Facts 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Grundsätze des Projektes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Medienbruchfreier Daten- und Aktenaustausch 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Fazit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Stabsstelle E-Akte BW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3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268759"/>
            <a:ext cx="7632848" cy="792089"/>
          </a:xfrm>
        </p:spPr>
        <p:txBody>
          <a:bodyPr/>
          <a:lstStyle/>
          <a:p>
            <a:r>
              <a:rPr lang="de-DE" dirty="0">
                <a:ea typeface="Tahoma" panose="020B0604030504040204" pitchFamily="34" charset="0"/>
              </a:rPr>
              <a:t>Hard </a:t>
            </a:r>
            <a:r>
              <a:rPr lang="de-DE" dirty="0" err="1">
                <a:ea typeface="Tahoma" panose="020B0604030504040204" pitchFamily="34" charset="0"/>
              </a:rPr>
              <a:t>facts</a:t>
            </a:r>
            <a:r>
              <a:rPr lang="de-DE" dirty="0">
                <a:ea typeface="Tahoma" panose="020B0604030504040204" pitchFamily="34" charset="0"/>
              </a:rPr>
              <a:t> – Projekt E-Akte BW (I)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Die Eckdaten zum Projekt BW E-Akte im Überblick.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Stabsstelle E-Akte BW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93" y="2928667"/>
            <a:ext cx="2199736" cy="109986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067059" y="4175421"/>
            <a:ext cx="3685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57.000 Nutzerinnen und Nutzer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davon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32.000 Polizei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25.000 Verwaltung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1061043" y="2682194"/>
            <a:ext cx="1624279" cy="1169596"/>
            <a:chOff x="3786995" y="2475165"/>
            <a:chExt cx="1624279" cy="1169596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090" y="2475165"/>
              <a:ext cx="684000" cy="684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995" y="2719713"/>
              <a:ext cx="684000" cy="684000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274" y="2730497"/>
              <a:ext cx="684000" cy="684000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135" y="2960761"/>
              <a:ext cx="684000" cy="684000"/>
            </a:xfrm>
            <a:prstGeom prst="rect">
              <a:avLst/>
            </a:prstGeom>
          </p:spPr>
        </p:pic>
      </p:grpSp>
      <p:sp>
        <p:nvSpPr>
          <p:cNvPr id="16" name="Textfeld 15"/>
          <p:cNvSpPr txBox="1"/>
          <p:nvPr/>
        </p:nvSpPr>
        <p:spPr>
          <a:xfrm>
            <a:off x="744409" y="4175421"/>
            <a:ext cx="2513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183 Landesbehörden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davon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17 Polizei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166 Verwaltung</a:t>
            </a:r>
          </a:p>
        </p:txBody>
      </p:sp>
    </p:spTree>
    <p:extLst>
      <p:ext uri="{BB962C8B-B14F-4D97-AF65-F5344CB8AC3E}">
        <p14:creationId xmlns:p14="http://schemas.microsoft.com/office/powerpoint/2010/main" val="25928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268759"/>
            <a:ext cx="7632848" cy="792089"/>
          </a:xfrm>
        </p:spPr>
        <p:txBody>
          <a:bodyPr/>
          <a:lstStyle/>
          <a:p>
            <a:r>
              <a:rPr lang="de-DE" dirty="0">
                <a:ea typeface="Tahoma" panose="020B0604030504040204" pitchFamily="34" charset="0"/>
              </a:rPr>
              <a:t>Hard </a:t>
            </a:r>
            <a:r>
              <a:rPr lang="de-DE" dirty="0" err="1">
                <a:ea typeface="Tahoma" panose="020B0604030504040204" pitchFamily="34" charset="0"/>
              </a:rPr>
              <a:t>facts</a:t>
            </a:r>
            <a:r>
              <a:rPr lang="de-DE" dirty="0">
                <a:ea typeface="Tahoma" panose="020B0604030504040204" pitchFamily="34" charset="0"/>
              </a:rPr>
              <a:t> – Projekt E-Akte BW (II)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Die Eckdaten zum Projekt E-Akte BW im Überblick.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Stabsstelle E-Akte BW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16523" y="4054652"/>
            <a:ext cx="295619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8 Pilotbehörden</a:t>
            </a:r>
          </a:p>
          <a:p>
            <a:endParaRPr lang="de-DE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Innenministerium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Justizministerium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Regierungspräsidium Stuttgart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Regierungspräsidium Tübingen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Regierungspräsidium Freiburg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Landesarchiv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Landesanstalt für Umwelt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Polizeipräsidium Ulm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1354341" y="2621809"/>
            <a:ext cx="1624279" cy="1169596"/>
            <a:chOff x="1354341" y="2621809"/>
            <a:chExt cx="1624279" cy="1169596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1354341" y="2621809"/>
              <a:ext cx="1624279" cy="1169596"/>
              <a:chOff x="3786995" y="2475165"/>
              <a:chExt cx="1624279" cy="1169596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8090" y="2475165"/>
                <a:ext cx="684000" cy="684000"/>
              </a:xfrm>
              <a:prstGeom prst="rect">
                <a:avLst/>
              </a:prstGeom>
            </p:spPr>
          </p:pic>
          <p:pic>
            <p:nvPicPr>
              <p:cNvPr id="19" name="Grafik 1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6995" y="2719713"/>
                <a:ext cx="684000" cy="684000"/>
              </a:xfrm>
              <a:prstGeom prst="rect">
                <a:avLst/>
              </a:prstGeom>
            </p:spPr>
          </p:pic>
          <p:pic>
            <p:nvPicPr>
              <p:cNvPr id="20" name="Grafik 19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7274" y="2730497"/>
                <a:ext cx="684000" cy="684000"/>
              </a:xfrm>
              <a:prstGeom prst="rect">
                <a:avLst/>
              </a:prstGeom>
            </p:spPr>
          </p:pic>
          <p:pic>
            <p:nvPicPr>
              <p:cNvPr id="21" name="Grafik 2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brightnessContrast bright="72000" contrast="-6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7135" y="2960761"/>
                <a:ext cx="684000" cy="684000"/>
              </a:xfrm>
              <a:prstGeom prst="rect">
                <a:avLst/>
              </a:prstGeom>
            </p:spPr>
          </p:pic>
        </p:grpSp>
        <p:sp>
          <p:nvSpPr>
            <p:cNvPr id="7" name="Textfeld 6"/>
            <p:cNvSpPr txBox="1"/>
            <p:nvPr/>
          </p:nvSpPr>
          <p:spPr>
            <a:xfrm>
              <a:off x="1561338" y="3073833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2040103" y="332934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040103" y="2830872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2507097" y="3089267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4260662" y="4054652"/>
            <a:ext cx="34291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1.121 Nutzerinnen und Nutzer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verteilt auf</a:t>
            </a:r>
          </a:p>
          <a:p>
            <a:pPr algn="ctr"/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22 Standorte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11 Standorte Polizei</a:t>
            </a: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18000"/>
                    </a14:imgEffect>
                    <a14:imgEffect>
                      <a14:brightnessContrast bright="3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93" y="2928667"/>
            <a:ext cx="2199736" cy="109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268759"/>
            <a:ext cx="7632848" cy="792089"/>
          </a:xfrm>
        </p:spPr>
        <p:txBody>
          <a:bodyPr/>
          <a:lstStyle/>
          <a:p>
            <a:r>
              <a:rPr lang="de-DE" dirty="0">
                <a:ea typeface="Tahoma" panose="020B0604030504040204" pitchFamily="34" charset="0"/>
              </a:rPr>
              <a:t>Hard </a:t>
            </a:r>
            <a:r>
              <a:rPr lang="de-DE" dirty="0" err="1">
                <a:ea typeface="Tahoma" panose="020B0604030504040204" pitchFamily="34" charset="0"/>
              </a:rPr>
              <a:t>facts</a:t>
            </a:r>
            <a:r>
              <a:rPr lang="de-DE" dirty="0">
                <a:ea typeface="Tahoma" panose="020B0604030504040204" pitchFamily="34" charset="0"/>
              </a:rPr>
              <a:t> – Projekt E-Akte BW (III)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Die Eckdaten zum Projekt E-Akte BW im Überblick.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Stabsstelle E-Akte BW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09" y="3239043"/>
            <a:ext cx="816181" cy="1373015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3568039" y="2853953"/>
            <a:ext cx="41955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Bis 2024 sollen alle 25.000 Verwaltungsarbeitsplätze, bis 2025 alle 32.000 Arbeitsplätze bei der Polizei ausgerollt sein!</a:t>
            </a:r>
          </a:p>
          <a:p>
            <a:pPr algn="ctr"/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Von 2021 bis 2025 müssen </a:t>
            </a:r>
            <a:r>
              <a:rPr lang="de-DE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jedes Jahr 10.000 Arbeitsplätze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neu mit der E-Akte BW ausgestattet werden!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9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Unsere heutigen Themen.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E-Akte BW – Hard Facts </a:t>
            </a:r>
          </a:p>
          <a:p>
            <a:r>
              <a:rPr lang="de-DE" b="1" dirty="0"/>
              <a:t>Grundsätze des Projektes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Medienbruchfreier Daten- und Aktenaustausch 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Fazit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Stabsstelle E-Akte BW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8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268759"/>
            <a:ext cx="7632848" cy="792089"/>
          </a:xfrm>
        </p:spPr>
        <p:txBody>
          <a:bodyPr/>
          <a:lstStyle/>
          <a:p>
            <a:r>
              <a:rPr lang="de-DE" dirty="0">
                <a:ea typeface="Tahoma" panose="020B0604030504040204" pitchFamily="34" charset="0"/>
              </a:rPr>
              <a:t>Grundsätze 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Standardisierung, Parallelisierung, E-Learning: </a:t>
            </a:r>
            <a:br>
              <a:rPr lang="de-DE" dirty="0"/>
            </a:br>
            <a:r>
              <a:rPr lang="de-DE" dirty="0"/>
              <a:t>Nur so ist die Herausforderung zu schaffen!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4294967295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90000"/>
              </a:lnSpc>
              <a:buClr>
                <a:srgbClr val="FFC000"/>
              </a:buClr>
              <a:buSzPct val="103000"/>
              <a:buBlip>
                <a:blip r:embed="rId2"/>
              </a:buBlip>
            </a:pP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EINE Standardakte für ALLE</a:t>
            </a:r>
          </a:p>
          <a:p>
            <a:pPr marL="457200" lvl="1" indent="-457200">
              <a:lnSpc>
                <a:spcPct val="90000"/>
              </a:lnSpc>
              <a:buClr>
                <a:srgbClr val="FFC000"/>
              </a:buClr>
              <a:buSzPct val="103000"/>
              <a:buBlip>
                <a:blip r:embed="rId2"/>
              </a:buBlip>
            </a:pPr>
            <a:endParaRPr lang="de-DE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90000"/>
              </a:lnSpc>
              <a:buClr>
                <a:srgbClr val="FFC000"/>
              </a:buClr>
              <a:buSzPct val="103000"/>
              <a:buBlip>
                <a:blip r:embed="rId2"/>
              </a:buBlip>
            </a:pP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Die allermeisten Beschäftigten schulen wir nur </a:t>
            </a:r>
            <a:b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über E-LEARNING!</a:t>
            </a:r>
          </a:p>
          <a:p>
            <a:pPr marL="457200" lvl="1" indent="-457200">
              <a:lnSpc>
                <a:spcPct val="90000"/>
              </a:lnSpc>
              <a:buClr>
                <a:srgbClr val="FFC000"/>
              </a:buClr>
              <a:buSzPct val="103000"/>
              <a:buBlip>
                <a:blip r:embed="rId2"/>
              </a:buBlip>
            </a:pPr>
            <a:endParaRPr lang="de-DE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90000"/>
              </a:lnSpc>
              <a:buClr>
                <a:srgbClr val="FFC000"/>
              </a:buClr>
              <a:buSzPct val="103000"/>
              <a:buBlip>
                <a:blip r:embed="rId2"/>
              </a:buBlip>
            </a:pP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PARALLELISIERUNG in der Pilotierung und beim </a:t>
            </a:r>
            <a:b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Rollout</a:t>
            </a:r>
          </a:p>
          <a:p>
            <a:pPr marL="457200" lvl="1" indent="-457200">
              <a:lnSpc>
                <a:spcPct val="90000"/>
              </a:lnSpc>
              <a:buClr>
                <a:srgbClr val="FFC000"/>
              </a:buClr>
              <a:buSzPct val="103000"/>
              <a:buBlip>
                <a:blip r:embed="rId2"/>
              </a:buBlip>
            </a:pPr>
            <a:endParaRPr lang="de-DE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90000"/>
              </a:lnSpc>
              <a:buClr>
                <a:srgbClr val="FFC000"/>
              </a:buClr>
              <a:buSzPct val="103000"/>
              <a:buBlip>
                <a:blip r:embed="rId2"/>
              </a:buBlip>
            </a:pP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Standardisiertes Einführungsvorgehen für alle </a:t>
            </a:r>
            <a:b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Behörden mit zentralem Personal</a:t>
            </a:r>
          </a:p>
          <a:p>
            <a:pPr marL="457200" lvl="1" indent="-457200">
              <a:lnSpc>
                <a:spcPct val="90000"/>
              </a:lnSpc>
              <a:buClr>
                <a:srgbClr val="FFC000"/>
              </a:buClr>
              <a:buSzPct val="103000"/>
              <a:buBlip>
                <a:blip r:embed="rId2"/>
              </a:buBlip>
            </a:pPr>
            <a:endParaRPr lang="de-DE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90000"/>
              </a:lnSpc>
              <a:buClr>
                <a:srgbClr val="FFC000"/>
              </a:buClr>
              <a:buSzPct val="103000"/>
              <a:buBlip>
                <a:blip r:embed="rId2"/>
              </a:buBlip>
            </a:pP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Projekt betrachtet den gesamten Lebenszyklus einer </a:t>
            </a:r>
            <a:b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Akte, eines Vorgangs, eines Dokumentes</a:t>
            </a:r>
          </a:p>
          <a:p>
            <a:pPr marL="0" lvl="1" indent="0">
              <a:lnSpc>
                <a:spcPct val="90000"/>
              </a:lnSpc>
              <a:buClr>
                <a:srgbClr val="FFC000"/>
              </a:buClr>
              <a:buSzPct val="103000"/>
              <a:buNone/>
            </a:pPr>
            <a:endParaRPr lang="de-DE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Stabsstelle E-Akte BW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0"/>
          <a:stretch/>
        </p:blipFill>
        <p:spPr>
          <a:xfrm>
            <a:off x="6238906" y="2462832"/>
            <a:ext cx="2762188" cy="34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6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13.02.2020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0E8A-5064-46F7-ACA4-4BEE1E3629A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Unsere heutigen Themen.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57199" y="2133600"/>
            <a:ext cx="6998677" cy="39592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E-Akte BW – Hard Facts 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Grundsätze des Projektes</a:t>
            </a:r>
          </a:p>
          <a:p>
            <a:r>
              <a:rPr lang="de-DE" b="1" dirty="0"/>
              <a:t>Medienbruchfreier Daten- und Aktenaustausch 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Fazit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Stabsstelle E-Akte BW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44968"/>
      </p:ext>
    </p:extLst>
  </p:cSld>
  <p:clrMapOvr>
    <a:masterClrMapping/>
  </p:clrMapOvr>
</p:sld>
</file>

<file path=ppt/theme/theme1.xml><?xml version="1.0" encoding="utf-8"?>
<a:theme xmlns:a="http://schemas.openxmlformats.org/drawingml/2006/main" name="Falsche Inhalts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702</Words>
  <Application>Microsoft Macintosh PowerPoint</Application>
  <PresentationFormat>On-screen Show (4:3)</PresentationFormat>
  <Paragraphs>177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Symbol</vt:lpstr>
      <vt:lpstr>Wingdings</vt:lpstr>
      <vt:lpstr>Falsche Inhaltsfolie</vt:lpstr>
      <vt:lpstr>Aktenaustausch in Zeiten der Digitalisierung  </vt:lpstr>
      <vt:lpstr>Agenda</vt:lpstr>
      <vt:lpstr>Agenda</vt:lpstr>
      <vt:lpstr>Hard facts – Projekt E-Akte BW (I)</vt:lpstr>
      <vt:lpstr>Hard facts – Projekt E-Akte BW (II)</vt:lpstr>
      <vt:lpstr>Hard facts – Projekt E-Akte BW (III)</vt:lpstr>
      <vt:lpstr>Agenda</vt:lpstr>
      <vt:lpstr>Grundsätze </vt:lpstr>
      <vt:lpstr>Agenda</vt:lpstr>
      <vt:lpstr>PowerPoint Presentation</vt:lpstr>
      <vt:lpstr>PowerPoint Presentation</vt:lpstr>
      <vt:lpstr>Medienbruchfreier Daten-/Aktenaustausch unter Verwaltungsbehörden</vt:lpstr>
      <vt:lpstr>Medienbruchfreier Daten-/Aktenaustausch zwischen Verwaltung, Polizei und Justiz</vt:lpstr>
      <vt:lpstr>PowerPoint Presentation</vt:lpstr>
      <vt:lpstr>PowerPoint Presentation</vt:lpstr>
      <vt:lpstr>Agenda</vt:lpstr>
      <vt:lpstr>Die Zukunft ist papierlos!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Landeseinheitliche E-Akte BW  11. Jahrestagung E-Akte, Berlin</dc:title>
  <dc:creator>Damm, Torsten (IM)</dc:creator>
  <cp:lastModifiedBy>Maria Ismanah Schulze-Vorberg</cp:lastModifiedBy>
  <cp:revision>58</cp:revision>
  <cp:lastPrinted>2019-11-04T12:17:52Z</cp:lastPrinted>
  <dcterms:modified xsi:type="dcterms:W3CDTF">2020-02-12T06:44:20Z</dcterms:modified>
</cp:coreProperties>
</file>