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9" r:id="rId1"/>
  </p:sldMasterIdLst>
  <p:notesMasterIdLst>
    <p:notesMasterId r:id="rId14"/>
  </p:notesMasterIdLst>
  <p:handoutMasterIdLst>
    <p:handoutMasterId r:id="rId15"/>
  </p:handoutMasterIdLst>
  <p:sldIdLst>
    <p:sldId id="256" r:id="rId2"/>
    <p:sldId id="331" r:id="rId3"/>
    <p:sldId id="367" r:id="rId4"/>
    <p:sldId id="316" r:id="rId5"/>
    <p:sldId id="361" r:id="rId6"/>
    <p:sldId id="359" r:id="rId7"/>
    <p:sldId id="375" r:id="rId8"/>
    <p:sldId id="373" r:id="rId9"/>
    <p:sldId id="376" r:id="rId10"/>
    <p:sldId id="377" r:id="rId11"/>
    <p:sldId id="378" r:id="rId12"/>
    <p:sldId id="350" r:id="rId13"/>
  </p:sldIdLst>
  <p:sldSz cx="9144000" cy="6858000" type="screen4x3"/>
  <p:notesSz cx="6797675" cy="9926638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0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zech, Ulrike (FITKO)" initials="CU(" lastIdx="1" clrIdx="0">
    <p:extLst>
      <p:ext uri="{19B8F6BF-5375-455C-9EA6-DF929625EA0E}">
        <p15:presenceInfo xmlns:p15="http://schemas.microsoft.com/office/powerpoint/2012/main" userId="Czech, Ulrike (FITKO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99FF33"/>
    <a:srgbClr val="99FF99"/>
    <a:srgbClr val="FF9933"/>
    <a:srgbClr val="D5D5D5"/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37" autoAdjust="0"/>
    <p:restoredTop sz="87209" autoAdjust="0"/>
  </p:normalViewPr>
  <p:slideViewPr>
    <p:cSldViewPr snapToObjects="1">
      <p:cViewPr varScale="1">
        <p:scale>
          <a:sx n="100" d="100"/>
          <a:sy n="100" d="100"/>
        </p:scale>
        <p:origin x="2058" y="90"/>
      </p:cViewPr>
      <p:guideLst>
        <p:guide orient="horz" pos="2160"/>
        <p:guide pos="10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>
        <p:scale>
          <a:sx n="110" d="100"/>
          <a:sy n="110" d="100"/>
        </p:scale>
        <p:origin x="3366" y="-107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5AF35-72FB-0446-9A5B-570B814A881A}" type="datetimeFigureOut">
              <a:rPr lang="de-DE" smtClean="0"/>
              <a:t>12.02.2020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D6F18-2181-E34D-984B-E0CC0A6B1E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2112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CB447-BE1D-ED47-A0B5-B52892F08029}" type="datetimeFigureOut">
              <a:rPr lang="de-DE" smtClean="0"/>
              <a:t>12.02.2020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B0E7E-8678-FE4E-B4FB-A0DC8CFAF3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51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B0E7E-8678-FE4E-B4FB-A0DC8CFAF317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5637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Chance Neuaufbau und übersichtliche Größe </a:t>
            </a:r>
          </a:p>
          <a:p>
            <a:pPr lvl="0"/>
            <a:r>
              <a:rPr lang="de-DE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Verbindung von Innovation und klassischer Verwaltung</a:t>
            </a:r>
          </a:p>
          <a:p>
            <a:pPr lvl="0"/>
            <a:r>
              <a:rPr lang="de-DE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Interdisziplinär (Maschinenbau, Theaterwissenschaft, Mathematik, Verwaltung) </a:t>
            </a:r>
          </a:p>
          <a:p>
            <a:pPr lvl="0"/>
            <a:r>
              <a:rPr lang="de-DE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jung + alt (Digitalisierung aus Sicht der Digital Natives)</a:t>
            </a:r>
          </a:p>
          <a:p>
            <a:pPr lvl="0"/>
            <a:r>
              <a:rPr lang="de-DE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Kulturwandel: Fehlerkultur, Feedbackkultur, flache Hierarchien</a:t>
            </a:r>
          </a:p>
          <a:p>
            <a:pPr lvl="0"/>
            <a:r>
              <a:rPr lang="de-DE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Verwaltungsrahmen als </a:t>
            </a:r>
            <a:r>
              <a:rPr lang="de-DE" sz="9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AöR</a:t>
            </a:r>
            <a:r>
              <a:rPr lang="de-DE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9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hess</a:t>
            </a:r>
            <a:r>
              <a:rPr lang="de-DE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Landesrecht) </a:t>
            </a:r>
          </a:p>
          <a:p>
            <a:pPr marL="0" indent="0">
              <a:buNone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B0E7E-8678-FE4E-B4FB-A0DC8CFAF317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359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B0E7E-8678-FE4E-B4FB-A0DC8CFAF317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017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B0E7E-8678-FE4E-B4FB-A0DC8CFAF317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8760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900" baseline="0" dirty="0" smtClean="0"/>
              <a:t>Das Kommunalgremium war schon in den ersten Konzeptphasen der FITKO-Gründung im Gespräch und mit folgender Zielsetzung verbunden: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900" dirty="0" smtClean="0"/>
              <a:t> Ziel ist der </a:t>
            </a:r>
            <a:r>
              <a:rPr lang="de-DE" sz="900" b="0" dirty="0" smtClean="0"/>
              <a:t>direkte Dialog mit kommunalen Bedarfsträgern </a:t>
            </a:r>
            <a:r>
              <a:rPr lang="de-DE" sz="900" dirty="0" smtClean="0"/>
              <a:t>in Ergänzung zu der bestehenden Einbindung der kommunalen Spitzen-verbände auf politischer Ebene im IT-PLR.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900" baseline="0" dirty="0" smtClean="0"/>
          </a:p>
          <a:p>
            <a:r>
              <a:rPr lang="de-DE" dirty="0" smtClean="0"/>
              <a:t>Ein</a:t>
            </a:r>
            <a:r>
              <a:rPr lang="de-DE" baseline="0" dirty="0" smtClean="0"/>
              <a:t> Blick in die Zukunft: Wie verortet sich die FITKO im Gesamtgefüge/der Gremienstruktur rund um den IT-PLR?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Zentrale Koordinierungsinstanz unterhalb des IT-Planungsrats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Unterstützung Strategieprozess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Neu: Finanzministerkonferenz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Wichtig: Kontakte Fachministerkonferenz und Kommunalgremium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Rolle </a:t>
            </a:r>
            <a:r>
              <a:rPr lang="de-DE" baseline="0" dirty="0" err="1" smtClean="0"/>
              <a:t>KoSIT</a:t>
            </a:r>
            <a:r>
              <a:rPr lang="de-DE" baseline="0" dirty="0" smtClean="0"/>
              <a:t>; </a:t>
            </a:r>
            <a:r>
              <a:rPr lang="de-DE" baseline="0" dirty="0" err="1" smtClean="0"/>
              <a:t>KoSIT</a:t>
            </a:r>
            <a:r>
              <a:rPr lang="de-DE" baseline="0" dirty="0" smtClean="0"/>
              <a:t>-Beirat entfällt/Aufgabe übernimmt FITKO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Auftraggeber/</a:t>
            </a:r>
            <a:r>
              <a:rPr lang="de-DE" baseline="0" dirty="0" err="1" smtClean="0"/>
              <a:t>Auftragnehmerverhältnis</a:t>
            </a:r>
            <a:r>
              <a:rPr lang="de-DE" baseline="0" dirty="0" smtClean="0"/>
              <a:t> FITKO/</a:t>
            </a:r>
            <a:r>
              <a:rPr lang="de-DE" baseline="0" dirty="0" err="1" smtClean="0"/>
              <a:t>KoSIT</a:t>
            </a:r>
            <a:endParaRPr lang="de-DE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B0E7E-8678-FE4E-B4FB-A0DC8CFAF31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152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Zwischen dem politisch –strategischen Gremium des IT-PLR und der Umsetzungseinheit FITKO soll das Kommunalgremium als operative Schnittstelle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B0E7E-8678-FE4E-B4FB-A0DC8CFAF31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3724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900" b="1" kern="1200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+mn-cs"/>
              </a:rPr>
              <a:t>Zentrale Rolle der Kommunen </a:t>
            </a:r>
            <a:r>
              <a:rPr lang="de-DE" sz="900" kern="1200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+mn-cs"/>
              </a:rPr>
              <a:t>bei der Digitalisierung der Verwaltung, da die meisten Kontakte der Bürgerinnen und Bürger mit der Verwaltung auf der kommunalen Ebene stattfinden</a:t>
            </a:r>
            <a:endParaRPr lang="de-DE" sz="9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Das Ziel</a:t>
            </a:r>
            <a:r>
              <a:rPr lang="de-DE" baseline="0" dirty="0" smtClean="0"/>
              <a:t> ist es, ein Kommunalgremium zu etablieren, das – nicht als Konkurrenz zu den Spitzenverbänden steht – das auf Arbeitsebenen und direkten Dialog einen strukturierten Informationsaustausch aufbaut und die IT-Bedarfe  bündelt und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B0E7E-8678-FE4E-B4FB-A0DC8CFAF31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0047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Die Schwierigkeit war jetzt tatsächlich</a:t>
            </a:r>
            <a:r>
              <a:rPr lang="de-DE" baseline="0" dirty="0" smtClean="0"/>
              <a:t> die Besetzung – 3 X 3? Breite Beteiligung: Max. 30 Teilnehmer – wer zuerst kommt ist drin!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baseline="0" dirty="0" smtClean="0"/>
              <a:t>Regionale Besetzung….. Dies wurde tatsächlich auch schon 2018 auf dem Fachkongress in Weimar diskutiert….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baseline="0" dirty="0" err="1" smtClean="0"/>
              <a:t>KGSt</a:t>
            </a:r>
            <a:r>
              <a:rPr lang="de-DE" baseline="0" dirty="0" smtClean="0"/>
              <a:t> – Kommunale Gemeinschaftsstelle für Verwaltungsmanagement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baseline="0" dirty="0" smtClean="0"/>
              <a:t>Im Juli 2019 erfolgte ein Treffen mit den Spitzenverbänden</a:t>
            </a:r>
            <a:endParaRPr lang="de-DE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e-DE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Folgende Kriterien</a:t>
            </a:r>
            <a:r>
              <a:rPr lang="de-DE" baseline="0" dirty="0" smtClean="0"/>
              <a:t> wurden angewandt: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b="1" baseline="0" dirty="0" smtClean="0"/>
              <a:t>Größe</a:t>
            </a:r>
            <a:r>
              <a:rPr lang="de-DE" baseline="0" dirty="0" smtClean="0"/>
              <a:t>- arbeitsfähig – max. Teilnehmer 15 - 18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b="1" baseline="0" dirty="0" smtClean="0"/>
              <a:t>Zugehörigkeit</a:t>
            </a:r>
            <a:r>
              <a:rPr lang="de-DE" baseline="0" dirty="0" smtClean="0"/>
              <a:t> – Fest- damit eine Kontinuität, Vertrauen und Verbindlichkeit entsteht.- Vertreter wurden benannt / Die Spitzenverbände übernehmen hier die Vertreterrolle.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b="1" baseline="0" dirty="0" smtClean="0"/>
              <a:t>Gäste</a:t>
            </a:r>
            <a:r>
              <a:rPr lang="de-DE" baseline="0" dirty="0" smtClean="0"/>
              <a:t> – sind zugelassen, um zu bestimmten fachlichen Themen auch Spezialisten/Experten dazu nehmen zu können.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b="1" baseline="0" dirty="0" smtClean="0"/>
              <a:t>Ebene der Besetzung</a:t>
            </a:r>
            <a:r>
              <a:rPr lang="de-DE" baseline="0" dirty="0" smtClean="0"/>
              <a:t> – Sprachfähige, qualifizierte Arbeitsebene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b="1" baseline="0" dirty="0" smtClean="0"/>
              <a:t>Vorsitz</a:t>
            </a:r>
            <a:r>
              <a:rPr lang="de-DE" baseline="0" dirty="0" smtClean="0"/>
              <a:t> liegt bei der FITKO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baseline="0" dirty="0" smtClean="0"/>
              <a:t>Zusammensetzung sind in der Größe 15 Personen mit folgender Zugehörigkeit: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baseline="0" dirty="0" smtClean="0"/>
              <a:t>Der Prozess der Benennung erfolgte über die Spitzenverbände – sehen  Sie es mir nach, das ich hier noch nicht alle Namen auswendig kenne.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baseline="0" dirty="0" smtClean="0"/>
              <a:t>  </a:t>
            </a:r>
            <a:endParaRPr lang="de-DE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Die Größe</a:t>
            </a:r>
            <a:r>
              <a:rPr lang="de-DE" baseline="0" dirty="0" smtClean="0"/>
              <a:t> der Besetzung sollte noch arbeitsfähig sein.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B0E7E-8678-FE4E-B4FB-A0DC8CFAF31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3380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Das sind</a:t>
            </a:r>
            <a:r>
              <a:rPr lang="de-DE" baseline="0" dirty="0" smtClean="0"/>
              <a:t> die Aufgaben, die das Kommunalgremium in den ersten Schritt gestalten muss: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Neben der </a:t>
            </a:r>
            <a:r>
              <a:rPr lang="de-DE" b="1" baseline="0" dirty="0" smtClean="0"/>
              <a:t>eigenen Organisation</a:t>
            </a:r>
            <a:r>
              <a:rPr lang="de-DE" baseline="0" dirty="0" smtClean="0"/>
              <a:t> – </a:t>
            </a:r>
            <a:r>
              <a:rPr lang="de-DE" baseline="0" dirty="0" err="1" smtClean="0"/>
              <a:t>Governance</a:t>
            </a:r>
            <a:r>
              <a:rPr lang="de-DE" baseline="0" dirty="0" smtClean="0"/>
              <a:t>/Kultur der Zusammenarbeit, Sitzungsgestaltung / Turnus der Sitzung, Formate / Themen für die Agenda– Art der Kommunikation intern/extern an die Kommunen und an den IT-PLR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baseline="0" dirty="0" smtClean="0"/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aseline="0" dirty="0" smtClean="0"/>
              <a:t>Das </a:t>
            </a:r>
            <a:r>
              <a:rPr lang="de-DE" baseline="0" dirty="0" err="1" smtClean="0"/>
              <a:t>Commitment</a:t>
            </a:r>
            <a:r>
              <a:rPr lang="de-DE" baseline="0" dirty="0" smtClean="0"/>
              <a:t>  und Kultur des Gremiums – Welche Ergebnisse wollen wir erreichen? Auf welcher Flughöhe können wir gute Ergebnisse erreichen / auf welcher Abstraktionshöhe?  – </a:t>
            </a:r>
            <a:r>
              <a:rPr lang="de-DE" b="1" baseline="0" dirty="0" smtClean="0"/>
              <a:t>„Hilfe zur Selbsthilfe“ </a:t>
            </a:r>
            <a:r>
              <a:rPr lang="de-DE" baseline="0" dirty="0" smtClean="0"/>
              <a:t>– Herr </a:t>
            </a:r>
            <a:r>
              <a:rPr lang="de-DE" baseline="0" dirty="0" err="1" smtClean="0"/>
              <a:t>Smolianitstki</a:t>
            </a:r>
            <a:r>
              <a:rPr lang="de-DE" baseline="0" dirty="0" smtClean="0"/>
              <a:t> </a:t>
            </a:r>
            <a:r>
              <a:rPr lang="de-DE" sz="9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CDO der Stadt Düsseldorf hat dies als ein mögliches Ergebnis des Kommunalgremiums gewünscht. 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9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9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 </a:t>
            </a:r>
            <a:r>
              <a:rPr lang="de-DE" sz="9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Ausgestaltung</a:t>
            </a:r>
            <a:r>
              <a:rPr lang="de-DE" sz="9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der Aufgaben des Bedarfsmanagement und der Kommunikations- und Informationsplattform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9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Dabei wir die konstruktive </a:t>
            </a:r>
            <a:r>
              <a:rPr lang="de-DE" sz="9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Gesaltung</a:t>
            </a:r>
            <a:r>
              <a:rPr lang="de-DE" sz="9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der Frage liegen: Wie können wir als Kommunalgremium 	die Bedarfe von 11.000 X Kommunen bündeln und kanalisieren…..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B0E7E-8678-FE4E-B4FB-A0DC8CFAF31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1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9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FITKO</a:t>
            </a:r>
            <a:r>
              <a:rPr lang="de-DE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Informationsbereitstellung und Wissenstransfer, FIM</a:t>
            </a:r>
          </a:p>
          <a:p>
            <a:r>
              <a:rPr lang="de-DE" sz="9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BMI</a:t>
            </a:r>
            <a:r>
              <a:rPr lang="de-DE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Digitalisierungslabore, Themenfeldkoordinierung, Schnittstellen Bundesressorts</a:t>
            </a:r>
          </a:p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B0E7E-8678-FE4E-B4FB-A0DC8CFAF31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60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B0E7E-8678-FE4E-B4FB-A0DC8CFAF31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0313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B0E7E-8678-FE4E-B4FB-A0DC8CFAF31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4973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1835696" y="1700808"/>
            <a:ext cx="5697205" cy="5131891"/>
            <a:chOff x="2145" y="943"/>
            <a:chExt cx="3749" cy="3377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45" y="943"/>
              <a:ext cx="3749" cy="3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2145" y="1673"/>
              <a:ext cx="3002" cy="2667"/>
            </a:xfrm>
            <a:custGeom>
              <a:avLst/>
              <a:gdLst>
                <a:gd name="T0" fmla="*/ 768 w 1498"/>
                <a:gd name="T1" fmla="*/ 1275 h 1333"/>
                <a:gd name="T2" fmla="*/ 768 w 1498"/>
                <a:gd name="T3" fmla="*/ 1275 h 1333"/>
                <a:gd name="T4" fmla="*/ 730 w 1498"/>
                <a:gd name="T5" fmla="*/ 1275 h 1333"/>
                <a:gd name="T6" fmla="*/ 729 w 1498"/>
                <a:gd name="T7" fmla="*/ 1098 h 1333"/>
                <a:gd name="T8" fmla="*/ 768 w 1498"/>
                <a:gd name="T9" fmla="*/ 1098 h 1333"/>
                <a:gd name="T10" fmla="*/ 768 w 1498"/>
                <a:gd name="T11" fmla="*/ 1275 h 1333"/>
                <a:gd name="T12" fmla="*/ 1440 w 1498"/>
                <a:gd name="T13" fmla="*/ 548 h 1333"/>
                <a:gd name="T14" fmla="*/ 1440 w 1498"/>
                <a:gd name="T15" fmla="*/ 548 h 1333"/>
                <a:gd name="T16" fmla="*/ 1440 w 1498"/>
                <a:gd name="T17" fmla="*/ 983 h 1333"/>
                <a:gd name="T18" fmla="*/ 1381 w 1498"/>
                <a:gd name="T19" fmla="*/ 1041 h 1333"/>
                <a:gd name="T20" fmla="*/ 116 w 1498"/>
                <a:gd name="T21" fmla="*/ 1041 h 1333"/>
                <a:gd name="T22" fmla="*/ 57 w 1498"/>
                <a:gd name="T23" fmla="*/ 984 h 1333"/>
                <a:gd name="T24" fmla="*/ 57 w 1498"/>
                <a:gd name="T25" fmla="*/ 116 h 1333"/>
                <a:gd name="T26" fmla="*/ 115 w 1498"/>
                <a:gd name="T27" fmla="*/ 57 h 1333"/>
                <a:gd name="T28" fmla="*/ 995 w 1498"/>
                <a:gd name="T29" fmla="*/ 57 h 1333"/>
                <a:gd name="T30" fmla="*/ 1035 w 1498"/>
                <a:gd name="T31" fmla="*/ 0 h 1333"/>
                <a:gd name="T32" fmla="*/ 116 w 1498"/>
                <a:gd name="T33" fmla="*/ 0 h 1333"/>
                <a:gd name="T34" fmla="*/ 0 w 1498"/>
                <a:gd name="T35" fmla="*/ 116 h 1333"/>
                <a:gd name="T36" fmla="*/ 0 w 1498"/>
                <a:gd name="T37" fmla="*/ 984 h 1333"/>
                <a:gd name="T38" fmla="*/ 102 w 1498"/>
                <a:gd name="T39" fmla="*/ 1098 h 1333"/>
                <a:gd name="T40" fmla="*/ 607 w 1498"/>
                <a:gd name="T41" fmla="*/ 1098 h 1333"/>
                <a:gd name="T42" fmla="*/ 672 w 1498"/>
                <a:gd name="T43" fmla="*/ 1098 h 1333"/>
                <a:gd name="T44" fmla="*/ 672 w 1498"/>
                <a:gd name="T45" fmla="*/ 1275 h 1333"/>
                <a:gd name="T46" fmla="*/ 513 w 1498"/>
                <a:gd name="T47" fmla="*/ 1275 h 1333"/>
                <a:gd name="T48" fmla="*/ 484 w 1498"/>
                <a:gd name="T49" fmla="*/ 1304 h 1333"/>
                <a:gd name="T50" fmla="*/ 484 w 1498"/>
                <a:gd name="T51" fmla="*/ 1304 h 1333"/>
                <a:gd name="T52" fmla="*/ 513 w 1498"/>
                <a:gd name="T53" fmla="*/ 1333 h 1333"/>
                <a:gd name="T54" fmla="*/ 973 w 1498"/>
                <a:gd name="T55" fmla="*/ 1333 h 1333"/>
                <a:gd name="T56" fmla="*/ 1002 w 1498"/>
                <a:gd name="T57" fmla="*/ 1304 h 1333"/>
                <a:gd name="T58" fmla="*/ 973 w 1498"/>
                <a:gd name="T59" fmla="*/ 1275 h 1333"/>
                <a:gd name="T60" fmla="*/ 825 w 1498"/>
                <a:gd name="T61" fmla="*/ 1275 h 1333"/>
                <a:gd name="T62" fmla="*/ 825 w 1498"/>
                <a:gd name="T63" fmla="*/ 1098 h 1333"/>
                <a:gd name="T64" fmla="*/ 911 w 1498"/>
                <a:gd name="T65" fmla="*/ 1098 h 1333"/>
                <a:gd name="T66" fmla="*/ 1384 w 1498"/>
                <a:gd name="T67" fmla="*/ 1098 h 1333"/>
                <a:gd name="T68" fmla="*/ 1498 w 1498"/>
                <a:gd name="T69" fmla="*/ 984 h 1333"/>
                <a:gd name="T70" fmla="*/ 1498 w 1498"/>
                <a:gd name="T71" fmla="*/ 520 h 1333"/>
                <a:gd name="T72" fmla="*/ 1440 w 1498"/>
                <a:gd name="T73" fmla="*/ 548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8" h="1333">
                  <a:moveTo>
                    <a:pt x="768" y="1275"/>
                  </a:moveTo>
                  <a:lnTo>
                    <a:pt x="768" y="1275"/>
                  </a:lnTo>
                  <a:lnTo>
                    <a:pt x="730" y="1275"/>
                  </a:lnTo>
                  <a:lnTo>
                    <a:pt x="729" y="1098"/>
                  </a:lnTo>
                  <a:lnTo>
                    <a:pt x="768" y="1098"/>
                  </a:lnTo>
                  <a:lnTo>
                    <a:pt x="768" y="1275"/>
                  </a:lnTo>
                  <a:close/>
                  <a:moveTo>
                    <a:pt x="1440" y="548"/>
                  </a:moveTo>
                  <a:lnTo>
                    <a:pt x="1440" y="548"/>
                  </a:lnTo>
                  <a:lnTo>
                    <a:pt x="1440" y="983"/>
                  </a:lnTo>
                  <a:cubicBezTo>
                    <a:pt x="1440" y="1014"/>
                    <a:pt x="1414" y="1041"/>
                    <a:pt x="1381" y="1041"/>
                  </a:cubicBezTo>
                  <a:lnTo>
                    <a:pt x="116" y="1041"/>
                  </a:lnTo>
                  <a:cubicBezTo>
                    <a:pt x="85" y="1041"/>
                    <a:pt x="57" y="1015"/>
                    <a:pt x="57" y="984"/>
                  </a:cubicBezTo>
                  <a:lnTo>
                    <a:pt x="57" y="116"/>
                  </a:lnTo>
                  <a:cubicBezTo>
                    <a:pt x="57" y="83"/>
                    <a:pt x="83" y="57"/>
                    <a:pt x="115" y="57"/>
                  </a:cubicBezTo>
                  <a:lnTo>
                    <a:pt x="995" y="57"/>
                  </a:lnTo>
                  <a:lnTo>
                    <a:pt x="1035" y="0"/>
                  </a:lnTo>
                  <a:lnTo>
                    <a:pt x="116" y="0"/>
                  </a:lnTo>
                  <a:cubicBezTo>
                    <a:pt x="52" y="0"/>
                    <a:pt x="0" y="52"/>
                    <a:pt x="0" y="116"/>
                  </a:cubicBezTo>
                  <a:lnTo>
                    <a:pt x="0" y="984"/>
                  </a:lnTo>
                  <a:cubicBezTo>
                    <a:pt x="0" y="1040"/>
                    <a:pt x="35" y="1096"/>
                    <a:pt x="102" y="1098"/>
                  </a:cubicBezTo>
                  <a:cubicBezTo>
                    <a:pt x="102" y="1098"/>
                    <a:pt x="340" y="1098"/>
                    <a:pt x="607" y="1098"/>
                  </a:cubicBezTo>
                  <a:lnTo>
                    <a:pt x="672" y="1098"/>
                  </a:lnTo>
                  <a:lnTo>
                    <a:pt x="672" y="1275"/>
                  </a:lnTo>
                  <a:lnTo>
                    <a:pt x="513" y="1275"/>
                  </a:lnTo>
                  <a:cubicBezTo>
                    <a:pt x="497" y="1275"/>
                    <a:pt x="484" y="1288"/>
                    <a:pt x="484" y="1304"/>
                  </a:cubicBezTo>
                  <a:lnTo>
                    <a:pt x="484" y="1304"/>
                  </a:lnTo>
                  <a:cubicBezTo>
                    <a:pt x="484" y="1320"/>
                    <a:pt x="497" y="1333"/>
                    <a:pt x="513" y="1333"/>
                  </a:cubicBezTo>
                  <a:lnTo>
                    <a:pt x="973" y="1333"/>
                  </a:lnTo>
                  <a:cubicBezTo>
                    <a:pt x="989" y="1333"/>
                    <a:pt x="1002" y="1320"/>
                    <a:pt x="1002" y="1304"/>
                  </a:cubicBezTo>
                  <a:cubicBezTo>
                    <a:pt x="1002" y="1288"/>
                    <a:pt x="989" y="1275"/>
                    <a:pt x="973" y="1275"/>
                  </a:cubicBezTo>
                  <a:lnTo>
                    <a:pt x="825" y="1275"/>
                  </a:lnTo>
                  <a:lnTo>
                    <a:pt x="825" y="1098"/>
                  </a:lnTo>
                  <a:lnTo>
                    <a:pt x="911" y="1098"/>
                  </a:lnTo>
                  <a:cubicBezTo>
                    <a:pt x="1144" y="1098"/>
                    <a:pt x="1383" y="1098"/>
                    <a:pt x="1384" y="1098"/>
                  </a:cubicBezTo>
                  <a:cubicBezTo>
                    <a:pt x="1450" y="1095"/>
                    <a:pt x="1498" y="1042"/>
                    <a:pt x="1498" y="984"/>
                  </a:cubicBezTo>
                  <a:lnTo>
                    <a:pt x="1498" y="520"/>
                  </a:lnTo>
                  <a:lnTo>
                    <a:pt x="1440" y="548"/>
                  </a:lnTo>
                  <a:close/>
                </a:path>
              </a:pathLst>
            </a:custGeom>
            <a:solidFill>
              <a:srgbClr val="1D1E1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3924" y="1545"/>
              <a:ext cx="1385" cy="1362"/>
            </a:xfrm>
            <a:custGeom>
              <a:avLst/>
              <a:gdLst>
                <a:gd name="T0" fmla="*/ 310 w 691"/>
                <a:gd name="T1" fmla="*/ 473 h 681"/>
                <a:gd name="T2" fmla="*/ 310 w 691"/>
                <a:gd name="T3" fmla="*/ 473 h 681"/>
                <a:gd name="T4" fmla="*/ 289 w 691"/>
                <a:gd name="T5" fmla="*/ 494 h 681"/>
                <a:gd name="T6" fmla="*/ 288 w 691"/>
                <a:gd name="T7" fmla="*/ 494 h 681"/>
                <a:gd name="T8" fmla="*/ 190 w 691"/>
                <a:gd name="T9" fmla="*/ 593 h 681"/>
                <a:gd name="T10" fmla="*/ 129 w 691"/>
                <a:gd name="T11" fmla="*/ 567 h 681"/>
                <a:gd name="T12" fmla="*/ 98 w 691"/>
                <a:gd name="T13" fmla="*/ 536 h 681"/>
                <a:gd name="T14" fmla="*/ 121 w 691"/>
                <a:gd name="T15" fmla="*/ 477 h 681"/>
                <a:gd name="T16" fmla="*/ 171 w 691"/>
                <a:gd name="T17" fmla="*/ 427 h 681"/>
                <a:gd name="T18" fmla="*/ 172 w 691"/>
                <a:gd name="T19" fmla="*/ 427 h 681"/>
                <a:gd name="T20" fmla="*/ 217 w 691"/>
                <a:gd name="T21" fmla="*/ 382 h 681"/>
                <a:gd name="T22" fmla="*/ 268 w 691"/>
                <a:gd name="T23" fmla="*/ 140 h 681"/>
                <a:gd name="T24" fmla="*/ 549 w 691"/>
                <a:gd name="T25" fmla="*/ 140 h 681"/>
                <a:gd name="T26" fmla="*/ 549 w 691"/>
                <a:gd name="T27" fmla="*/ 422 h 681"/>
                <a:gd name="T28" fmla="*/ 310 w 691"/>
                <a:gd name="T29" fmla="*/ 473 h 681"/>
                <a:gd name="T30" fmla="*/ 591 w 691"/>
                <a:gd name="T31" fmla="*/ 100 h 681"/>
                <a:gd name="T32" fmla="*/ 591 w 691"/>
                <a:gd name="T33" fmla="*/ 100 h 681"/>
                <a:gd name="T34" fmla="*/ 228 w 691"/>
                <a:gd name="T35" fmla="*/ 100 h 681"/>
                <a:gd name="T36" fmla="*/ 155 w 691"/>
                <a:gd name="T37" fmla="*/ 360 h 681"/>
                <a:gd name="T38" fmla="*/ 55 w 691"/>
                <a:gd name="T39" fmla="*/ 460 h 681"/>
                <a:gd name="T40" fmla="*/ 47 w 691"/>
                <a:gd name="T41" fmla="*/ 568 h 681"/>
                <a:gd name="T42" fmla="*/ 114 w 691"/>
                <a:gd name="T43" fmla="*/ 635 h 681"/>
                <a:gd name="T44" fmla="*/ 231 w 691"/>
                <a:gd name="T45" fmla="*/ 635 h 681"/>
                <a:gd name="T46" fmla="*/ 329 w 691"/>
                <a:gd name="T47" fmla="*/ 536 h 681"/>
                <a:gd name="T48" fmla="*/ 591 w 691"/>
                <a:gd name="T49" fmla="*/ 463 h 681"/>
                <a:gd name="T50" fmla="*/ 591 w 691"/>
                <a:gd name="T51" fmla="*/ 10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91" h="681">
                  <a:moveTo>
                    <a:pt x="310" y="473"/>
                  </a:moveTo>
                  <a:lnTo>
                    <a:pt x="310" y="473"/>
                  </a:lnTo>
                  <a:lnTo>
                    <a:pt x="289" y="494"/>
                  </a:lnTo>
                  <a:lnTo>
                    <a:pt x="288" y="494"/>
                  </a:lnTo>
                  <a:lnTo>
                    <a:pt x="190" y="593"/>
                  </a:lnTo>
                  <a:cubicBezTo>
                    <a:pt x="167" y="615"/>
                    <a:pt x="153" y="591"/>
                    <a:pt x="129" y="567"/>
                  </a:cubicBezTo>
                  <a:lnTo>
                    <a:pt x="98" y="536"/>
                  </a:lnTo>
                  <a:cubicBezTo>
                    <a:pt x="76" y="514"/>
                    <a:pt x="99" y="499"/>
                    <a:pt x="121" y="477"/>
                  </a:cubicBezTo>
                  <a:lnTo>
                    <a:pt x="171" y="427"/>
                  </a:lnTo>
                  <a:cubicBezTo>
                    <a:pt x="171" y="427"/>
                    <a:pt x="171" y="427"/>
                    <a:pt x="172" y="427"/>
                  </a:cubicBezTo>
                  <a:lnTo>
                    <a:pt x="217" y="382"/>
                  </a:lnTo>
                  <a:cubicBezTo>
                    <a:pt x="199" y="315"/>
                    <a:pt x="216" y="193"/>
                    <a:pt x="268" y="140"/>
                  </a:cubicBezTo>
                  <a:cubicBezTo>
                    <a:pt x="346" y="63"/>
                    <a:pt x="472" y="63"/>
                    <a:pt x="549" y="140"/>
                  </a:cubicBezTo>
                  <a:cubicBezTo>
                    <a:pt x="627" y="218"/>
                    <a:pt x="627" y="344"/>
                    <a:pt x="549" y="422"/>
                  </a:cubicBezTo>
                  <a:cubicBezTo>
                    <a:pt x="497" y="474"/>
                    <a:pt x="376" y="491"/>
                    <a:pt x="310" y="473"/>
                  </a:cubicBezTo>
                  <a:close/>
                  <a:moveTo>
                    <a:pt x="591" y="100"/>
                  </a:moveTo>
                  <a:lnTo>
                    <a:pt x="591" y="100"/>
                  </a:lnTo>
                  <a:cubicBezTo>
                    <a:pt x="491" y="0"/>
                    <a:pt x="328" y="0"/>
                    <a:pt x="228" y="100"/>
                  </a:cubicBezTo>
                  <a:cubicBezTo>
                    <a:pt x="170" y="158"/>
                    <a:pt x="146" y="285"/>
                    <a:pt x="155" y="360"/>
                  </a:cubicBezTo>
                  <a:lnTo>
                    <a:pt x="55" y="460"/>
                  </a:lnTo>
                  <a:cubicBezTo>
                    <a:pt x="15" y="500"/>
                    <a:pt x="0" y="518"/>
                    <a:pt x="47" y="568"/>
                  </a:cubicBezTo>
                  <a:lnTo>
                    <a:pt x="114" y="635"/>
                  </a:lnTo>
                  <a:cubicBezTo>
                    <a:pt x="164" y="681"/>
                    <a:pt x="189" y="676"/>
                    <a:pt x="231" y="635"/>
                  </a:cubicBezTo>
                  <a:lnTo>
                    <a:pt x="329" y="536"/>
                  </a:lnTo>
                  <a:cubicBezTo>
                    <a:pt x="405" y="546"/>
                    <a:pt x="533" y="522"/>
                    <a:pt x="591" y="463"/>
                  </a:cubicBezTo>
                  <a:cubicBezTo>
                    <a:pt x="691" y="363"/>
                    <a:pt x="691" y="201"/>
                    <a:pt x="591" y="100"/>
                  </a:cubicBezTo>
                  <a:close/>
                </a:path>
              </a:pathLst>
            </a:custGeom>
            <a:solidFill>
              <a:srgbClr val="FFC000"/>
            </a:solidFill>
            <a:ln w="0">
              <a:solidFill>
                <a:srgbClr val="F5D1D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5181" y="1309"/>
              <a:ext cx="365" cy="364"/>
            </a:xfrm>
            <a:custGeom>
              <a:avLst/>
              <a:gdLst>
                <a:gd name="T0" fmla="*/ 12 w 182"/>
                <a:gd name="T1" fmla="*/ 170 h 182"/>
                <a:gd name="T2" fmla="*/ 12 w 182"/>
                <a:gd name="T3" fmla="*/ 170 h 182"/>
                <a:gd name="T4" fmla="*/ 53 w 182"/>
                <a:gd name="T5" fmla="*/ 170 h 182"/>
                <a:gd name="T6" fmla="*/ 171 w 182"/>
                <a:gd name="T7" fmla="*/ 53 h 182"/>
                <a:gd name="T8" fmla="*/ 171 w 182"/>
                <a:gd name="T9" fmla="*/ 11 h 182"/>
                <a:gd name="T10" fmla="*/ 171 w 182"/>
                <a:gd name="T11" fmla="*/ 11 h 182"/>
                <a:gd name="T12" fmla="*/ 129 w 182"/>
                <a:gd name="T13" fmla="*/ 11 h 182"/>
                <a:gd name="T14" fmla="*/ 12 w 182"/>
                <a:gd name="T15" fmla="*/ 129 h 182"/>
                <a:gd name="T16" fmla="*/ 12 w 182"/>
                <a:gd name="T17" fmla="*/ 17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182">
                  <a:moveTo>
                    <a:pt x="12" y="170"/>
                  </a:moveTo>
                  <a:lnTo>
                    <a:pt x="12" y="170"/>
                  </a:lnTo>
                  <a:cubicBezTo>
                    <a:pt x="23" y="182"/>
                    <a:pt x="42" y="182"/>
                    <a:pt x="53" y="170"/>
                  </a:cubicBezTo>
                  <a:lnTo>
                    <a:pt x="171" y="53"/>
                  </a:lnTo>
                  <a:cubicBezTo>
                    <a:pt x="182" y="41"/>
                    <a:pt x="182" y="23"/>
                    <a:pt x="171" y="11"/>
                  </a:cubicBezTo>
                  <a:lnTo>
                    <a:pt x="171" y="11"/>
                  </a:lnTo>
                  <a:cubicBezTo>
                    <a:pt x="159" y="0"/>
                    <a:pt x="141" y="0"/>
                    <a:pt x="129" y="11"/>
                  </a:cubicBezTo>
                  <a:lnTo>
                    <a:pt x="12" y="129"/>
                  </a:lnTo>
                  <a:cubicBezTo>
                    <a:pt x="0" y="140"/>
                    <a:pt x="0" y="159"/>
                    <a:pt x="12" y="170"/>
                  </a:cubicBezTo>
                  <a:close/>
                </a:path>
              </a:pathLst>
            </a:custGeom>
            <a:solidFill>
              <a:srgbClr val="FFC000"/>
            </a:solidFill>
            <a:ln w="0">
              <a:solidFill>
                <a:srgbClr val="F5D1D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3730" y="2853"/>
              <a:ext cx="269" cy="267"/>
            </a:xfrm>
            <a:custGeom>
              <a:avLst/>
              <a:gdLst>
                <a:gd name="T0" fmla="*/ 123 w 134"/>
                <a:gd name="T1" fmla="*/ 53 h 133"/>
                <a:gd name="T2" fmla="*/ 123 w 134"/>
                <a:gd name="T3" fmla="*/ 53 h 133"/>
                <a:gd name="T4" fmla="*/ 53 w 134"/>
                <a:gd name="T5" fmla="*/ 122 h 133"/>
                <a:gd name="T6" fmla="*/ 12 w 134"/>
                <a:gd name="T7" fmla="*/ 122 h 133"/>
                <a:gd name="T8" fmla="*/ 12 w 134"/>
                <a:gd name="T9" fmla="*/ 81 h 133"/>
                <a:gd name="T10" fmla="*/ 81 w 134"/>
                <a:gd name="T11" fmla="*/ 11 h 133"/>
                <a:gd name="T12" fmla="*/ 123 w 134"/>
                <a:gd name="T13" fmla="*/ 11 h 133"/>
                <a:gd name="T14" fmla="*/ 123 w 134"/>
                <a:gd name="T15" fmla="*/ 11 h 133"/>
                <a:gd name="T16" fmla="*/ 123 w 134"/>
                <a:gd name="T17" fmla="*/ 5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123" y="53"/>
                  </a:moveTo>
                  <a:lnTo>
                    <a:pt x="123" y="53"/>
                  </a:lnTo>
                  <a:lnTo>
                    <a:pt x="53" y="122"/>
                  </a:lnTo>
                  <a:cubicBezTo>
                    <a:pt x="42" y="133"/>
                    <a:pt x="23" y="133"/>
                    <a:pt x="12" y="122"/>
                  </a:cubicBezTo>
                  <a:cubicBezTo>
                    <a:pt x="0" y="111"/>
                    <a:pt x="0" y="92"/>
                    <a:pt x="12" y="81"/>
                  </a:cubicBezTo>
                  <a:lnTo>
                    <a:pt x="81" y="11"/>
                  </a:lnTo>
                  <a:cubicBezTo>
                    <a:pt x="93" y="0"/>
                    <a:pt x="111" y="0"/>
                    <a:pt x="123" y="11"/>
                  </a:cubicBezTo>
                  <a:lnTo>
                    <a:pt x="123" y="11"/>
                  </a:lnTo>
                  <a:cubicBezTo>
                    <a:pt x="134" y="23"/>
                    <a:pt x="134" y="41"/>
                    <a:pt x="123" y="53"/>
                  </a:cubicBezTo>
                  <a:close/>
                </a:path>
              </a:pathLst>
            </a:custGeom>
            <a:solidFill>
              <a:srgbClr val="FFC000"/>
            </a:solidFill>
            <a:ln w="0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5227" y="2605"/>
              <a:ext cx="365" cy="364"/>
            </a:xfrm>
            <a:custGeom>
              <a:avLst/>
              <a:gdLst>
                <a:gd name="T0" fmla="*/ 170 w 182"/>
                <a:gd name="T1" fmla="*/ 130 h 182"/>
                <a:gd name="T2" fmla="*/ 170 w 182"/>
                <a:gd name="T3" fmla="*/ 130 h 182"/>
                <a:gd name="T4" fmla="*/ 52 w 182"/>
                <a:gd name="T5" fmla="*/ 12 h 182"/>
                <a:gd name="T6" fmla="*/ 11 w 182"/>
                <a:gd name="T7" fmla="*/ 12 h 182"/>
                <a:gd name="T8" fmla="*/ 11 w 182"/>
                <a:gd name="T9" fmla="*/ 53 h 182"/>
                <a:gd name="T10" fmla="*/ 129 w 182"/>
                <a:gd name="T11" fmla="*/ 171 h 182"/>
                <a:gd name="T12" fmla="*/ 170 w 182"/>
                <a:gd name="T13" fmla="*/ 171 h 182"/>
                <a:gd name="T14" fmla="*/ 170 w 182"/>
                <a:gd name="T15" fmla="*/ 171 h 182"/>
                <a:gd name="T16" fmla="*/ 170 w 182"/>
                <a:gd name="T17" fmla="*/ 13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182">
                  <a:moveTo>
                    <a:pt x="170" y="130"/>
                  </a:moveTo>
                  <a:lnTo>
                    <a:pt x="170" y="130"/>
                  </a:lnTo>
                  <a:lnTo>
                    <a:pt x="52" y="12"/>
                  </a:lnTo>
                  <a:cubicBezTo>
                    <a:pt x="41" y="0"/>
                    <a:pt x="22" y="0"/>
                    <a:pt x="11" y="12"/>
                  </a:cubicBezTo>
                  <a:cubicBezTo>
                    <a:pt x="0" y="23"/>
                    <a:pt x="0" y="42"/>
                    <a:pt x="11" y="53"/>
                  </a:cubicBezTo>
                  <a:lnTo>
                    <a:pt x="129" y="171"/>
                  </a:lnTo>
                  <a:cubicBezTo>
                    <a:pt x="140" y="182"/>
                    <a:pt x="159" y="182"/>
                    <a:pt x="170" y="171"/>
                  </a:cubicBezTo>
                  <a:lnTo>
                    <a:pt x="170" y="171"/>
                  </a:lnTo>
                  <a:cubicBezTo>
                    <a:pt x="182" y="160"/>
                    <a:pt x="182" y="141"/>
                    <a:pt x="170" y="130"/>
                  </a:cubicBezTo>
                  <a:close/>
                </a:path>
              </a:pathLst>
            </a:custGeom>
            <a:solidFill>
              <a:srgbClr val="FFC000"/>
            </a:solidFill>
            <a:ln w="0">
              <a:solidFill>
                <a:srgbClr val="F5D1D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3856" y="1239"/>
              <a:ext cx="365" cy="364"/>
            </a:xfrm>
            <a:custGeom>
              <a:avLst/>
              <a:gdLst>
                <a:gd name="T0" fmla="*/ 171 w 182"/>
                <a:gd name="T1" fmla="*/ 129 h 182"/>
                <a:gd name="T2" fmla="*/ 171 w 182"/>
                <a:gd name="T3" fmla="*/ 129 h 182"/>
                <a:gd name="T4" fmla="*/ 53 w 182"/>
                <a:gd name="T5" fmla="*/ 11 h 182"/>
                <a:gd name="T6" fmla="*/ 12 w 182"/>
                <a:gd name="T7" fmla="*/ 11 h 182"/>
                <a:gd name="T8" fmla="*/ 12 w 182"/>
                <a:gd name="T9" fmla="*/ 53 h 182"/>
                <a:gd name="T10" fmla="*/ 129 w 182"/>
                <a:gd name="T11" fmla="*/ 171 h 182"/>
                <a:gd name="T12" fmla="*/ 171 w 182"/>
                <a:gd name="T13" fmla="*/ 171 h 182"/>
                <a:gd name="T14" fmla="*/ 171 w 182"/>
                <a:gd name="T15" fmla="*/ 171 h 182"/>
                <a:gd name="T16" fmla="*/ 171 w 182"/>
                <a:gd name="T17" fmla="*/ 12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182">
                  <a:moveTo>
                    <a:pt x="171" y="129"/>
                  </a:moveTo>
                  <a:lnTo>
                    <a:pt x="171" y="129"/>
                  </a:lnTo>
                  <a:lnTo>
                    <a:pt x="53" y="11"/>
                  </a:lnTo>
                  <a:cubicBezTo>
                    <a:pt x="42" y="0"/>
                    <a:pt x="23" y="0"/>
                    <a:pt x="12" y="11"/>
                  </a:cubicBezTo>
                  <a:cubicBezTo>
                    <a:pt x="0" y="23"/>
                    <a:pt x="0" y="41"/>
                    <a:pt x="12" y="53"/>
                  </a:cubicBezTo>
                  <a:lnTo>
                    <a:pt x="129" y="171"/>
                  </a:lnTo>
                  <a:cubicBezTo>
                    <a:pt x="141" y="182"/>
                    <a:pt x="159" y="182"/>
                    <a:pt x="171" y="171"/>
                  </a:cubicBezTo>
                  <a:lnTo>
                    <a:pt x="171" y="171"/>
                  </a:lnTo>
                  <a:cubicBezTo>
                    <a:pt x="182" y="159"/>
                    <a:pt x="182" y="141"/>
                    <a:pt x="171" y="129"/>
                  </a:cubicBezTo>
                  <a:close/>
                </a:path>
              </a:pathLst>
            </a:custGeom>
            <a:solidFill>
              <a:srgbClr val="FFC000"/>
            </a:solidFill>
            <a:ln w="0">
              <a:solidFill>
                <a:srgbClr val="F5D1D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4714" y="941"/>
              <a:ext cx="116" cy="450"/>
            </a:xfrm>
            <a:custGeom>
              <a:avLst/>
              <a:gdLst>
                <a:gd name="T0" fmla="*/ 29 w 58"/>
                <a:gd name="T1" fmla="*/ 225 h 225"/>
                <a:gd name="T2" fmla="*/ 29 w 58"/>
                <a:gd name="T3" fmla="*/ 225 h 225"/>
                <a:gd name="T4" fmla="*/ 58 w 58"/>
                <a:gd name="T5" fmla="*/ 195 h 225"/>
                <a:gd name="T6" fmla="*/ 58 w 58"/>
                <a:gd name="T7" fmla="*/ 29 h 225"/>
                <a:gd name="T8" fmla="*/ 29 w 58"/>
                <a:gd name="T9" fmla="*/ 0 h 225"/>
                <a:gd name="T10" fmla="*/ 0 w 58"/>
                <a:gd name="T11" fmla="*/ 29 h 225"/>
                <a:gd name="T12" fmla="*/ 0 w 58"/>
                <a:gd name="T13" fmla="*/ 195 h 225"/>
                <a:gd name="T14" fmla="*/ 29 w 58"/>
                <a:gd name="T15" fmla="*/ 225 h 225"/>
                <a:gd name="T16" fmla="*/ 29 w 58"/>
                <a:gd name="T17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225">
                  <a:moveTo>
                    <a:pt x="29" y="225"/>
                  </a:moveTo>
                  <a:lnTo>
                    <a:pt x="29" y="225"/>
                  </a:lnTo>
                  <a:cubicBezTo>
                    <a:pt x="45" y="225"/>
                    <a:pt x="58" y="211"/>
                    <a:pt x="58" y="195"/>
                  </a:cubicBezTo>
                  <a:lnTo>
                    <a:pt x="58" y="29"/>
                  </a:lnTo>
                  <a:cubicBezTo>
                    <a:pt x="58" y="13"/>
                    <a:pt x="45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lnTo>
                    <a:pt x="0" y="195"/>
                  </a:lnTo>
                  <a:cubicBezTo>
                    <a:pt x="0" y="211"/>
                    <a:pt x="13" y="225"/>
                    <a:pt x="29" y="225"/>
                  </a:cubicBezTo>
                  <a:lnTo>
                    <a:pt x="29" y="225"/>
                  </a:lnTo>
                  <a:close/>
                </a:path>
              </a:pathLst>
            </a:custGeom>
            <a:solidFill>
              <a:srgbClr val="FFC000"/>
            </a:solidFill>
            <a:ln w="0">
              <a:solidFill>
                <a:srgbClr val="F5D1D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5461" y="2027"/>
              <a:ext cx="451" cy="118"/>
            </a:xfrm>
            <a:custGeom>
              <a:avLst/>
              <a:gdLst>
                <a:gd name="T0" fmla="*/ 225 w 225"/>
                <a:gd name="T1" fmla="*/ 30 h 59"/>
                <a:gd name="T2" fmla="*/ 225 w 225"/>
                <a:gd name="T3" fmla="*/ 30 h 59"/>
                <a:gd name="T4" fmla="*/ 196 w 225"/>
                <a:gd name="T5" fmla="*/ 1 h 59"/>
                <a:gd name="T6" fmla="*/ 29 w 225"/>
                <a:gd name="T7" fmla="*/ 0 h 59"/>
                <a:gd name="T8" fmla="*/ 0 w 225"/>
                <a:gd name="T9" fmla="*/ 30 h 59"/>
                <a:gd name="T10" fmla="*/ 0 w 225"/>
                <a:gd name="T11" fmla="*/ 30 h 59"/>
                <a:gd name="T12" fmla="*/ 29 w 225"/>
                <a:gd name="T13" fmla="*/ 59 h 59"/>
                <a:gd name="T14" fmla="*/ 196 w 225"/>
                <a:gd name="T15" fmla="*/ 59 h 59"/>
                <a:gd name="T16" fmla="*/ 225 w 225"/>
                <a:gd name="T17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59">
                  <a:moveTo>
                    <a:pt x="225" y="30"/>
                  </a:moveTo>
                  <a:lnTo>
                    <a:pt x="225" y="30"/>
                  </a:lnTo>
                  <a:cubicBezTo>
                    <a:pt x="225" y="14"/>
                    <a:pt x="212" y="1"/>
                    <a:pt x="196" y="1"/>
                  </a:cubicBezTo>
                  <a:lnTo>
                    <a:pt x="29" y="0"/>
                  </a:lnTo>
                  <a:cubicBezTo>
                    <a:pt x="13" y="0"/>
                    <a:pt x="0" y="14"/>
                    <a:pt x="0" y="30"/>
                  </a:cubicBezTo>
                  <a:lnTo>
                    <a:pt x="0" y="30"/>
                  </a:lnTo>
                  <a:cubicBezTo>
                    <a:pt x="0" y="46"/>
                    <a:pt x="13" y="59"/>
                    <a:pt x="29" y="59"/>
                  </a:cubicBezTo>
                  <a:lnTo>
                    <a:pt x="196" y="59"/>
                  </a:lnTo>
                  <a:cubicBezTo>
                    <a:pt x="212" y="59"/>
                    <a:pt x="225" y="46"/>
                    <a:pt x="225" y="30"/>
                  </a:cubicBezTo>
                  <a:close/>
                </a:path>
              </a:pathLst>
            </a:custGeom>
            <a:solidFill>
              <a:srgbClr val="FFC000"/>
            </a:solidFill>
            <a:ln w="0">
              <a:solidFill>
                <a:srgbClr val="F5D1D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8" name="Title 1"/>
          <p:cNvSpPr txBox="1">
            <a:spLocks/>
          </p:cNvSpPr>
          <p:nvPr userDrawn="1"/>
        </p:nvSpPr>
        <p:spPr>
          <a:xfrm>
            <a:off x="395536" y="614238"/>
            <a:ext cx="9520251" cy="2969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de-DE" sz="2400" dirty="0" smtClean="0">
                <a:latin typeface="+mn-lt"/>
              </a:rPr>
              <a:t>Wie unterstützt die FITKO die Digitale Transformation?</a:t>
            </a:r>
            <a:endParaRPr lang="de-DE" sz="2400" dirty="0">
              <a:latin typeface="+mn-lt"/>
            </a:endParaRPr>
          </a:p>
        </p:txBody>
      </p:sp>
      <p:sp>
        <p:nvSpPr>
          <p:cNvPr id="19" name="Subtitle 2"/>
          <p:cNvSpPr txBox="1">
            <a:spLocks/>
          </p:cNvSpPr>
          <p:nvPr userDrawn="1"/>
        </p:nvSpPr>
        <p:spPr>
          <a:xfrm>
            <a:off x="395536" y="876052"/>
            <a:ext cx="7264400" cy="259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/>
              <a:t>Am Beispiel des Onlinezugangsgesetzes (OZG)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567617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4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 rot="5400000">
            <a:off x="232092" y="4958497"/>
            <a:ext cx="149685" cy="613873"/>
          </a:xfrm>
          <a:prstGeom prst="rect">
            <a:avLst/>
          </a:prstGeom>
        </p:spPr>
      </p:pic>
      <p:grpSp>
        <p:nvGrpSpPr>
          <p:cNvPr id="5" name="Group 9"/>
          <p:cNvGrpSpPr>
            <a:grpSpLocks noChangeAspect="1"/>
          </p:cNvGrpSpPr>
          <p:nvPr userDrawn="1"/>
        </p:nvGrpSpPr>
        <p:grpSpPr bwMode="auto">
          <a:xfrm>
            <a:off x="3456910" y="2"/>
            <a:ext cx="2555250" cy="7008813"/>
            <a:chOff x="2812" y="0"/>
            <a:chExt cx="1864" cy="4415"/>
          </a:xfrm>
        </p:grpSpPr>
        <p:sp>
          <p:nvSpPr>
            <p:cNvPr id="6" name="AutoShape 8"/>
            <p:cNvSpPr>
              <a:spLocks noChangeAspect="1" noChangeArrowheads="1" noTextEdit="1"/>
            </p:cNvSpPr>
            <p:nvPr/>
          </p:nvSpPr>
          <p:spPr bwMode="auto">
            <a:xfrm>
              <a:off x="2812" y="0"/>
              <a:ext cx="164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0"/>
            </a:p>
          </p:txBody>
        </p:sp>
        <p:sp>
          <p:nvSpPr>
            <p:cNvPr id="7" name="Freeform 10"/>
            <p:cNvSpPr>
              <a:spLocks noEditPoints="1"/>
            </p:cNvSpPr>
            <p:nvPr/>
          </p:nvSpPr>
          <p:spPr bwMode="auto">
            <a:xfrm>
              <a:off x="3061" y="0"/>
              <a:ext cx="1356" cy="1171"/>
            </a:xfrm>
            <a:custGeom>
              <a:avLst/>
              <a:gdLst>
                <a:gd name="T0" fmla="*/ 55 w 110"/>
                <a:gd name="T1" fmla="*/ 19 h 109"/>
                <a:gd name="T2" fmla="*/ 55 w 110"/>
                <a:gd name="T3" fmla="*/ 19 h 109"/>
                <a:gd name="T4" fmla="*/ 90 w 110"/>
                <a:gd name="T5" fmla="*/ 54 h 109"/>
                <a:gd name="T6" fmla="*/ 55 w 110"/>
                <a:gd name="T7" fmla="*/ 89 h 109"/>
                <a:gd name="T8" fmla="*/ 20 w 110"/>
                <a:gd name="T9" fmla="*/ 54 h 109"/>
                <a:gd name="T10" fmla="*/ 55 w 110"/>
                <a:gd name="T11" fmla="*/ 19 h 109"/>
                <a:gd name="T12" fmla="*/ 55 w 110"/>
                <a:gd name="T13" fmla="*/ 109 h 109"/>
                <a:gd name="T14" fmla="*/ 55 w 110"/>
                <a:gd name="T15" fmla="*/ 109 h 109"/>
                <a:gd name="T16" fmla="*/ 110 w 110"/>
                <a:gd name="T17" fmla="*/ 54 h 109"/>
                <a:gd name="T18" fmla="*/ 55 w 110"/>
                <a:gd name="T19" fmla="*/ 0 h 109"/>
                <a:gd name="T20" fmla="*/ 0 w 110"/>
                <a:gd name="T21" fmla="*/ 54 h 109"/>
                <a:gd name="T22" fmla="*/ 55 w 110"/>
                <a:gd name="T23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" h="109">
                  <a:moveTo>
                    <a:pt x="55" y="19"/>
                  </a:moveTo>
                  <a:lnTo>
                    <a:pt x="55" y="19"/>
                  </a:lnTo>
                  <a:cubicBezTo>
                    <a:pt x="74" y="19"/>
                    <a:pt x="90" y="34"/>
                    <a:pt x="90" y="54"/>
                  </a:cubicBezTo>
                  <a:cubicBezTo>
                    <a:pt x="90" y="73"/>
                    <a:pt x="74" y="89"/>
                    <a:pt x="55" y="89"/>
                  </a:cubicBezTo>
                  <a:cubicBezTo>
                    <a:pt x="36" y="89"/>
                    <a:pt x="20" y="73"/>
                    <a:pt x="20" y="54"/>
                  </a:cubicBezTo>
                  <a:cubicBezTo>
                    <a:pt x="20" y="34"/>
                    <a:pt x="36" y="19"/>
                    <a:pt x="55" y="19"/>
                  </a:cubicBezTo>
                  <a:close/>
                  <a:moveTo>
                    <a:pt x="55" y="109"/>
                  </a:moveTo>
                  <a:lnTo>
                    <a:pt x="55" y="109"/>
                  </a:lnTo>
                  <a:cubicBezTo>
                    <a:pt x="86" y="109"/>
                    <a:pt x="110" y="84"/>
                    <a:pt x="110" y="54"/>
                  </a:cubicBezTo>
                  <a:cubicBezTo>
                    <a:pt x="110" y="23"/>
                    <a:pt x="86" y="0"/>
                    <a:pt x="55" y="0"/>
                  </a:cubicBezTo>
                  <a:cubicBezTo>
                    <a:pt x="25" y="0"/>
                    <a:pt x="0" y="23"/>
                    <a:pt x="0" y="54"/>
                  </a:cubicBezTo>
                  <a:cubicBezTo>
                    <a:pt x="0" y="84"/>
                    <a:pt x="25" y="109"/>
                    <a:pt x="55" y="109"/>
                  </a:cubicBezTo>
                  <a:close/>
                </a:path>
              </a:pathLst>
            </a:custGeom>
            <a:solidFill>
              <a:srgbClr val="F9CF1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0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2815" y="1386"/>
              <a:ext cx="1861" cy="3029"/>
            </a:xfrm>
            <a:custGeom>
              <a:avLst/>
              <a:gdLst>
                <a:gd name="T0" fmla="*/ 114 w 151"/>
                <a:gd name="T1" fmla="*/ 0 h 282"/>
                <a:gd name="T2" fmla="*/ 114 w 151"/>
                <a:gd name="T3" fmla="*/ 0 h 282"/>
                <a:gd name="T4" fmla="*/ 40 w 151"/>
                <a:gd name="T5" fmla="*/ 0 h 282"/>
                <a:gd name="T6" fmla="*/ 0 w 151"/>
                <a:gd name="T7" fmla="*/ 40 h 282"/>
                <a:gd name="T8" fmla="*/ 0 w 151"/>
                <a:gd name="T9" fmla="*/ 111 h 282"/>
                <a:gd name="T10" fmla="*/ 35 w 151"/>
                <a:gd name="T11" fmla="*/ 151 h 282"/>
                <a:gd name="T12" fmla="*/ 39 w 151"/>
                <a:gd name="T13" fmla="*/ 151 h 282"/>
                <a:gd name="T14" fmla="*/ 39 w 151"/>
                <a:gd name="T15" fmla="*/ 282 h 282"/>
                <a:gd name="T16" fmla="*/ 59 w 151"/>
                <a:gd name="T17" fmla="*/ 282 h 282"/>
                <a:gd name="T18" fmla="*/ 59 w 151"/>
                <a:gd name="T19" fmla="*/ 131 h 282"/>
                <a:gd name="T20" fmla="*/ 40 w 151"/>
                <a:gd name="T21" fmla="*/ 131 h 282"/>
                <a:gd name="T22" fmla="*/ 19 w 151"/>
                <a:gd name="T23" fmla="*/ 111 h 282"/>
                <a:gd name="T24" fmla="*/ 19 w 151"/>
                <a:gd name="T25" fmla="*/ 40 h 282"/>
                <a:gd name="T26" fmla="*/ 40 w 151"/>
                <a:gd name="T27" fmla="*/ 20 h 282"/>
                <a:gd name="T28" fmla="*/ 110 w 151"/>
                <a:gd name="T29" fmla="*/ 20 h 282"/>
                <a:gd name="T30" fmla="*/ 131 w 151"/>
                <a:gd name="T31" fmla="*/ 40 h 282"/>
                <a:gd name="T32" fmla="*/ 131 w 151"/>
                <a:gd name="T33" fmla="*/ 111 h 282"/>
                <a:gd name="T34" fmla="*/ 110 w 151"/>
                <a:gd name="T35" fmla="*/ 131 h 282"/>
                <a:gd name="T36" fmla="*/ 91 w 151"/>
                <a:gd name="T37" fmla="*/ 131 h 282"/>
                <a:gd name="T38" fmla="*/ 91 w 151"/>
                <a:gd name="T39" fmla="*/ 282 h 282"/>
                <a:gd name="T40" fmla="*/ 111 w 151"/>
                <a:gd name="T41" fmla="*/ 282 h 282"/>
                <a:gd name="T42" fmla="*/ 111 w 151"/>
                <a:gd name="T43" fmla="*/ 151 h 282"/>
                <a:gd name="T44" fmla="*/ 151 w 151"/>
                <a:gd name="T45" fmla="*/ 111 h 282"/>
                <a:gd name="T46" fmla="*/ 151 w 151"/>
                <a:gd name="T47" fmla="*/ 40 h 282"/>
                <a:gd name="T48" fmla="*/ 114 w 151"/>
                <a:gd name="T4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1" h="282">
                  <a:moveTo>
                    <a:pt x="114" y="0"/>
                  </a:moveTo>
                  <a:lnTo>
                    <a:pt x="114" y="0"/>
                  </a:lnTo>
                  <a:lnTo>
                    <a:pt x="40" y="0"/>
                  </a:lnTo>
                  <a:cubicBezTo>
                    <a:pt x="18" y="0"/>
                    <a:pt x="0" y="18"/>
                    <a:pt x="0" y="40"/>
                  </a:cubicBezTo>
                  <a:lnTo>
                    <a:pt x="0" y="111"/>
                  </a:lnTo>
                  <a:cubicBezTo>
                    <a:pt x="0" y="131"/>
                    <a:pt x="12" y="150"/>
                    <a:pt x="35" y="151"/>
                  </a:cubicBezTo>
                  <a:cubicBezTo>
                    <a:pt x="35" y="151"/>
                    <a:pt x="39" y="151"/>
                    <a:pt x="39" y="151"/>
                  </a:cubicBezTo>
                  <a:lnTo>
                    <a:pt x="39" y="282"/>
                  </a:lnTo>
                  <a:lnTo>
                    <a:pt x="59" y="282"/>
                  </a:lnTo>
                  <a:lnTo>
                    <a:pt x="59" y="131"/>
                  </a:lnTo>
                  <a:lnTo>
                    <a:pt x="40" y="131"/>
                  </a:lnTo>
                  <a:cubicBezTo>
                    <a:pt x="29" y="131"/>
                    <a:pt x="19" y="122"/>
                    <a:pt x="19" y="111"/>
                  </a:cubicBezTo>
                  <a:lnTo>
                    <a:pt x="19" y="40"/>
                  </a:lnTo>
                  <a:cubicBezTo>
                    <a:pt x="19" y="29"/>
                    <a:pt x="28" y="20"/>
                    <a:pt x="40" y="20"/>
                  </a:cubicBezTo>
                  <a:lnTo>
                    <a:pt x="110" y="20"/>
                  </a:lnTo>
                  <a:cubicBezTo>
                    <a:pt x="122" y="20"/>
                    <a:pt x="131" y="29"/>
                    <a:pt x="131" y="40"/>
                  </a:cubicBezTo>
                  <a:lnTo>
                    <a:pt x="131" y="111"/>
                  </a:lnTo>
                  <a:cubicBezTo>
                    <a:pt x="131" y="122"/>
                    <a:pt x="122" y="131"/>
                    <a:pt x="110" y="131"/>
                  </a:cubicBezTo>
                  <a:lnTo>
                    <a:pt x="91" y="131"/>
                  </a:lnTo>
                  <a:lnTo>
                    <a:pt x="91" y="282"/>
                  </a:lnTo>
                  <a:lnTo>
                    <a:pt x="111" y="282"/>
                  </a:lnTo>
                  <a:lnTo>
                    <a:pt x="111" y="151"/>
                  </a:lnTo>
                  <a:cubicBezTo>
                    <a:pt x="134" y="150"/>
                    <a:pt x="151" y="132"/>
                    <a:pt x="151" y="111"/>
                  </a:cubicBezTo>
                  <a:lnTo>
                    <a:pt x="151" y="40"/>
                  </a:lnTo>
                  <a:cubicBezTo>
                    <a:pt x="151" y="18"/>
                    <a:pt x="136" y="0"/>
                    <a:pt x="114" y="0"/>
                  </a:cubicBezTo>
                  <a:close/>
                </a:path>
              </a:pathLst>
            </a:custGeom>
            <a:solidFill>
              <a:srgbClr val="F9CF1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350"/>
            </a:p>
          </p:txBody>
        </p:sp>
      </p:grpSp>
      <p:sp>
        <p:nvSpPr>
          <p:cNvPr id="10" name="Title 1"/>
          <p:cNvSpPr txBox="1">
            <a:spLocks/>
          </p:cNvSpPr>
          <p:nvPr userDrawn="1"/>
        </p:nvSpPr>
        <p:spPr>
          <a:xfrm>
            <a:off x="649048" y="5146492"/>
            <a:ext cx="7721600" cy="2969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de-DE" sz="1600" dirty="0" smtClean="0">
                <a:latin typeface="Calibri" panose="020F0502020204030204" pitchFamily="34" charset="0"/>
              </a:rPr>
              <a:t>Kontakt.</a:t>
            </a:r>
            <a:endParaRPr lang="de-DE" sz="1600" dirty="0">
              <a:latin typeface="Calibri" panose="020F050202020403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649048" y="5424687"/>
            <a:ext cx="7264400" cy="2590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 smtClean="0">
                <a:latin typeface="Calibri" panose="020F0502020204030204" pitchFamily="34" charset="0"/>
              </a:rPr>
              <a:t>Digitale Verwaltung. </a:t>
            </a:r>
            <a:r>
              <a:rPr lang="de-DE" sz="1400" dirty="0">
                <a:latin typeface="Calibri" panose="020F0502020204030204" pitchFamily="34" charset="0"/>
              </a:rPr>
              <a:t>I</a:t>
            </a:r>
            <a:r>
              <a:rPr lang="de-DE" sz="1400" dirty="0" smtClean="0">
                <a:latin typeface="Calibri" panose="020F0502020204030204" pitchFamily="34" charset="0"/>
              </a:rPr>
              <a:t>ntelligent vernetzt.</a:t>
            </a:r>
            <a:endParaRPr lang="de-DE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263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47767"/>
            <a:ext cx="7886700" cy="33769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Mastertitelformat bearbeiten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53A29-C332-D64E-AB92-833FC8202B6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974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nder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1" y="1401134"/>
            <a:ext cx="6652118" cy="4332123"/>
          </a:xfrm>
          <a:prstGeom prst="rect">
            <a:avLst/>
          </a:prstGeom>
        </p:spPr>
      </p:pic>
      <p:pic>
        <p:nvPicPr>
          <p:cNvPr id="5" name="Bild 9"/>
          <p:cNvPicPr>
            <a:picLocks noChangeAspect="1"/>
          </p:cNvPicPr>
          <p:nvPr userDrawn="1"/>
        </p:nvPicPr>
        <p:blipFill rotWithShape="1"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 rot="5400000">
            <a:off x="232092" y="400361"/>
            <a:ext cx="149685" cy="613873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3" y="6053582"/>
            <a:ext cx="414958" cy="171154"/>
          </a:xfrm>
        </p:spPr>
        <p:txBody>
          <a:bodyPr/>
          <a:lstStyle>
            <a:lvl1pPr>
              <a:defRPr/>
            </a:lvl1pPr>
          </a:lstStyle>
          <a:p>
            <a:fld id="{DDA53A29-C332-D64E-AB92-833FC8202B6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9144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2180"/>
            <a:ext cx="7886700" cy="41050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53A29-C332-D64E-AB92-833FC8202B6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Bild 9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 rot="5400000">
            <a:off x="232092" y="400361"/>
            <a:ext cx="149685" cy="613873"/>
          </a:xfrm>
          <a:prstGeom prst="rect">
            <a:avLst/>
          </a:prstGeom>
        </p:spPr>
      </p:pic>
      <p:sp>
        <p:nvSpPr>
          <p:cNvPr id="8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47180"/>
            <a:ext cx="7886700" cy="277565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Sub-Titel</a:t>
            </a:r>
            <a:endParaRPr lang="de-DE" dirty="0"/>
          </a:p>
        </p:txBody>
      </p:sp>
      <p:sp>
        <p:nvSpPr>
          <p:cNvPr id="9" name="Titel 11"/>
          <p:cNvSpPr>
            <a:spLocks noGrp="1"/>
          </p:cNvSpPr>
          <p:nvPr>
            <p:ph type="title"/>
          </p:nvPr>
        </p:nvSpPr>
        <p:spPr>
          <a:xfrm>
            <a:off x="628650" y="557495"/>
            <a:ext cx="7886700" cy="33769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1164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53A29-C332-D64E-AB92-833FC8202B6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Bild 9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 rot="5400000">
            <a:off x="232092" y="400361"/>
            <a:ext cx="149685" cy="613873"/>
          </a:xfrm>
          <a:prstGeom prst="rect">
            <a:avLst/>
          </a:prstGeom>
        </p:spPr>
      </p:pic>
      <p:sp>
        <p:nvSpPr>
          <p:cNvPr id="9" name="Titel 11"/>
          <p:cNvSpPr>
            <a:spLocks noGrp="1"/>
          </p:cNvSpPr>
          <p:nvPr>
            <p:ph type="title"/>
          </p:nvPr>
        </p:nvSpPr>
        <p:spPr>
          <a:xfrm>
            <a:off x="628650" y="557495"/>
            <a:ext cx="7886700" cy="33769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8650" y="1412180"/>
            <a:ext cx="7886700" cy="41050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234506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12180"/>
            <a:ext cx="3871342" cy="4105053"/>
          </a:xfrm>
          <a:ln>
            <a:noFill/>
          </a:ln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9" y="1412178"/>
            <a:ext cx="3871342" cy="410505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53A29-C332-D64E-AB92-833FC8202B6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 rot="5400000">
            <a:off x="232092" y="400361"/>
            <a:ext cx="149685" cy="613873"/>
          </a:xfrm>
          <a:prstGeom prst="rect">
            <a:avLst/>
          </a:prstGeom>
        </p:spPr>
      </p:pic>
      <p:sp>
        <p:nvSpPr>
          <p:cNvPr id="8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47180"/>
            <a:ext cx="7886700" cy="277565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Sub-Titel</a:t>
            </a:r>
            <a:endParaRPr lang="de-DE" dirty="0"/>
          </a:p>
        </p:txBody>
      </p:sp>
      <p:sp>
        <p:nvSpPr>
          <p:cNvPr id="9" name="Titel 11"/>
          <p:cNvSpPr>
            <a:spLocks noGrp="1"/>
          </p:cNvSpPr>
          <p:nvPr>
            <p:ph type="title"/>
          </p:nvPr>
        </p:nvSpPr>
        <p:spPr>
          <a:xfrm>
            <a:off x="628650" y="557495"/>
            <a:ext cx="7886700" cy="337690"/>
          </a:xfrm>
        </p:spPr>
        <p:txBody>
          <a:bodyPr/>
          <a:lstStyle>
            <a:lvl1pPr>
              <a:defRPr b="1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523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12181"/>
            <a:ext cx="3870150" cy="300211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44228"/>
            <a:ext cx="3868340" cy="36730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9" y="1412181"/>
            <a:ext cx="3872533" cy="300211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9" y="1844228"/>
            <a:ext cx="3872533" cy="36730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53A29-C332-D64E-AB92-833FC8202B6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Bild 9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 rot="5400000">
            <a:off x="232092" y="400361"/>
            <a:ext cx="149685" cy="613873"/>
          </a:xfrm>
          <a:prstGeom prst="rect">
            <a:avLst/>
          </a:prstGeom>
        </p:spPr>
      </p:pic>
      <p:sp>
        <p:nvSpPr>
          <p:cNvPr id="11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47180"/>
            <a:ext cx="7886700" cy="277565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Sub-Titel</a:t>
            </a:r>
            <a:endParaRPr lang="de-DE" dirty="0"/>
          </a:p>
        </p:txBody>
      </p:sp>
      <p:sp>
        <p:nvSpPr>
          <p:cNvPr id="13" name="Titel 11"/>
          <p:cNvSpPr>
            <a:spLocks noGrp="1"/>
          </p:cNvSpPr>
          <p:nvPr>
            <p:ph type="title"/>
          </p:nvPr>
        </p:nvSpPr>
        <p:spPr>
          <a:xfrm>
            <a:off x="628650" y="557495"/>
            <a:ext cx="7886700" cy="33769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1502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412776"/>
            <a:ext cx="4629150" cy="410505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412776"/>
            <a:ext cx="2949178" cy="4104456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53A29-C332-D64E-AB92-833FC8202B6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 rot="5400000">
            <a:off x="232092" y="400361"/>
            <a:ext cx="149685" cy="613873"/>
          </a:xfrm>
          <a:prstGeom prst="rect">
            <a:avLst/>
          </a:prstGeom>
        </p:spPr>
      </p:pic>
      <p:sp>
        <p:nvSpPr>
          <p:cNvPr id="8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47180"/>
            <a:ext cx="7886700" cy="277565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Sub-Titel</a:t>
            </a:r>
            <a:endParaRPr lang="de-DE" dirty="0"/>
          </a:p>
        </p:txBody>
      </p:sp>
      <p:sp>
        <p:nvSpPr>
          <p:cNvPr id="9" name="Titel 11"/>
          <p:cNvSpPr>
            <a:spLocks noGrp="1"/>
          </p:cNvSpPr>
          <p:nvPr>
            <p:ph type="title"/>
          </p:nvPr>
        </p:nvSpPr>
        <p:spPr>
          <a:xfrm>
            <a:off x="628650" y="557495"/>
            <a:ext cx="7886700" cy="33769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569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53A29-C332-D64E-AB92-833FC8202B6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Bild 9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 rot="5400000">
            <a:off x="232092" y="400361"/>
            <a:ext cx="149685" cy="613873"/>
          </a:xfrm>
          <a:prstGeom prst="rect">
            <a:avLst/>
          </a:prstGeom>
        </p:spPr>
      </p:pic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47180"/>
            <a:ext cx="7886700" cy="277565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Sub-Titel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9313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53A29-C332-D64E-AB92-833FC8202B6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Bild 9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 rot="5400000">
            <a:off x="232092" y="400361"/>
            <a:ext cx="149685" cy="61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11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57495"/>
            <a:ext cx="7886700" cy="337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52736"/>
            <a:ext cx="7886700" cy="4105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60233" y="6053582"/>
            <a:ext cx="414958" cy="1711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fld id="{DDA53A29-C332-D64E-AB92-833FC8202B6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8946" y="5924550"/>
            <a:ext cx="1157676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1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2" r:id="rId2"/>
    <p:sldLayoutId id="2147483671" r:id="rId3"/>
    <p:sldLayoutId id="2147483680" r:id="rId4"/>
    <p:sldLayoutId id="2147483673" r:id="rId5"/>
    <p:sldLayoutId id="2147483674" r:id="rId6"/>
    <p:sldLayoutId id="2147483677" r:id="rId7"/>
    <p:sldLayoutId id="2147483675" r:id="rId8"/>
    <p:sldLayoutId id="2147483676" r:id="rId9"/>
    <p:sldLayoutId id="2147483679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310" userDrawn="1">
          <p15:clr>
            <a:srgbClr val="F26B43"/>
          </p15:clr>
        </p15:guide>
        <p15:guide id="3" pos="464" userDrawn="1">
          <p15:clr>
            <a:srgbClr val="F26B43"/>
          </p15:clr>
        </p15:guide>
        <p15:guide id="4" orient="horz" pos="3732" userDrawn="1">
          <p15:clr>
            <a:srgbClr val="F26B43"/>
          </p15:clr>
        </p15:guide>
        <p15:guide id="5" orient="horz" pos="391" userDrawn="1">
          <p15:clr>
            <a:srgbClr val="F26B43"/>
          </p15:clr>
        </p15:guide>
        <p15:guide id="6" orient="horz" pos="3521" userDrawn="1">
          <p15:clr>
            <a:srgbClr val="F26B43"/>
          </p15:clr>
        </p15:guide>
        <p15:guide id="7" orient="horz" pos="39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7.emf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9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3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7.xml"/><Relationship Id="rId2" Type="http://schemas.openxmlformats.org/officeDocument/2006/relationships/tags" Target="../tags/tag2.xml"/><Relationship Id="rId20" Type="http://schemas.openxmlformats.org/officeDocument/2006/relationships/image" Target="../media/image31.sv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5.xml"/><Relationship Id="rId15" Type="http://schemas.openxmlformats.org/officeDocument/2006/relationships/image" Target="../media/image15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41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524034"/>
            <a:ext cx="7886700" cy="337690"/>
          </a:xfrm>
        </p:spPr>
        <p:txBody>
          <a:bodyPr>
            <a:noAutofit/>
          </a:bodyPr>
          <a:lstStyle/>
          <a:p>
            <a:r>
              <a:rPr lang="de-DE" dirty="0"/>
              <a:t>Wie die FITKO die Digitale Transformation unterstützt.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3A29-C332-D64E-AB92-833FC8202B62}" type="slidenum">
              <a:rPr lang="de-DE" smtClean="0"/>
              <a:t>10</a:t>
            </a:fld>
            <a:endParaRPr lang="de-DE"/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645740" y="812833"/>
            <a:ext cx="7886700" cy="281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Die FITKO ist anders</a:t>
            </a:r>
            <a:endParaRPr lang="de-DE" sz="1400" dirty="0">
              <a:solidFill>
                <a:schemeClr val="bg1">
                  <a:lumMod val="50000"/>
                </a:schemeClr>
              </a:solidFill>
              <a:ea typeface="Arial" charset="0"/>
              <a:cs typeface="Arial" charset="0"/>
            </a:endParaRP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 rot="5400000">
            <a:off x="232091" y="400359"/>
            <a:ext cx="149685" cy="613873"/>
          </a:xfrm>
          <a:prstGeom prst="rect">
            <a:avLst/>
          </a:prstGeom>
        </p:spPr>
      </p:pic>
      <p:grpSp>
        <p:nvGrpSpPr>
          <p:cNvPr id="3" name="Gruppieren 2"/>
          <p:cNvGrpSpPr/>
          <p:nvPr/>
        </p:nvGrpSpPr>
        <p:grpSpPr>
          <a:xfrm>
            <a:off x="2269344" y="1534972"/>
            <a:ext cx="1071392" cy="2891460"/>
            <a:chOff x="321234" y="4039183"/>
            <a:chExt cx="1071392" cy="2891460"/>
          </a:xfrm>
        </p:grpSpPr>
        <p:sp>
          <p:nvSpPr>
            <p:cNvPr id="12" name="Freeform 22"/>
            <p:cNvSpPr>
              <a:spLocks noEditPoints="1"/>
            </p:cNvSpPr>
            <p:nvPr/>
          </p:nvSpPr>
          <p:spPr bwMode="auto">
            <a:xfrm>
              <a:off x="463226" y="4039183"/>
              <a:ext cx="774500" cy="774498"/>
            </a:xfrm>
            <a:custGeom>
              <a:avLst/>
              <a:gdLst>
                <a:gd name="T0" fmla="*/ 55 w 110"/>
                <a:gd name="T1" fmla="*/ 20 h 110"/>
                <a:gd name="T2" fmla="*/ 55 w 110"/>
                <a:gd name="T3" fmla="*/ 20 h 110"/>
                <a:gd name="T4" fmla="*/ 90 w 110"/>
                <a:gd name="T5" fmla="*/ 55 h 110"/>
                <a:gd name="T6" fmla="*/ 55 w 110"/>
                <a:gd name="T7" fmla="*/ 90 h 110"/>
                <a:gd name="T8" fmla="*/ 20 w 110"/>
                <a:gd name="T9" fmla="*/ 55 h 110"/>
                <a:gd name="T10" fmla="*/ 55 w 110"/>
                <a:gd name="T11" fmla="*/ 20 h 110"/>
                <a:gd name="T12" fmla="*/ 55 w 110"/>
                <a:gd name="T13" fmla="*/ 20 h 110"/>
                <a:gd name="T14" fmla="*/ 55 w 110"/>
                <a:gd name="T15" fmla="*/ 110 h 110"/>
                <a:gd name="T16" fmla="*/ 55 w 110"/>
                <a:gd name="T17" fmla="*/ 110 h 110"/>
                <a:gd name="T18" fmla="*/ 110 w 110"/>
                <a:gd name="T19" fmla="*/ 55 h 110"/>
                <a:gd name="T20" fmla="*/ 55 w 110"/>
                <a:gd name="T21" fmla="*/ 0 h 110"/>
                <a:gd name="T22" fmla="*/ 0 w 110"/>
                <a:gd name="T23" fmla="*/ 55 h 110"/>
                <a:gd name="T24" fmla="*/ 55 w 110"/>
                <a:gd name="T25" fmla="*/ 110 h 110"/>
                <a:gd name="T26" fmla="*/ 55 w 110"/>
                <a:gd name="T2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110">
                  <a:moveTo>
                    <a:pt x="55" y="20"/>
                  </a:moveTo>
                  <a:lnTo>
                    <a:pt x="55" y="20"/>
                  </a:lnTo>
                  <a:cubicBezTo>
                    <a:pt x="74" y="20"/>
                    <a:pt x="90" y="35"/>
                    <a:pt x="90" y="55"/>
                  </a:cubicBezTo>
                  <a:cubicBezTo>
                    <a:pt x="90" y="74"/>
                    <a:pt x="74" y="90"/>
                    <a:pt x="55" y="90"/>
                  </a:cubicBezTo>
                  <a:cubicBezTo>
                    <a:pt x="36" y="90"/>
                    <a:pt x="20" y="74"/>
                    <a:pt x="20" y="55"/>
                  </a:cubicBezTo>
                  <a:cubicBezTo>
                    <a:pt x="20" y="35"/>
                    <a:pt x="36" y="20"/>
                    <a:pt x="55" y="20"/>
                  </a:cubicBezTo>
                  <a:lnTo>
                    <a:pt x="55" y="20"/>
                  </a:lnTo>
                  <a:close/>
                  <a:moveTo>
                    <a:pt x="55" y="110"/>
                  </a:moveTo>
                  <a:lnTo>
                    <a:pt x="55" y="110"/>
                  </a:lnTo>
                  <a:cubicBezTo>
                    <a:pt x="85" y="110"/>
                    <a:pt x="110" y="85"/>
                    <a:pt x="110" y="55"/>
                  </a:cubicBezTo>
                  <a:cubicBezTo>
                    <a:pt x="110" y="24"/>
                    <a:pt x="85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85"/>
                    <a:pt x="25" y="110"/>
                    <a:pt x="55" y="110"/>
                  </a:cubicBezTo>
                  <a:lnTo>
                    <a:pt x="55" y="110"/>
                  </a:lnTo>
                  <a:close/>
                </a:path>
              </a:pathLst>
            </a:custGeom>
            <a:solidFill>
              <a:schemeClr val="tx1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C000"/>
                </a:solidFill>
              </a:endParaRPr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auto">
            <a:xfrm>
              <a:off x="321234" y="4955672"/>
              <a:ext cx="1071392" cy="1974971"/>
            </a:xfrm>
            <a:custGeom>
              <a:avLst/>
              <a:gdLst>
                <a:gd name="T0" fmla="*/ 115 w 152"/>
                <a:gd name="T1" fmla="*/ 0 h 283"/>
                <a:gd name="T2" fmla="*/ 115 w 152"/>
                <a:gd name="T3" fmla="*/ 0 h 283"/>
                <a:gd name="T4" fmla="*/ 41 w 152"/>
                <a:gd name="T5" fmla="*/ 0 h 283"/>
                <a:gd name="T6" fmla="*/ 0 w 152"/>
                <a:gd name="T7" fmla="*/ 40 h 283"/>
                <a:gd name="T8" fmla="*/ 0 w 152"/>
                <a:gd name="T9" fmla="*/ 111 h 283"/>
                <a:gd name="T10" fmla="*/ 36 w 152"/>
                <a:gd name="T11" fmla="*/ 151 h 283"/>
                <a:gd name="T12" fmla="*/ 40 w 152"/>
                <a:gd name="T13" fmla="*/ 151 h 283"/>
                <a:gd name="T14" fmla="*/ 40 w 152"/>
                <a:gd name="T15" fmla="*/ 283 h 283"/>
                <a:gd name="T16" fmla="*/ 60 w 152"/>
                <a:gd name="T17" fmla="*/ 283 h 283"/>
                <a:gd name="T18" fmla="*/ 60 w 152"/>
                <a:gd name="T19" fmla="*/ 131 h 283"/>
                <a:gd name="T20" fmla="*/ 41 w 152"/>
                <a:gd name="T21" fmla="*/ 131 h 283"/>
                <a:gd name="T22" fmla="*/ 20 w 152"/>
                <a:gd name="T23" fmla="*/ 111 h 283"/>
                <a:gd name="T24" fmla="*/ 20 w 152"/>
                <a:gd name="T25" fmla="*/ 40 h 283"/>
                <a:gd name="T26" fmla="*/ 41 w 152"/>
                <a:gd name="T27" fmla="*/ 20 h 283"/>
                <a:gd name="T28" fmla="*/ 111 w 152"/>
                <a:gd name="T29" fmla="*/ 20 h 283"/>
                <a:gd name="T30" fmla="*/ 132 w 152"/>
                <a:gd name="T31" fmla="*/ 40 h 283"/>
                <a:gd name="T32" fmla="*/ 132 w 152"/>
                <a:gd name="T33" fmla="*/ 111 h 283"/>
                <a:gd name="T34" fmla="*/ 111 w 152"/>
                <a:gd name="T35" fmla="*/ 131 h 283"/>
                <a:gd name="T36" fmla="*/ 92 w 152"/>
                <a:gd name="T37" fmla="*/ 131 h 283"/>
                <a:gd name="T38" fmla="*/ 92 w 152"/>
                <a:gd name="T39" fmla="*/ 283 h 283"/>
                <a:gd name="T40" fmla="*/ 112 w 152"/>
                <a:gd name="T41" fmla="*/ 283 h 283"/>
                <a:gd name="T42" fmla="*/ 112 w 152"/>
                <a:gd name="T43" fmla="*/ 151 h 283"/>
                <a:gd name="T44" fmla="*/ 152 w 152"/>
                <a:gd name="T45" fmla="*/ 111 h 283"/>
                <a:gd name="T46" fmla="*/ 152 w 152"/>
                <a:gd name="T47" fmla="*/ 40 h 283"/>
                <a:gd name="T48" fmla="*/ 115 w 152"/>
                <a:gd name="T49" fmla="*/ 0 h 283"/>
                <a:gd name="T50" fmla="*/ 115 w 152"/>
                <a:gd name="T51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2" h="283">
                  <a:moveTo>
                    <a:pt x="115" y="0"/>
                  </a:moveTo>
                  <a:lnTo>
                    <a:pt x="115" y="0"/>
                  </a:lnTo>
                  <a:lnTo>
                    <a:pt x="41" y="0"/>
                  </a:lnTo>
                  <a:cubicBezTo>
                    <a:pt x="19" y="0"/>
                    <a:pt x="0" y="18"/>
                    <a:pt x="0" y="40"/>
                  </a:cubicBezTo>
                  <a:lnTo>
                    <a:pt x="0" y="111"/>
                  </a:lnTo>
                  <a:cubicBezTo>
                    <a:pt x="0" y="131"/>
                    <a:pt x="13" y="150"/>
                    <a:pt x="36" y="151"/>
                  </a:cubicBezTo>
                  <a:cubicBezTo>
                    <a:pt x="36" y="151"/>
                    <a:pt x="40" y="151"/>
                    <a:pt x="40" y="151"/>
                  </a:cubicBezTo>
                  <a:lnTo>
                    <a:pt x="40" y="283"/>
                  </a:lnTo>
                  <a:lnTo>
                    <a:pt x="60" y="283"/>
                  </a:lnTo>
                  <a:lnTo>
                    <a:pt x="60" y="131"/>
                  </a:lnTo>
                  <a:lnTo>
                    <a:pt x="41" y="131"/>
                  </a:lnTo>
                  <a:cubicBezTo>
                    <a:pt x="30" y="131"/>
                    <a:pt x="20" y="122"/>
                    <a:pt x="20" y="111"/>
                  </a:cubicBezTo>
                  <a:lnTo>
                    <a:pt x="20" y="40"/>
                  </a:lnTo>
                  <a:cubicBezTo>
                    <a:pt x="20" y="29"/>
                    <a:pt x="29" y="20"/>
                    <a:pt x="41" y="20"/>
                  </a:cubicBezTo>
                  <a:lnTo>
                    <a:pt x="111" y="20"/>
                  </a:lnTo>
                  <a:cubicBezTo>
                    <a:pt x="123" y="20"/>
                    <a:pt x="132" y="29"/>
                    <a:pt x="132" y="40"/>
                  </a:cubicBezTo>
                  <a:lnTo>
                    <a:pt x="132" y="111"/>
                  </a:lnTo>
                  <a:cubicBezTo>
                    <a:pt x="132" y="122"/>
                    <a:pt x="123" y="131"/>
                    <a:pt x="111" y="131"/>
                  </a:cubicBezTo>
                  <a:lnTo>
                    <a:pt x="92" y="131"/>
                  </a:lnTo>
                  <a:lnTo>
                    <a:pt x="92" y="283"/>
                  </a:lnTo>
                  <a:lnTo>
                    <a:pt x="112" y="283"/>
                  </a:lnTo>
                  <a:lnTo>
                    <a:pt x="112" y="151"/>
                  </a:lnTo>
                  <a:cubicBezTo>
                    <a:pt x="135" y="150"/>
                    <a:pt x="152" y="132"/>
                    <a:pt x="152" y="111"/>
                  </a:cubicBezTo>
                  <a:lnTo>
                    <a:pt x="152" y="40"/>
                  </a:lnTo>
                  <a:cubicBezTo>
                    <a:pt x="152" y="18"/>
                    <a:pt x="137" y="0"/>
                    <a:pt x="115" y="0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chemeClr val="tx1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C00000"/>
                </a:solidFill>
              </a:endParaRPr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1390126" y="2980702"/>
            <a:ext cx="1071392" cy="2891460"/>
            <a:chOff x="321234" y="4039183"/>
            <a:chExt cx="1071392" cy="2891460"/>
          </a:xfrm>
        </p:grpSpPr>
        <p:sp>
          <p:nvSpPr>
            <p:cNvPr id="21" name="Freeform 22"/>
            <p:cNvSpPr>
              <a:spLocks noEditPoints="1"/>
            </p:cNvSpPr>
            <p:nvPr/>
          </p:nvSpPr>
          <p:spPr bwMode="auto">
            <a:xfrm>
              <a:off x="463226" y="4039183"/>
              <a:ext cx="774500" cy="774498"/>
            </a:xfrm>
            <a:custGeom>
              <a:avLst/>
              <a:gdLst>
                <a:gd name="T0" fmla="*/ 55 w 110"/>
                <a:gd name="T1" fmla="*/ 20 h 110"/>
                <a:gd name="T2" fmla="*/ 55 w 110"/>
                <a:gd name="T3" fmla="*/ 20 h 110"/>
                <a:gd name="T4" fmla="*/ 90 w 110"/>
                <a:gd name="T5" fmla="*/ 55 h 110"/>
                <a:gd name="T6" fmla="*/ 55 w 110"/>
                <a:gd name="T7" fmla="*/ 90 h 110"/>
                <a:gd name="T8" fmla="*/ 20 w 110"/>
                <a:gd name="T9" fmla="*/ 55 h 110"/>
                <a:gd name="T10" fmla="*/ 55 w 110"/>
                <a:gd name="T11" fmla="*/ 20 h 110"/>
                <a:gd name="T12" fmla="*/ 55 w 110"/>
                <a:gd name="T13" fmla="*/ 20 h 110"/>
                <a:gd name="T14" fmla="*/ 55 w 110"/>
                <a:gd name="T15" fmla="*/ 110 h 110"/>
                <a:gd name="T16" fmla="*/ 55 w 110"/>
                <a:gd name="T17" fmla="*/ 110 h 110"/>
                <a:gd name="T18" fmla="*/ 110 w 110"/>
                <a:gd name="T19" fmla="*/ 55 h 110"/>
                <a:gd name="T20" fmla="*/ 55 w 110"/>
                <a:gd name="T21" fmla="*/ 0 h 110"/>
                <a:gd name="T22" fmla="*/ 0 w 110"/>
                <a:gd name="T23" fmla="*/ 55 h 110"/>
                <a:gd name="T24" fmla="*/ 55 w 110"/>
                <a:gd name="T25" fmla="*/ 110 h 110"/>
                <a:gd name="T26" fmla="*/ 55 w 110"/>
                <a:gd name="T2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110">
                  <a:moveTo>
                    <a:pt x="55" y="20"/>
                  </a:moveTo>
                  <a:lnTo>
                    <a:pt x="55" y="20"/>
                  </a:lnTo>
                  <a:cubicBezTo>
                    <a:pt x="74" y="20"/>
                    <a:pt x="90" y="35"/>
                    <a:pt x="90" y="55"/>
                  </a:cubicBezTo>
                  <a:cubicBezTo>
                    <a:pt x="90" y="74"/>
                    <a:pt x="74" y="90"/>
                    <a:pt x="55" y="90"/>
                  </a:cubicBezTo>
                  <a:cubicBezTo>
                    <a:pt x="36" y="90"/>
                    <a:pt x="20" y="74"/>
                    <a:pt x="20" y="55"/>
                  </a:cubicBezTo>
                  <a:cubicBezTo>
                    <a:pt x="20" y="35"/>
                    <a:pt x="36" y="20"/>
                    <a:pt x="55" y="20"/>
                  </a:cubicBezTo>
                  <a:lnTo>
                    <a:pt x="55" y="20"/>
                  </a:lnTo>
                  <a:close/>
                  <a:moveTo>
                    <a:pt x="55" y="110"/>
                  </a:moveTo>
                  <a:lnTo>
                    <a:pt x="55" y="110"/>
                  </a:lnTo>
                  <a:cubicBezTo>
                    <a:pt x="85" y="110"/>
                    <a:pt x="110" y="85"/>
                    <a:pt x="110" y="55"/>
                  </a:cubicBezTo>
                  <a:cubicBezTo>
                    <a:pt x="110" y="24"/>
                    <a:pt x="85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85"/>
                    <a:pt x="25" y="110"/>
                    <a:pt x="55" y="110"/>
                  </a:cubicBezTo>
                  <a:lnTo>
                    <a:pt x="55" y="110"/>
                  </a:lnTo>
                  <a:close/>
                </a:path>
              </a:pathLst>
            </a:custGeom>
            <a:solidFill>
              <a:schemeClr val="tx1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C000"/>
                </a:solidFill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321234" y="4955672"/>
              <a:ext cx="1071392" cy="1974971"/>
            </a:xfrm>
            <a:custGeom>
              <a:avLst/>
              <a:gdLst>
                <a:gd name="T0" fmla="*/ 115 w 152"/>
                <a:gd name="T1" fmla="*/ 0 h 283"/>
                <a:gd name="T2" fmla="*/ 115 w 152"/>
                <a:gd name="T3" fmla="*/ 0 h 283"/>
                <a:gd name="T4" fmla="*/ 41 w 152"/>
                <a:gd name="T5" fmla="*/ 0 h 283"/>
                <a:gd name="T6" fmla="*/ 0 w 152"/>
                <a:gd name="T7" fmla="*/ 40 h 283"/>
                <a:gd name="T8" fmla="*/ 0 w 152"/>
                <a:gd name="T9" fmla="*/ 111 h 283"/>
                <a:gd name="T10" fmla="*/ 36 w 152"/>
                <a:gd name="T11" fmla="*/ 151 h 283"/>
                <a:gd name="T12" fmla="*/ 40 w 152"/>
                <a:gd name="T13" fmla="*/ 151 h 283"/>
                <a:gd name="T14" fmla="*/ 40 w 152"/>
                <a:gd name="T15" fmla="*/ 283 h 283"/>
                <a:gd name="T16" fmla="*/ 60 w 152"/>
                <a:gd name="T17" fmla="*/ 283 h 283"/>
                <a:gd name="T18" fmla="*/ 60 w 152"/>
                <a:gd name="T19" fmla="*/ 131 h 283"/>
                <a:gd name="T20" fmla="*/ 41 w 152"/>
                <a:gd name="T21" fmla="*/ 131 h 283"/>
                <a:gd name="T22" fmla="*/ 20 w 152"/>
                <a:gd name="T23" fmla="*/ 111 h 283"/>
                <a:gd name="T24" fmla="*/ 20 w 152"/>
                <a:gd name="T25" fmla="*/ 40 h 283"/>
                <a:gd name="T26" fmla="*/ 41 w 152"/>
                <a:gd name="T27" fmla="*/ 20 h 283"/>
                <a:gd name="T28" fmla="*/ 111 w 152"/>
                <a:gd name="T29" fmla="*/ 20 h 283"/>
                <a:gd name="T30" fmla="*/ 132 w 152"/>
                <a:gd name="T31" fmla="*/ 40 h 283"/>
                <a:gd name="T32" fmla="*/ 132 w 152"/>
                <a:gd name="T33" fmla="*/ 111 h 283"/>
                <a:gd name="T34" fmla="*/ 111 w 152"/>
                <a:gd name="T35" fmla="*/ 131 h 283"/>
                <a:gd name="T36" fmla="*/ 92 w 152"/>
                <a:gd name="T37" fmla="*/ 131 h 283"/>
                <a:gd name="T38" fmla="*/ 92 w 152"/>
                <a:gd name="T39" fmla="*/ 283 h 283"/>
                <a:gd name="T40" fmla="*/ 112 w 152"/>
                <a:gd name="T41" fmla="*/ 283 h 283"/>
                <a:gd name="T42" fmla="*/ 112 w 152"/>
                <a:gd name="T43" fmla="*/ 151 h 283"/>
                <a:gd name="T44" fmla="*/ 152 w 152"/>
                <a:gd name="T45" fmla="*/ 111 h 283"/>
                <a:gd name="T46" fmla="*/ 152 w 152"/>
                <a:gd name="T47" fmla="*/ 40 h 283"/>
                <a:gd name="T48" fmla="*/ 115 w 152"/>
                <a:gd name="T49" fmla="*/ 0 h 283"/>
                <a:gd name="T50" fmla="*/ 115 w 152"/>
                <a:gd name="T51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2" h="283">
                  <a:moveTo>
                    <a:pt x="115" y="0"/>
                  </a:moveTo>
                  <a:lnTo>
                    <a:pt x="115" y="0"/>
                  </a:lnTo>
                  <a:lnTo>
                    <a:pt x="41" y="0"/>
                  </a:lnTo>
                  <a:cubicBezTo>
                    <a:pt x="19" y="0"/>
                    <a:pt x="0" y="18"/>
                    <a:pt x="0" y="40"/>
                  </a:cubicBezTo>
                  <a:lnTo>
                    <a:pt x="0" y="111"/>
                  </a:lnTo>
                  <a:cubicBezTo>
                    <a:pt x="0" y="131"/>
                    <a:pt x="13" y="150"/>
                    <a:pt x="36" y="151"/>
                  </a:cubicBezTo>
                  <a:cubicBezTo>
                    <a:pt x="36" y="151"/>
                    <a:pt x="40" y="151"/>
                    <a:pt x="40" y="151"/>
                  </a:cubicBezTo>
                  <a:lnTo>
                    <a:pt x="40" y="283"/>
                  </a:lnTo>
                  <a:lnTo>
                    <a:pt x="60" y="283"/>
                  </a:lnTo>
                  <a:lnTo>
                    <a:pt x="60" y="131"/>
                  </a:lnTo>
                  <a:lnTo>
                    <a:pt x="41" y="131"/>
                  </a:lnTo>
                  <a:cubicBezTo>
                    <a:pt x="30" y="131"/>
                    <a:pt x="20" y="122"/>
                    <a:pt x="20" y="111"/>
                  </a:cubicBezTo>
                  <a:lnTo>
                    <a:pt x="20" y="40"/>
                  </a:lnTo>
                  <a:cubicBezTo>
                    <a:pt x="20" y="29"/>
                    <a:pt x="29" y="20"/>
                    <a:pt x="41" y="20"/>
                  </a:cubicBezTo>
                  <a:lnTo>
                    <a:pt x="111" y="20"/>
                  </a:lnTo>
                  <a:cubicBezTo>
                    <a:pt x="123" y="20"/>
                    <a:pt x="132" y="29"/>
                    <a:pt x="132" y="40"/>
                  </a:cubicBezTo>
                  <a:lnTo>
                    <a:pt x="132" y="111"/>
                  </a:lnTo>
                  <a:cubicBezTo>
                    <a:pt x="132" y="122"/>
                    <a:pt x="123" y="131"/>
                    <a:pt x="111" y="131"/>
                  </a:cubicBezTo>
                  <a:lnTo>
                    <a:pt x="92" y="131"/>
                  </a:lnTo>
                  <a:lnTo>
                    <a:pt x="92" y="283"/>
                  </a:lnTo>
                  <a:lnTo>
                    <a:pt x="112" y="283"/>
                  </a:lnTo>
                  <a:lnTo>
                    <a:pt x="112" y="151"/>
                  </a:lnTo>
                  <a:cubicBezTo>
                    <a:pt x="135" y="150"/>
                    <a:pt x="152" y="132"/>
                    <a:pt x="152" y="111"/>
                  </a:cubicBezTo>
                  <a:lnTo>
                    <a:pt x="152" y="40"/>
                  </a:lnTo>
                  <a:cubicBezTo>
                    <a:pt x="152" y="18"/>
                    <a:pt x="137" y="0"/>
                    <a:pt x="115" y="0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chemeClr val="tx1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2994714" y="3760136"/>
            <a:ext cx="1071392" cy="2891460"/>
            <a:chOff x="321234" y="4039183"/>
            <a:chExt cx="1071392" cy="2891460"/>
          </a:xfrm>
        </p:grpSpPr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463226" y="4039183"/>
              <a:ext cx="774500" cy="774498"/>
            </a:xfrm>
            <a:custGeom>
              <a:avLst/>
              <a:gdLst>
                <a:gd name="T0" fmla="*/ 55 w 110"/>
                <a:gd name="T1" fmla="*/ 20 h 110"/>
                <a:gd name="T2" fmla="*/ 55 w 110"/>
                <a:gd name="T3" fmla="*/ 20 h 110"/>
                <a:gd name="T4" fmla="*/ 90 w 110"/>
                <a:gd name="T5" fmla="*/ 55 h 110"/>
                <a:gd name="T6" fmla="*/ 55 w 110"/>
                <a:gd name="T7" fmla="*/ 90 h 110"/>
                <a:gd name="T8" fmla="*/ 20 w 110"/>
                <a:gd name="T9" fmla="*/ 55 h 110"/>
                <a:gd name="T10" fmla="*/ 55 w 110"/>
                <a:gd name="T11" fmla="*/ 20 h 110"/>
                <a:gd name="T12" fmla="*/ 55 w 110"/>
                <a:gd name="T13" fmla="*/ 20 h 110"/>
                <a:gd name="T14" fmla="*/ 55 w 110"/>
                <a:gd name="T15" fmla="*/ 110 h 110"/>
                <a:gd name="T16" fmla="*/ 55 w 110"/>
                <a:gd name="T17" fmla="*/ 110 h 110"/>
                <a:gd name="T18" fmla="*/ 110 w 110"/>
                <a:gd name="T19" fmla="*/ 55 h 110"/>
                <a:gd name="T20" fmla="*/ 55 w 110"/>
                <a:gd name="T21" fmla="*/ 0 h 110"/>
                <a:gd name="T22" fmla="*/ 0 w 110"/>
                <a:gd name="T23" fmla="*/ 55 h 110"/>
                <a:gd name="T24" fmla="*/ 55 w 110"/>
                <a:gd name="T25" fmla="*/ 110 h 110"/>
                <a:gd name="T26" fmla="*/ 55 w 110"/>
                <a:gd name="T2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110">
                  <a:moveTo>
                    <a:pt x="55" y="20"/>
                  </a:moveTo>
                  <a:lnTo>
                    <a:pt x="55" y="20"/>
                  </a:lnTo>
                  <a:cubicBezTo>
                    <a:pt x="74" y="20"/>
                    <a:pt x="90" y="35"/>
                    <a:pt x="90" y="55"/>
                  </a:cubicBezTo>
                  <a:cubicBezTo>
                    <a:pt x="90" y="74"/>
                    <a:pt x="74" y="90"/>
                    <a:pt x="55" y="90"/>
                  </a:cubicBezTo>
                  <a:cubicBezTo>
                    <a:pt x="36" y="90"/>
                    <a:pt x="20" y="74"/>
                    <a:pt x="20" y="55"/>
                  </a:cubicBezTo>
                  <a:cubicBezTo>
                    <a:pt x="20" y="35"/>
                    <a:pt x="36" y="20"/>
                    <a:pt x="55" y="20"/>
                  </a:cubicBezTo>
                  <a:lnTo>
                    <a:pt x="55" y="20"/>
                  </a:lnTo>
                  <a:close/>
                  <a:moveTo>
                    <a:pt x="55" y="110"/>
                  </a:moveTo>
                  <a:lnTo>
                    <a:pt x="55" y="110"/>
                  </a:lnTo>
                  <a:cubicBezTo>
                    <a:pt x="85" y="110"/>
                    <a:pt x="110" y="85"/>
                    <a:pt x="110" y="55"/>
                  </a:cubicBezTo>
                  <a:cubicBezTo>
                    <a:pt x="110" y="24"/>
                    <a:pt x="85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85"/>
                    <a:pt x="25" y="110"/>
                    <a:pt x="55" y="110"/>
                  </a:cubicBezTo>
                  <a:lnTo>
                    <a:pt x="55" y="110"/>
                  </a:lnTo>
                  <a:close/>
                </a:path>
              </a:pathLst>
            </a:custGeom>
            <a:solidFill>
              <a:schemeClr val="tx1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C000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321234" y="4955672"/>
              <a:ext cx="1071392" cy="1974971"/>
            </a:xfrm>
            <a:custGeom>
              <a:avLst/>
              <a:gdLst>
                <a:gd name="T0" fmla="*/ 115 w 152"/>
                <a:gd name="T1" fmla="*/ 0 h 283"/>
                <a:gd name="T2" fmla="*/ 115 w 152"/>
                <a:gd name="T3" fmla="*/ 0 h 283"/>
                <a:gd name="T4" fmla="*/ 41 w 152"/>
                <a:gd name="T5" fmla="*/ 0 h 283"/>
                <a:gd name="T6" fmla="*/ 0 w 152"/>
                <a:gd name="T7" fmla="*/ 40 h 283"/>
                <a:gd name="T8" fmla="*/ 0 w 152"/>
                <a:gd name="T9" fmla="*/ 111 h 283"/>
                <a:gd name="T10" fmla="*/ 36 w 152"/>
                <a:gd name="T11" fmla="*/ 151 h 283"/>
                <a:gd name="T12" fmla="*/ 40 w 152"/>
                <a:gd name="T13" fmla="*/ 151 h 283"/>
                <a:gd name="T14" fmla="*/ 40 w 152"/>
                <a:gd name="T15" fmla="*/ 283 h 283"/>
                <a:gd name="T16" fmla="*/ 60 w 152"/>
                <a:gd name="T17" fmla="*/ 283 h 283"/>
                <a:gd name="T18" fmla="*/ 60 w 152"/>
                <a:gd name="T19" fmla="*/ 131 h 283"/>
                <a:gd name="T20" fmla="*/ 41 w 152"/>
                <a:gd name="T21" fmla="*/ 131 h 283"/>
                <a:gd name="T22" fmla="*/ 20 w 152"/>
                <a:gd name="T23" fmla="*/ 111 h 283"/>
                <a:gd name="T24" fmla="*/ 20 w 152"/>
                <a:gd name="T25" fmla="*/ 40 h 283"/>
                <a:gd name="T26" fmla="*/ 41 w 152"/>
                <a:gd name="T27" fmla="*/ 20 h 283"/>
                <a:gd name="T28" fmla="*/ 111 w 152"/>
                <a:gd name="T29" fmla="*/ 20 h 283"/>
                <a:gd name="T30" fmla="*/ 132 w 152"/>
                <a:gd name="T31" fmla="*/ 40 h 283"/>
                <a:gd name="T32" fmla="*/ 132 w 152"/>
                <a:gd name="T33" fmla="*/ 111 h 283"/>
                <a:gd name="T34" fmla="*/ 111 w 152"/>
                <a:gd name="T35" fmla="*/ 131 h 283"/>
                <a:gd name="T36" fmla="*/ 92 w 152"/>
                <a:gd name="T37" fmla="*/ 131 h 283"/>
                <a:gd name="T38" fmla="*/ 92 w 152"/>
                <a:gd name="T39" fmla="*/ 283 h 283"/>
                <a:gd name="T40" fmla="*/ 112 w 152"/>
                <a:gd name="T41" fmla="*/ 283 h 283"/>
                <a:gd name="T42" fmla="*/ 112 w 152"/>
                <a:gd name="T43" fmla="*/ 151 h 283"/>
                <a:gd name="T44" fmla="*/ 152 w 152"/>
                <a:gd name="T45" fmla="*/ 111 h 283"/>
                <a:gd name="T46" fmla="*/ 152 w 152"/>
                <a:gd name="T47" fmla="*/ 40 h 283"/>
                <a:gd name="T48" fmla="*/ 115 w 152"/>
                <a:gd name="T49" fmla="*/ 0 h 283"/>
                <a:gd name="T50" fmla="*/ 115 w 152"/>
                <a:gd name="T51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2" h="283">
                  <a:moveTo>
                    <a:pt x="115" y="0"/>
                  </a:moveTo>
                  <a:lnTo>
                    <a:pt x="115" y="0"/>
                  </a:lnTo>
                  <a:lnTo>
                    <a:pt x="41" y="0"/>
                  </a:lnTo>
                  <a:cubicBezTo>
                    <a:pt x="19" y="0"/>
                    <a:pt x="0" y="18"/>
                    <a:pt x="0" y="40"/>
                  </a:cubicBezTo>
                  <a:lnTo>
                    <a:pt x="0" y="111"/>
                  </a:lnTo>
                  <a:cubicBezTo>
                    <a:pt x="0" y="131"/>
                    <a:pt x="13" y="150"/>
                    <a:pt x="36" y="151"/>
                  </a:cubicBezTo>
                  <a:cubicBezTo>
                    <a:pt x="36" y="151"/>
                    <a:pt x="40" y="151"/>
                    <a:pt x="40" y="151"/>
                  </a:cubicBezTo>
                  <a:lnTo>
                    <a:pt x="40" y="283"/>
                  </a:lnTo>
                  <a:lnTo>
                    <a:pt x="60" y="283"/>
                  </a:lnTo>
                  <a:lnTo>
                    <a:pt x="60" y="131"/>
                  </a:lnTo>
                  <a:lnTo>
                    <a:pt x="41" y="131"/>
                  </a:lnTo>
                  <a:cubicBezTo>
                    <a:pt x="30" y="131"/>
                    <a:pt x="20" y="122"/>
                    <a:pt x="20" y="111"/>
                  </a:cubicBezTo>
                  <a:lnTo>
                    <a:pt x="20" y="40"/>
                  </a:lnTo>
                  <a:cubicBezTo>
                    <a:pt x="20" y="29"/>
                    <a:pt x="29" y="20"/>
                    <a:pt x="41" y="20"/>
                  </a:cubicBezTo>
                  <a:lnTo>
                    <a:pt x="111" y="20"/>
                  </a:lnTo>
                  <a:cubicBezTo>
                    <a:pt x="123" y="20"/>
                    <a:pt x="132" y="29"/>
                    <a:pt x="132" y="40"/>
                  </a:cubicBezTo>
                  <a:lnTo>
                    <a:pt x="132" y="111"/>
                  </a:lnTo>
                  <a:cubicBezTo>
                    <a:pt x="132" y="122"/>
                    <a:pt x="123" y="131"/>
                    <a:pt x="111" y="131"/>
                  </a:cubicBezTo>
                  <a:lnTo>
                    <a:pt x="92" y="131"/>
                  </a:lnTo>
                  <a:lnTo>
                    <a:pt x="92" y="283"/>
                  </a:lnTo>
                  <a:lnTo>
                    <a:pt x="112" y="283"/>
                  </a:lnTo>
                  <a:lnTo>
                    <a:pt x="112" y="151"/>
                  </a:lnTo>
                  <a:cubicBezTo>
                    <a:pt x="135" y="150"/>
                    <a:pt x="152" y="132"/>
                    <a:pt x="152" y="111"/>
                  </a:cubicBezTo>
                  <a:lnTo>
                    <a:pt x="152" y="40"/>
                  </a:lnTo>
                  <a:cubicBezTo>
                    <a:pt x="152" y="18"/>
                    <a:pt x="137" y="0"/>
                    <a:pt x="115" y="0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chemeClr val="tx1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C00000"/>
                </a:solidFill>
              </a:endParaRP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2078222" y="4779006"/>
            <a:ext cx="1071392" cy="2891460"/>
            <a:chOff x="321234" y="4039183"/>
            <a:chExt cx="1071392" cy="2891460"/>
          </a:xfrm>
        </p:grpSpPr>
        <p:sp>
          <p:nvSpPr>
            <p:cNvPr id="27" name="Freeform 22"/>
            <p:cNvSpPr>
              <a:spLocks noEditPoints="1"/>
            </p:cNvSpPr>
            <p:nvPr/>
          </p:nvSpPr>
          <p:spPr bwMode="auto">
            <a:xfrm>
              <a:off x="463226" y="4039183"/>
              <a:ext cx="774500" cy="774498"/>
            </a:xfrm>
            <a:custGeom>
              <a:avLst/>
              <a:gdLst>
                <a:gd name="T0" fmla="*/ 55 w 110"/>
                <a:gd name="T1" fmla="*/ 20 h 110"/>
                <a:gd name="T2" fmla="*/ 55 w 110"/>
                <a:gd name="T3" fmla="*/ 20 h 110"/>
                <a:gd name="T4" fmla="*/ 90 w 110"/>
                <a:gd name="T5" fmla="*/ 55 h 110"/>
                <a:gd name="T6" fmla="*/ 55 w 110"/>
                <a:gd name="T7" fmla="*/ 90 h 110"/>
                <a:gd name="T8" fmla="*/ 20 w 110"/>
                <a:gd name="T9" fmla="*/ 55 h 110"/>
                <a:gd name="T10" fmla="*/ 55 w 110"/>
                <a:gd name="T11" fmla="*/ 20 h 110"/>
                <a:gd name="T12" fmla="*/ 55 w 110"/>
                <a:gd name="T13" fmla="*/ 20 h 110"/>
                <a:gd name="T14" fmla="*/ 55 w 110"/>
                <a:gd name="T15" fmla="*/ 110 h 110"/>
                <a:gd name="T16" fmla="*/ 55 w 110"/>
                <a:gd name="T17" fmla="*/ 110 h 110"/>
                <a:gd name="T18" fmla="*/ 110 w 110"/>
                <a:gd name="T19" fmla="*/ 55 h 110"/>
                <a:gd name="T20" fmla="*/ 55 w 110"/>
                <a:gd name="T21" fmla="*/ 0 h 110"/>
                <a:gd name="T22" fmla="*/ 0 w 110"/>
                <a:gd name="T23" fmla="*/ 55 h 110"/>
                <a:gd name="T24" fmla="*/ 55 w 110"/>
                <a:gd name="T25" fmla="*/ 110 h 110"/>
                <a:gd name="T26" fmla="*/ 55 w 110"/>
                <a:gd name="T2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110">
                  <a:moveTo>
                    <a:pt x="55" y="20"/>
                  </a:moveTo>
                  <a:lnTo>
                    <a:pt x="55" y="20"/>
                  </a:lnTo>
                  <a:cubicBezTo>
                    <a:pt x="74" y="20"/>
                    <a:pt x="90" y="35"/>
                    <a:pt x="90" y="55"/>
                  </a:cubicBezTo>
                  <a:cubicBezTo>
                    <a:pt x="90" y="74"/>
                    <a:pt x="74" y="90"/>
                    <a:pt x="55" y="90"/>
                  </a:cubicBezTo>
                  <a:cubicBezTo>
                    <a:pt x="36" y="90"/>
                    <a:pt x="20" y="74"/>
                    <a:pt x="20" y="55"/>
                  </a:cubicBezTo>
                  <a:cubicBezTo>
                    <a:pt x="20" y="35"/>
                    <a:pt x="36" y="20"/>
                    <a:pt x="55" y="20"/>
                  </a:cubicBezTo>
                  <a:lnTo>
                    <a:pt x="55" y="20"/>
                  </a:lnTo>
                  <a:close/>
                  <a:moveTo>
                    <a:pt x="55" y="110"/>
                  </a:moveTo>
                  <a:lnTo>
                    <a:pt x="55" y="110"/>
                  </a:lnTo>
                  <a:cubicBezTo>
                    <a:pt x="85" y="110"/>
                    <a:pt x="110" y="85"/>
                    <a:pt x="110" y="55"/>
                  </a:cubicBezTo>
                  <a:cubicBezTo>
                    <a:pt x="110" y="24"/>
                    <a:pt x="85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85"/>
                    <a:pt x="25" y="110"/>
                    <a:pt x="55" y="110"/>
                  </a:cubicBezTo>
                  <a:lnTo>
                    <a:pt x="55" y="110"/>
                  </a:lnTo>
                  <a:close/>
                </a:path>
              </a:pathLst>
            </a:custGeom>
            <a:solidFill>
              <a:schemeClr val="tx1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C000"/>
                </a:solidFill>
              </a:endParaRPr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321234" y="4955672"/>
              <a:ext cx="1071392" cy="1974971"/>
            </a:xfrm>
            <a:custGeom>
              <a:avLst/>
              <a:gdLst>
                <a:gd name="T0" fmla="*/ 115 w 152"/>
                <a:gd name="T1" fmla="*/ 0 h 283"/>
                <a:gd name="T2" fmla="*/ 115 w 152"/>
                <a:gd name="T3" fmla="*/ 0 h 283"/>
                <a:gd name="T4" fmla="*/ 41 w 152"/>
                <a:gd name="T5" fmla="*/ 0 h 283"/>
                <a:gd name="T6" fmla="*/ 0 w 152"/>
                <a:gd name="T7" fmla="*/ 40 h 283"/>
                <a:gd name="T8" fmla="*/ 0 w 152"/>
                <a:gd name="T9" fmla="*/ 111 h 283"/>
                <a:gd name="T10" fmla="*/ 36 w 152"/>
                <a:gd name="T11" fmla="*/ 151 h 283"/>
                <a:gd name="T12" fmla="*/ 40 w 152"/>
                <a:gd name="T13" fmla="*/ 151 h 283"/>
                <a:gd name="T14" fmla="*/ 40 w 152"/>
                <a:gd name="T15" fmla="*/ 283 h 283"/>
                <a:gd name="T16" fmla="*/ 60 w 152"/>
                <a:gd name="T17" fmla="*/ 283 h 283"/>
                <a:gd name="T18" fmla="*/ 60 w 152"/>
                <a:gd name="T19" fmla="*/ 131 h 283"/>
                <a:gd name="T20" fmla="*/ 41 w 152"/>
                <a:gd name="T21" fmla="*/ 131 h 283"/>
                <a:gd name="T22" fmla="*/ 20 w 152"/>
                <a:gd name="T23" fmla="*/ 111 h 283"/>
                <a:gd name="T24" fmla="*/ 20 w 152"/>
                <a:gd name="T25" fmla="*/ 40 h 283"/>
                <a:gd name="T26" fmla="*/ 41 w 152"/>
                <a:gd name="T27" fmla="*/ 20 h 283"/>
                <a:gd name="T28" fmla="*/ 111 w 152"/>
                <a:gd name="T29" fmla="*/ 20 h 283"/>
                <a:gd name="T30" fmla="*/ 132 w 152"/>
                <a:gd name="T31" fmla="*/ 40 h 283"/>
                <a:gd name="T32" fmla="*/ 132 w 152"/>
                <a:gd name="T33" fmla="*/ 111 h 283"/>
                <a:gd name="T34" fmla="*/ 111 w 152"/>
                <a:gd name="T35" fmla="*/ 131 h 283"/>
                <a:gd name="T36" fmla="*/ 92 w 152"/>
                <a:gd name="T37" fmla="*/ 131 h 283"/>
                <a:gd name="T38" fmla="*/ 92 w 152"/>
                <a:gd name="T39" fmla="*/ 283 h 283"/>
                <a:gd name="T40" fmla="*/ 112 w 152"/>
                <a:gd name="T41" fmla="*/ 283 h 283"/>
                <a:gd name="T42" fmla="*/ 112 w 152"/>
                <a:gd name="T43" fmla="*/ 151 h 283"/>
                <a:gd name="T44" fmla="*/ 152 w 152"/>
                <a:gd name="T45" fmla="*/ 111 h 283"/>
                <a:gd name="T46" fmla="*/ 152 w 152"/>
                <a:gd name="T47" fmla="*/ 40 h 283"/>
                <a:gd name="T48" fmla="*/ 115 w 152"/>
                <a:gd name="T49" fmla="*/ 0 h 283"/>
                <a:gd name="T50" fmla="*/ 115 w 152"/>
                <a:gd name="T51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2" h="283">
                  <a:moveTo>
                    <a:pt x="115" y="0"/>
                  </a:moveTo>
                  <a:lnTo>
                    <a:pt x="115" y="0"/>
                  </a:lnTo>
                  <a:lnTo>
                    <a:pt x="41" y="0"/>
                  </a:lnTo>
                  <a:cubicBezTo>
                    <a:pt x="19" y="0"/>
                    <a:pt x="0" y="18"/>
                    <a:pt x="0" y="40"/>
                  </a:cubicBezTo>
                  <a:lnTo>
                    <a:pt x="0" y="111"/>
                  </a:lnTo>
                  <a:cubicBezTo>
                    <a:pt x="0" y="131"/>
                    <a:pt x="13" y="150"/>
                    <a:pt x="36" y="151"/>
                  </a:cubicBezTo>
                  <a:cubicBezTo>
                    <a:pt x="36" y="151"/>
                    <a:pt x="40" y="151"/>
                    <a:pt x="40" y="151"/>
                  </a:cubicBezTo>
                  <a:lnTo>
                    <a:pt x="40" y="283"/>
                  </a:lnTo>
                  <a:lnTo>
                    <a:pt x="60" y="283"/>
                  </a:lnTo>
                  <a:lnTo>
                    <a:pt x="60" y="131"/>
                  </a:lnTo>
                  <a:lnTo>
                    <a:pt x="41" y="131"/>
                  </a:lnTo>
                  <a:cubicBezTo>
                    <a:pt x="30" y="131"/>
                    <a:pt x="20" y="122"/>
                    <a:pt x="20" y="111"/>
                  </a:cubicBezTo>
                  <a:lnTo>
                    <a:pt x="20" y="40"/>
                  </a:lnTo>
                  <a:cubicBezTo>
                    <a:pt x="20" y="29"/>
                    <a:pt x="29" y="20"/>
                    <a:pt x="41" y="20"/>
                  </a:cubicBezTo>
                  <a:lnTo>
                    <a:pt x="111" y="20"/>
                  </a:lnTo>
                  <a:cubicBezTo>
                    <a:pt x="123" y="20"/>
                    <a:pt x="132" y="29"/>
                    <a:pt x="132" y="40"/>
                  </a:cubicBezTo>
                  <a:lnTo>
                    <a:pt x="132" y="111"/>
                  </a:lnTo>
                  <a:cubicBezTo>
                    <a:pt x="132" y="122"/>
                    <a:pt x="123" y="131"/>
                    <a:pt x="111" y="131"/>
                  </a:cubicBezTo>
                  <a:lnTo>
                    <a:pt x="92" y="131"/>
                  </a:lnTo>
                  <a:lnTo>
                    <a:pt x="92" y="283"/>
                  </a:lnTo>
                  <a:lnTo>
                    <a:pt x="112" y="283"/>
                  </a:lnTo>
                  <a:lnTo>
                    <a:pt x="112" y="151"/>
                  </a:lnTo>
                  <a:cubicBezTo>
                    <a:pt x="135" y="150"/>
                    <a:pt x="152" y="132"/>
                    <a:pt x="152" y="111"/>
                  </a:cubicBezTo>
                  <a:lnTo>
                    <a:pt x="152" y="40"/>
                  </a:lnTo>
                  <a:cubicBezTo>
                    <a:pt x="152" y="18"/>
                    <a:pt x="137" y="0"/>
                    <a:pt x="115" y="0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chemeClr val="tx1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C00000"/>
                </a:solidFill>
              </a:endParaRP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5454994" y="3050001"/>
            <a:ext cx="1071392" cy="2891460"/>
            <a:chOff x="321234" y="4039183"/>
            <a:chExt cx="1071392" cy="2891460"/>
          </a:xfrm>
        </p:grpSpPr>
        <p:sp>
          <p:nvSpPr>
            <p:cNvPr id="30" name="Freeform 22"/>
            <p:cNvSpPr>
              <a:spLocks noEditPoints="1"/>
            </p:cNvSpPr>
            <p:nvPr/>
          </p:nvSpPr>
          <p:spPr bwMode="auto">
            <a:xfrm>
              <a:off x="463226" y="4039183"/>
              <a:ext cx="774500" cy="774498"/>
            </a:xfrm>
            <a:custGeom>
              <a:avLst/>
              <a:gdLst>
                <a:gd name="T0" fmla="*/ 55 w 110"/>
                <a:gd name="T1" fmla="*/ 20 h 110"/>
                <a:gd name="T2" fmla="*/ 55 w 110"/>
                <a:gd name="T3" fmla="*/ 20 h 110"/>
                <a:gd name="T4" fmla="*/ 90 w 110"/>
                <a:gd name="T5" fmla="*/ 55 h 110"/>
                <a:gd name="T6" fmla="*/ 55 w 110"/>
                <a:gd name="T7" fmla="*/ 90 h 110"/>
                <a:gd name="T8" fmla="*/ 20 w 110"/>
                <a:gd name="T9" fmla="*/ 55 h 110"/>
                <a:gd name="T10" fmla="*/ 55 w 110"/>
                <a:gd name="T11" fmla="*/ 20 h 110"/>
                <a:gd name="T12" fmla="*/ 55 w 110"/>
                <a:gd name="T13" fmla="*/ 20 h 110"/>
                <a:gd name="T14" fmla="*/ 55 w 110"/>
                <a:gd name="T15" fmla="*/ 110 h 110"/>
                <a:gd name="T16" fmla="*/ 55 w 110"/>
                <a:gd name="T17" fmla="*/ 110 h 110"/>
                <a:gd name="T18" fmla="*/ 110 w 110"/>
                <a:gd name="T19" fmla="*/ 55 h 110"/>
                <a:gd name="T20" fmla="*/ 55 w 110"/>
                <a:gd name="T21" fmla="*/ 0 h 110"/>
                <a:gd name="T22" fmla="*/ 0 w 110"/>
                <a:gd name="T23" fmla="*/ 55 h 110"/>
                <a:gd name="T24" fmla="*/ 55 w 110"/>
                <a:gd name="T25" fmla="*/ 110 h 110"/>
                <a:gd name="T26" fmla="*/ 55 w 110"/>
                <a:gd name="T2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110">
                  <a:moveTo>
                    <a:pt x="55" y="20"/>
                  </a:moveTo>
                  <a:lnTo>
                    <a:pt x="55" y="20"/>
                  </a:lnTo>
                  <a:cubicBezTo>
                    <a:pt x="74" y="20"/>
                    <a:pt x="90" y="35"/>
                    <a:pt x="90" y="55"/>
                  </a:cubicBezTo>
                  <a:cubicBezTo>
                    <a:pt x="90" y="74"/>
                    <a:pt x="74" y="90"/>
                    <a:pt x="55" y="90"/>
                  </a:cubicBezTo>
                  <a:cubicBezTo>
                    <a:pt x="36" y="90"/>
                    <a:pt x="20" y="74"/>
                    <a:pt x="20" y="55"/>
                  </a:cubicBezTo>
                  <a:cubicBezTo>
                    <a:pt x="20" y="35"/>
                    <a:pt x="36" y="20"/>
                    <a:pt x="55" y="20"/>
                  </a:cubicBezTo>
                  <a:lnTo>
                    <a:pt x="55" y="20"/>
                  </a:lnTo>
                  <a:close/>
                  <a:moveTo>
                    <a:pt x="55" y="110"/>
                  </a:moveTo>
                  <a:lnTo>
                    <a:pt x="55" y="110"/>
                  </a:lnTo>
                  <a:cubicBezTo>
                    <a:pt x="85" y="110"/>
                    <a:pt x="110" y="85"/>
                    <a:pt x="110" y="55"/>
                  </a:cubicBezTo>
                  <a:cubicBezTo>
                    <a:pt x="110" y="24"/>
                    <a:pt x="85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85"/>
                    <a:pt x="25" y="110"/>
                    <a:pt x="55" y="110"/>
                  </a:cubicBezTo>
                  <a:lnTo>
                    <a:pt x="55" y="110"/>
                  </a:lnTo>
                  <a:close/>
                </a:path>
              </a:pathLst>
            </a:custGeom>
            <a:solidFill>
              <a:schemeClr val="tx1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C000"/>
                </a:solidFill>
              </a:endParaRPr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>
              <a:off x="321234" y="4955672"/>
              <a:ext cx="1071392" cy="1974971"/>
            </a:xfrm>
            <a:custGeom>
              <a:avLst/>
              <a:gdLst>
                <a:gd name="T0" fmla="*/ 115 w 152"/>
                <a:gd name="T1" fmla="*/ 0 h 283"/>
                <a:gd name="T2" fmla="*/ 115 w 152"/>
                <a:gd name="T3" fmla="*/ 0 h 283"/>
                <a:gd name="T4" fmla="*/ 41 w 152"/>
                <a:gd name="T5" fmla="*/ 0 h 283"/>
                <a:gd name="T6" fmla="*/ 0 w 152"/>
                <a:gd name="T7" fmla="*/ 40 h 283"/>
                <a:gd name="T8" fmla="*/ 0 w 152"/>
                <a:gd name="T9" fmla="*/ 111 h 283"/>
                <a:gd name="T10" fmla="*/ 36 w 152"/>
                <a:gd name="T11" fmla="*/ 151 h 283"/>
                <a:gd name="T12" fmla="*/ 40 w 152"/>
                <a:gd name="T13" fmla="*/ 151 h 283"/>
                <a:gd name="T14" fmla="*/ 40 w 152"/>
                <a:gd name="T15" fmla="*/ 283 h 283"/>
                <a:gd name="T16" fmla="*/ 60 w 152"/>
                <a:gd name="T17" fmla="*/ 283 h 283"/>
                <a:gd name="T18" fmla="*/ 60 w 152"/>
                <a:gd name="T19" fmla="*/ 131 h 283"/>
                <a:gd name="T20" fmla="*/ 41 w 152"/>
                <a:gd name="T21" fmla="*/ 131 h 283"/>
                <a:gd name="T22" fmla="*/ 20 w 152"/>
                <a:gd name="T23" fmla="*/ 111 h 283"/>
                <a:gd name="T24" fmla="*/ 20 w 152"/>
                <a:gd name="T25" fmla="*/ 40 h 283"/>
                <a:gd name="T26" fmla="*/ 41 w 152"/>
                <a:gd name="T27" fmla="*/ 20 h 283"/>
                <a:gd name="T28" fmla="*/ 111 w 152"/>
                <a:gd name="T29" fmla="*/ 20 h 283"/>
                <a:gd name="T30" fmla="*/ 132 w 152"/>
                <a:gd name="T31" fmla="*/ 40 h 283"/>
                <a:gd name="T32" fmla="*/ 132 w 152"/>
                <a:gd name="T33" fmla="*/ 111 h 283"/>
                <a:gd name="T34" fmla="*/ 111 w 152"/>
                <a:gd name="T35" fmla="*/ 131 h 283"/>
                <a:gd name="T36" fmla="*/ 92 w 152"/>
                <a:gd name="T37" fmla="*/ 131 h 283"/>
                <a:gd name="T38" fmla="*/ 92 w 152"/>
                <a:gd name="T39" fmla="*/ 283 h 283"/>
                <a:gd name="T40" fmla="*/ 112 w 152"/>
                <a:gd name="T41" fmla="*/ 283 h 283"/>
                <a:gd name="T42" fmla="*/ 112 w 152"/>
                <a:gd name="T43" fmla="*/ 151 h 283"/>
                <a:gd name="T44" fmla="*/ 152 w 152"/>
                <a:gd name="T45" fmla="*/ 111 h 283"/>
                <a:gd name="T46" fmla="*/ 152 w 152"/>
                <a:gd name="T47" fmla="*/ 40 h 283"/>
                <a:gd name="T48" fmla="*/ 115 w 152"/>
                <a:gd name="T49" fmla="*/ 0 h 283"/>
                <a:gd name="T50" fmla="*/ 115 w 152"/>
                <a:gd name="T51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2" h="283">
                  <a:moveTo>
                    <a:pt x="115" y="0"/>
                  </a:moveTo>
                  <a:lnTo>
                    <a:pt x="115" y="0"/>
                  </a:lnTo>
                  <a:lnTo>
                    <a:pt x="41" y="0"/>
                  </a:lnTo>
                  <a:cubicBezTo>
                    <a:pt x="19" y="0"/>
                    <a:pt x="0" y="18"/>
                    <a:pt x="0" y="40"/>
                  </a:cubicBezTo>
                  <a:lnTo>
                    <a:pt x="0" y="111"/>
                  </a:lnTo>
                  <a:cubicBezTo>
                    <a:pt x="0" y="131"/>
                    <a:pt x="13" y="150"/>
                    <a:pt x="36" y="151"/>
                  </a:cubicBezTo>
                  <a:cubicBezTo>
                    <a:pt x="36" y="151"/>
                    <a:pt x="40" y="151"/>
                    <a:pt x="40" y="151"/>
                  </a:cubicBezTo>
                  <a:lnTo>
                    <a:pt x="40" y="283"/>
                  </a:lnTo>
                  <a:lnTo>
                    <a:pt x="60" y="283"/>
                  </a:lnTo>
                  <a:lnTo>
                    <a:pt x="60" y="131"/>
                  </a:lnTo>
                  <a:lnTo>
                    <a:pt x="41" y="131"/>
                  </a:lnTo>
                  <a:cubicBezTo>
                    <a:pt x="30" y="131"/>
                    <a:pt x="20" y="122"/>
                    <a:pt x="20" y="111"/>
                  </a:cubicBezTo>
                  <a:lnTo>
                    <a:pt x="20" y="40"/>
                  </a:lnTo>
                  <a:cubicBezTo>
                    <a:pt x="20" y="29"/>
                    <a:pt x="29" y="20"/>
                    <a:pt x="41" y="20"/>
                  </a:cubicBezTo>
                  <a:lnTo>
                    <a:pt x="111" y="20"/>
                  </a:lnTo>
                  <a:cubicBezTo>
                    <a:pt x="123" y="20"/>
                    <a:pt x="132" y="29"/>
                    <a:pt x="132" y="40"/>
                  </a:cubicBezTo>
                  <a:lnTo>
                    <a:pt x="132" y="111"/>
                  </a:lnTo>
                  <a:cubicBezTo>
                    <a:pt x="132" y="122"/>
                    <a:pt x="123" y="131"/>
                    <a:pt x="111" y="131"/>
                  </a:cubicBezTo>
                  <a:lnTo>
                    <a:pt x="92" y="131"/>
                  </a:lnTo>
                  <a:lnTo>
                    <a:pt x="92" y="283"/>
                  </a:lnTo>
                  <a:lnTo>
                    <a:pt x="112" y="283"/>
                  </a:lnTo>
                  <a:lnTo>
                    <a:pt x="112" y="151"/>
                  </a:lnTo>
                  <a:cubicBezTo>
                    <a:pt x="135" y="150"/>
                    <a:pt x="152" y="132"/>
                    <a:pt x="152" y="111"/>
                  </a:cubicBezTo>
                  <a:lnTo>
                    <a:pt x="152" y="40"/>
                  </a:lnTo>
                  <a:cubicBezTo>
                    <a:pt x="152" y="18"/>
                    <a:pt x="137" y="0"/>
                    <a:pt x="115" y="0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chemeClr val="tx1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C00000"/>
                </a:solidFill>
              </a:endParaRPr>
            </a:p>
          </p:txBody>
        </p:sp>
      </p:grpSp>
      <p:grpSp>
        <p:nvGrpSpPr>
          <p:cNvPr id="32" name="Gruppieren 31"/>
          <p:cNvGrpSpPr/>
          <p:nvPr/>
        </p:nvGrpSpPr>
        <p:grpSpPr>
          <a:xfrm>
            <a:off x="728048" y="1338126"/>
            <a:ext cx="1071392" cy="2891460"/>
            <a:chOff x="321234" y="4039183"/>
            <a:chExt cx="1071392" cy="2891460"/>
          </a:xfrm>
        </p:grpSpPr>
        <p:sp>
          <p:nvSpPr>
            <p:cNvPr id="33" name="Freeform 22"/>
            <p:cNvSpPr>
              <a:spLocks noEditPoints="1"/>
            </p:cNvSpPr>
            <p:nvPr/>
          </p:nvSpPr>
          <p:spPr bwMode="auto">
            <a:xfrm>
              <a:off x="463226" y="4039183"/>
              <a:ext cx="774500" cy="774498"/>
            </a:xfrm>
            <a:custGeom>
              <a:avLst/>
              <a:gdLst>
                <a:gd name="T0" fmla="*/ 55 w 110"/>
                <a:gd name="T1" fmla="*/ 20 h 110"/>
                <a:gd name="T2" fmla="*/ 55 w 110"/>
                <a:gd name="T3" fmla="*/ 20 h 110"/>
                <a:gd name="T4" fmla="*/ 90 w 110"/>
                <a:gd name="T5" fmla="*/ 55 h 110"/>
                <a:gd name="T6" fmla="*/ 55 w 110"/>
                <a:gd name="T7" fmla="*/ 90 h 110"/>
                <a:gd name="T8" fmla="*/ 20 w 110"/>
                <a:gd name="T9" fmla="*/ 55 h 110"/>
                <a:gd name="T10" fmla="*/ 55 w 110"/>
                <a:gd name="T11" fmla="*/ 20 h 110"/>
                <a:gd name="T12" fmla="*/ 55 w 110"/>
                <a:gd name="T13" fmla="*/ 20 h 110"/>
                <a:gd name="T14" fmla="*/ 55 w 110"/>
                <a:gd name="T15" fmla="*/ 110 h 110"/>
                <a:gd name="T16" fmla="*/ 55 w 110"/>
                <a:gd name="T17" fmla="*/ 110 h 110"/>
                <a:gd name="T18" fmla="*/ 110 w 110"/>
                <a:gd name="T19" fmla="*/ 55 h 110"/>
                <a:gd name="T20" fmla="*/ 55 w 110"/>
                <a:gd name="T21" fmla="*/ 0 h 110"/>
                <a:gd name="T22" fmla="*/ 0 w 110"/>
                <a:gd name="T23" fmla="*/ 55 h 110"/>
                <a:gd name="T24" fmla="*/ 55 w 110"/>
                <a:gd name="T25" fmla="*/ 110 h 110"/>
                <a:gd name="T26" fmla="*/ 55 w 110"/>
                <a:gd name="T2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110">
                  <a:moveTo>
                    <a:pt x="55" y="20"/>
                  </a:moveTo>
                  <a:lnTo>
                    <a:pt x="55" y="20"/>
                  </a:lnTo>
                  <a:cubicBezTo>
                    <a:pt x="74" y="20"/>
                    <a:pt x="90" y="35"/>
                    <a:pt x="90" y="55"/>
                  </a:cubicBezTo>
                  <a:cubicBezTo>
                    <a:pt x="90" y="74"/>
                    <a:pt x="74" y="90"/>
                    <a:pt x="55" y="90"/>
                  </a:cubicBezTo>
                  <a:cubicBezTo>
                    <a:pt x="36" y="90"/>
                    <a:pt x="20" y="74"/>
                    <a:pt x="20" y="55"/>
                  </a:cubicBezTo>
                  <a:cubicBezTo>
                    <a:pt x="20" y="35"/>
                    <a:pt x="36" y="20"/>
                    <a:pt x="55" y="20"/>
                  </a:cubicBezTo>
                  <a:lnTo>
                    <a:pt x="55" y="20"/>
                  </a:lnTo>
                  <a:close/>
                  <a:moveTo>
                    <a:pt x="55" y="110"/>
                  </a:moveTo>
                  <a:lnTo>
                    <a:pt x="55" y="110"/>
                  </a:lnTo>
                  <a:cubicBezTo>
                    <a:pt x="85" y="110"/>
                    <a:pt x="110" y="85"/>
                    <a:pt x="110" y="55"/>
                  </a:cubicBezTo>
                  <a:cubicBezTo>
                    <a:pt x="110" y="24"/>
                    <a:pt x="85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85"/>
                    <a:pt x="25" y="110"/>
                    <a:pt x="55" y="110"/>
                  </a:cubicBezTo>
                  <a:lnTo>
                    <a:pt x="55" y="110"/>
                  </a:lnTo>
                  <a:close/>
                </a:path>
              </a:pathLst>
            </a:custGeom>
            <a:solidFill>
              <a:schemeClr val="tx1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C000"/>
                </a:solidFill>
              </a:endParaRPr>
            </a:p>
          </p:txBody>
        </p:sp>
        <p:sp>
          <p:nvSpPr>
            <p:cNvPr id="34" name="Freeform 23"/>
            <p:cNvSpPr>
              <a:spLocks/>
            </p:cNvSpPr>
            <p:nvPr/>
          </p:nvSpPr>
          <p:spPr bwMode="auto">
            <a:xfrm>
              <a:off x="321234" y="4955672"/>
              <a:ext cx="1071392" cy="1974971"/>
            </a:xfrm>
            <a:custGeom>
              <a:avLst/>
              <a:gdLst>
                <a:gd name="T0" fmla="*/ 115 w 152"/>
                <a:gd name="T1" fmla="*/ 0 h 283"/>
                <a:gd name="T2" fmla="*/ 115 w 152"/>
                <a:gd name="T3" fmla="*/ 0 h 283"/>
                <a:gd name="T4" fmla="*/ 41 w 152"/>
                <a:gd name="T5" fmla="*/ 0 h 283"/>
                <a:gd name="T6" fmla="*/ 0 w 152"/>
                <a:gd name="T7" fmla="*/ 40 h 283"/>
                <a:gd name="T8" fmla="*/ 0 w 152"/>
                <a:gd name="T9" fmla="*/ 111 h 283"/>
                <a:gd name="T10" fmla="*/ 36 w 152"/>
                <a:gd name="T11" fmla="*/ 151 h 283"/>
                <a:gd name="T12" fmla="*/ 40 w 152"/>
                <a:gd name="T13" fmla="*/ 151 h 283"/>
                <a:gd name="T14" fmla="*/ 40 w 152"/>
                <a:gd name="T15" fmla="*/ 283 h 283"/>
                <a:gd name="T16" fmla="*/ 60 w 152"/>
                <a:gd name="T17" fmla="*/ 283 h 283"/>
                <a:gd name="T18" fmla="*/ 60 w 152"/>
                <a:gd name="T19" fmla="*/ 131 h 283"/>
                <a:gd name="T20" fmla="*/ 41 w 152"/>
                <a:gd name="T21" fmla="*/ 131 h 283"/>
                <a:gd name="T22" fmla="*/ 20 w 152"/>
                <a:gd name="T23" fmla="*/ 111 h 283"/>
                <a:gd name="T24" fmla="*/ 20 w 152"/>
                <a:gd name="T25" fmla="*/ 40 h 283"/>
                <a:gd name="T26" fmla="*/ 41 w 152"/>
                <a:gd name="T27" fmla="*/ 20 h 283"/>
                <a:gd name="T28" fmla="*/ 111 w 152"/>
                <a:gd name="T29" fmla="*/ 20 h 283"/>
                <a:gd name="T30" fmla="*/ 132 w 152"/>
                <a:gd name="T31" fmla="*/ 40 h 283"/>
                <a:gd name="T32" fmla="*/ 132 w 152"/>
                <a:gd name="T33" fmla="*/ 111 h 283"/>
                <a:gd name="T34" fmla="*/ 111 w 152"/>
                <a:gd name="T35" fmla="*/ 131 h 283"/>
                <a:gd name="T36" fmla="*/ 92 w 152"/>
                <a:gd name="T37" fmla="*/ 131 h 283"/>
                <a:gd name="T38" fmla="*/ 92 w 152"/>
                <a:gd name="T39" fmla="*/ 283 h 283"/>
                <a:gd name="T40" fmla="*/ 112 w 152"/>
                <a:gd name="T41" fmla="*/ 283 h 283"/>
                <a:gd name="T42" fmla="*/ 112 w 152"/>
                <a:gd name="T43" fmla="*/ 151 h 283"/>
                <a:gd name="T44" fmla="*/ 152 w 152"/>
                <a:gd name="T45" fmla="*/ 111 h 283"/>
                <a:gd name="T46" fmla="*/ 152 w 152"/>
                <a:gd name="T47" fmla="*/ 40 h 283"/>
                <a:gd name="T48" fmla="*/ 115 w 152"/>
                <a:gd name="T49" fmla="*/ 0 h 283"/>
                <a:gd name="T50" fmla="*/ 115 w 152"/>
                <a:gd name="T51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2" h="283">
                  <a:moveTo>
                    <a:pt x="115" y="0"/>
                  </a:moveTo>
                  <a:lnTo>
                    <a:pt x="115" y="0"/>
                  </a:lnTo>
                  <a:lnTo>
                    <a:pt x="41" y="0"/>
                  </a:lnTo>
                  <a:cubicBezTo>
                    <a:pt x="19" y="0"/>
                    <a:pt x="0" y="18"/>
                    <a:pt x="0" y="40"/>
                  </a:cubicBezTo>
                  <a:lnTo>
                    <a:pt x="0" y="111"/>
                  </a:lnTo>
                  <a:cubicBezTo>
                    <a:pt x="0" y="131"/>
                    <a:pt x="13" y="150"/>
                    <a:pt x="36" y="151"/>
                  </a:cubicBezTo>
                  <a:cubicBezTo>
                    <a:pt x="36" y="151"/>
                    <a:pt x="40" y="151"/>
                    <a:pt x="40" y="151"/>
                  </a:cubicBezTo>
                  <a:lnTo>
                    <a:pt x="40" y="283"/>
                  </a:lnTo>
                  <a:lnTo>
                    <a:pt x="60" y="283"/>
                  </a:lnTo>
                  <a:lnTo>
                    <a:pt x="60" y="131"/>
                  </a:lnTo>
                  <a:lnTo>
                    <a:pt x="41" y="131"/>
                  </a:lnTo>
                  <a:cubicBezTo>
                    <a:pt x="30" y="131"/>
                    <a:pt x="20" y="122"/>
                    <a:pt x="20" y="111"/>
                  </a:cubicBezTo>
                  <a:lnTo>
                    <a:pt x="20" y="40"/>
                  </a:lnTo>
                  <a:cubicBezTo>
                    <a:pt x="20" y="29"/>
                    <a:pt x="29" y="20"/>
                    <a:pt x="41" y="20"/>
                  </a:cubicBezTo>
                  <a:lnTo>
                    <a:pt x="111" y="20"/>
                  </a:lnTo>
                  <a:cubicBezTo>
                    <a:pt x="123" y="20"/>
                    <a:pt x="132" y="29"/>
                    <a:pt x="132" y="40"/>
                  </a:cubicBezTo>
                  <a:lnTo>
                    <a:pt x="132" y="111"/>
                  </a:lnTo>
                  <a:cubicBezTo>
                    <a:pt x="132" y="122"/>
                    <a:pt x="123" y="131"/>
                    <a:pt x="111" y="131"/>
                  </a:cubicBezTo>
                  <a:lnTo>
                    <a:pt x="92" y="131"/>
                  </a:lnTo>
                  <a:lnTo>
                    <a:pt x="92" y="283"/>
                  </a:lnTo>
                  <a:lnTo>
                    <a:pt x="112" y="283"/>
                  </a:lnTo>
                  <a:lnTo>
                    <a:pt x="112" y="151"/>
                  </a:lnTo>
                  <a:cubicBezTo>
                    <a:pt x="135" y="150"/>
                    <a:pt x="152" y="132"/>
                    <a:pt x="152" y="111"/>
                  </a:cubicBezTo>
                  <a:lnTo>
                    <a:pt x="152" y="40"/>
                  </a:lnTo>
                  <a:cubicBezTo>
                    <a:pt x="152" y="18"/>
                    <a:pt x="137" y="0"/>
                    <a:pt x="115" y="0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chemeClr val="tx1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C00000"/>
                </a:solidFill>
              </a:endParaRPr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3833939" y="2274795"/>
            <a:ext cx="1071392" cy="2891460"/>
            <a:chOff x="321234" y="4039183"/>
            <a:chExt cx="1071392" cy="2891460"/>
          </a:xfrm>
        </p:grpSpPr>
        <p:sp>
          <p:nvSpPr>
            <p:cNvPr id="36" name="Freeform 22"/>
            <p:cNvSpPr>
              <a:spLocks noEditPoints="1"/>
            </p:cNvSpPr>
            <p:nvPr/>
          </p:nvSpPr>
          <p:spPr bwMode="auto">
            <a:xfrm>
              <a:off x="463226" y="4039183"/>
              <a:ext cx="774500" cy="774498"/>
            </a:xfrm>
            <a:custGeom>
              <a:avLst/>
              <a:gdLst>
                <a:gd name="T0" fmla="*/ 55 w 110"/>
                <a:gd name="T1" fmla="*/ 20 h 110"/>
                <a:gd name="T2" fmla="*/ 55 w 110"/>
                <a:gd name="T3" fmla="*/ 20 h 110"/>
                <a:gd name="T4" fmla="*/ 90 w 110"/>
                <a:gd name="T5" fmla="*/ 55 h 110"/>
                <a:gd name="T6" fmla="*/ 55 w 110"/>
                <a:gd name="T7" fmla="*/ 90 h 110"/>
                <a:gd name="T8" fmla="*/ 20 w 110"/>
                <a:gd name="T9" fmla="*/ 55 h 110"/>
                <a:gd name="T10" fmla="*/ 55 w 110"/>
                <a:gd name="T11" fmla="*/ 20 h 110"/>
                <a:gd name="T12" fmla="*/ 55 w 110"/>
                <a:gd name="T13" fmla="*/ 20 h 110"/>
                <a:gd name="T14" fmla="*/ 55 w 110"/>
                <a:gd name="T15" fmla="*/ 110 h 110"/>
                <a:gd name="T16" fmla="*/ 55 w 110"/>
                <a:gd name="T17" fmla="*/ 110 h 110"/>
                <a:gd name="T18" fmla="*/ 110 w 110"/>
                <a:gd name="T19" fmla="*/ 55 h 110"/>
                <a:gd name="T20" fmla="*/ 55 w 110"/>
                <a:gd name="T21" fmla="*/ 0 h 110"/>
                <a:gd name="T22" fmla="*/ 0 w 110"/>
                <a:gd name="T23" fmla="*/ 55 h 110"/>
                <a:gd name="T24" fmla="*/ 55 w 110"/>
                <a:gd name="T25" fmla="*/ 110 h 110"/>
                <a:gd name="T26" fmla="*/ 55 w 110"/>
                <a:gd name="T2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110">
                  <a:moveTo>
                    <a:pt x="55" y="20"/>
                  </a:moveTo>
                  <a:lnTo>
                    <a:pt x="55" y="20"/>
                  </a:lnTo>
                  <a:cubicBezTo>
                    <a:pt x="74" y="20"/>
                    <a:pt x="90" y="35"/>
                    <a:pt x="90" y="55"/>
                  </a:cubicBezTo>
                  <a:cubicBezTo>
                    <a:pt x="90" y="74"/>
                    <a:pt x="74" y="90"/>
                    <a:pt x="55" y="90"/>
                  </a:cubicBezTo>
                  <a:cubicBezTo>
                    <a:pt x="36" y="90"/>
                    <a:pt x="20" y="74"/>
                    <a:pt x="20" y="55"/>
                  </a:cubicBezTo>
                  <a:cubicBezTo>
                    <a:pt x="20" y="35"/>
                    <a:pt x="36" y="20"/>
                    <a:pt x="55" y="20"/>
                  </a:cubicBezTo>
                  <a:lnTo>
                    <a:pt x="55" y="20"/>
                  </a:lnTo>
                  <a:close/>
                  <a:moveTo>
                    <a:pt x="55" y="110"/>
                  </a:moveTo>
                  <a:lnTo>
                    <a:pt x="55" y="110"/>
                  </a:lnTo>
                  <a:cubicBezTo>
                    <a:pt x="85" y="110"/>
                    <a:pt x="110" y="85"/>
                    <a:pt x="110" y="55"/>
                  </a:cubicBezTo>
                  <a:cubicBezTo>
                    <a:pt x="110" y="24"/>
                    <a:pt x="85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85"/>
                    <a:pt x="25" y="110"/>
                    <a:pt x="55" y="110"/>
                  </a:cubicBezTo>
                  <a:lnTo>
                    <a:pt x="55" y="110"/>
                  </a:lnTo>
                  <a:close/>
                </a:path>
              </a:pathLst>
            </a:custGeom>
            <a:solidFill>
              <a:schemeClr val="tx1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C000"/>
                </a:solidFill>
              </a:endParaRPr>
            </a:p>
          </p:txBody>
        </p:sp>
        <p:sp>
          <p:nvSpPr>
            <p:cNvPr id="37" name="Freeform 23"/>
            <p:cNvSpPr>
              <a:spLocks/>
            </p:cNvSpPr>
            <p:nvPr/>
          </p:nvSpPr>
          <p:spPr bwMode="auto">
            <a:xfrm>
              <a:off x="321234" y="4955672"/>
              <a:ext cx="1071392" cy="1974971"/>
            </a:xfrm>
            <a:custGeom>
              <a:avLst/>
              <a:gdLst>
                <a:gd name="T0" fmla="*/ 115 w 152"/>
                <a:gd name="T1" fmla="*/ 0 h 283"/>
                <a:gd name="T2" fmla="*/ 115 w 152"/>
                <a:gd name="T3" fmla="*/ 0 h 283"/>
                <a:gd name="T4" fmla="*/ 41 w 152"/>
                <a:gd name="T5" fmla="*/ 0 h 283"/>
                <a:gd name="T6" fmla="*/ 0 w 152"/>
                <a:gd name="T7" fmla="*/ 40 h 283"/>
                <a:gd name="T8" fmla="*/ 0 w 152"/>
                <a:gd name="T9" fmla="*/ 111 h 283"/>
                <a:gd name="T10" fmla="*/ 36 w 152"/>
                <a:gd name="T11" fmla="*/ 151 h 283"/>
                <a:gd name="T12" fmla="*/ 40 w 152"/>
                <a:gd name="T13" fmla="*/ 151 h 283"/>
                <a:gd name="T14" fmla="*/ 40 w 152"/>
                <a:gd name="T15" fmla="*/ 283 h 283"/>
                <a:gd name="T16" fmla="*/ 60 w 152"/>
                <a:gd name="T17" fmla="*/ 283 h 283"/>
                <a:gd name="T18" fmla="*/ 60 w 152"/>
                <a:gd name="T19" fmla="*/ 131 h 283"/>
                <a:gd name="T20" fmla="*/ 41 w 152"/>
                <a:gd name="T21" fmla="*/ 131 h 283"/>
                <a:gd name="T22" fmla="*/ 20 w 152"/>
                <a:gd name="T23" fmla="*/ 111 h 283"/>
                <a:gd name="T24" fmla="*/ 20 w 152"/>
                <a:gd name="T25" fmla="*/ 40 h 283"/>
                <a:gd name="T26" fmla="*/ 41 w 152"/>
                <a:gd name="T27" fmla="*/ 20 h 283"/>
                <a:gd name="T28" fmla="*/ 111 w 152"/>
                <a:gd name="T29" fmla="*/ 20 h 283"/>
                <a:gd name="T30" fmla="*/ 132 w 152"/>
                <a:gd name="T31" fmla="*/ 40 h 283"/>
                <a:gd name="T32" fmla="*/ 132 w 152"/>
                <a:gd name="T33" fmla="*/ 111 h 283"/>
                <a:gd name="T34" fmla="*/ 111 w 152"/>
                <a:gd name="T35" fmla="*/ 131 h 283"/>
                <a:gd name="T36" fmla="*/ 92 w 152"/>
                <a:gd name="T37" fmla="*/ 131 h 283"/>
                <a:gd name="T38" fmla="*/ 92 w 152"/>
                <a:gd name="T39" fmla="*/ 283 h 283"/>
                <a:gd name="T40" fmla="*/ 112 w 152"/>
                <a:gd name="T41" fmla="*/ 283 h 283"/>
                <a:gd name="T42" fmla="*/ 112 w 152"/>
                <a:gd name="T43" fmla="*/ 151 h 283"/>
                <a:gd name="T44" fmla="*/ 152 w 152"/>
                <a:gd name="T45" fmla="*/ 111 h 283"/>
                <a:gd name="T46" fmla="*/ 152 w 152"/>
                <a:gd name="T47" fmla="*/ 40 h 283"/>
                <a:gd name="T48" fmla="*/ 115 w 152"/>
                <a:gd name="T49" fmla="*/ 0 h 283"/>
                <a:gd name="T50" fmla="*/ 115 w 152"/>
                <a:gd name="T51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2" h="283">
                  <a:moveTo>
                    <a:pt x="115" y="0"/>
                  </a:moveTo>
                  <a:lnTo>
                    <a:pt x="115" y="0"/>
                  </a:lnTo>
                  <a:lnTo>
                    <a:pt x="41" y="0"/>
                  </a:lnTo>
                  <a:cubicBezTo>
                    <a:pt x="19" y="0"/>
                    <a:pt x="0" y="18"/>
                    <a:pt x="0" y="40"/>
                  </a:cubicBezTo>
                  <a:lnTo>
                    <a:pt x="0" y="111"/>
                  </a:lnTo>
                  <a:cubicBezTo>
                    <a:pt x="0" y="131"/>
                    <a:pt x="13" y="150"/>
                    <a:pt x="36" y="151"/>
                  </a:cubicBezTo>
                  <a:cubicBezTo>
                    <a:pt x="36" y="151"/>
                    <a:pt x="40" y="151"/>
                    <a:pt x="40" y="151"/>
                  </a:cubicBezTo>
                  <a:lnTo>
                    <a:pt x="40" y="283"/>
                  </a:lnTo>
                  <a:lnTo>
                    <a:pt x="60" y="283"/>
                  </a:lnTo>
                  <a:lnTo>
                    <a:pt x="60" y="131"/>
                  </a:lnTo>
                  <a:lnTo>
                    <a:pt x="41" y="131"/>
                  </a:lnTo>
                  <a:cubicBezTo>
                    <a:pt x="30" y="131"/>
                    <a:pt x="20" y="122"/>
                    <a:pt x="20" y="111"/>
                  </a:cubicBezTo>
                  <a:lnTo>
                    <a:pt x="20" y="40"/>
                  </a:lnTo>
                  <a:cubicBezTo>
                    <a:pt x="20" y="29"/>
                    <a:pt x="29" y="20"/>
                    <a:pt x="41" y="20"/>
                  </a:cubicBezTo>
                  <a:lnTo>
                    <a:pt x="111" y="20"/>
                  </a:lnTo>
                  <a:cubicBezTo>
                    <a:pt x="123" y="20"/>
                    <a:pt x="132" y="29"/>
                    <a:pt x="132" y="40"/>
                  </a:cubicBezTo>
                  <a:lnTo>
                    <a:pt x="132" y="111"/>
                  </a:lnTo>
                  <a:cubicBezTo>
                    <a:pt x="132" y="122"/>
                    <a:pt x="123" y="131"/>
                    <a:pt x="111" y="131"/>
                  </a:cubicBezTo>
                  <a:lnTo>
                    <a:pt x="92" y="131"/>
                  </a:lnTo>
                  <a:lnTo>
                    <a:pt x="92" y="283"/>
                  </a:lnTo>
                  <a:lnTo>
                    <a:pt x="112" y="283"/>
                  </a:lnTo>
                  <a:lnTo>
                    <a:pt x="112" y="151"/>
                  </a:lnTo>
                  <a:cubicBezTo>
                    <a:pt x="135" y="150"/>
                    <a:pt x="152" y="132"/>
                    <a:pt x="152" y="111"/>
                  </a:cubicBezTo>
                  <a:lnTo>
                    <a:pt x="152" y="40"/>
                  </a:lnTo>
                  <a:cubicBezTo>
                    <a:pt x="152" y="18"/>
                    <a:pt x="137" y="0"/>
                    <a:pt x="115" y="0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chemeClr val="tx1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C00000"/>
                </a:solidFill>
              </a:endParaRPr>
            </a:p>
          </p:txBody>
        </p:sp>
      </p:grpSp>
      <p:grpSp>
        <p:nvGrpSpPr>
          <p:cNvPr id="41" name="Gruppieren 40"/>
          <p:cNvGrpSpPr/>
          <p:nvPr/>
        </p:nvGrpSpPr>
        <p:grpSpPr>
          <a:xfrm>
            <a:off x="4558496" y="4463196"/>
            <a:ext cx="1071392" cy="2891460"/>
            <a:chOff x="321234" y="4039183"/>
            <a:chExt cx="1071392" cy="2891460"/>
          </a:xfrm>
        </p:grpSpPr>
        <p:sp>
          <p:nvSpPr>
            <p:cNvPr id="42" name="Freeform 22"/>
            <p:cNvSpPr>
              <a:spLocks noEditPoints="1"/>
            </p:cNvSpPr>
            <p:nvPr/>
          </p:nvSpPr>
          <p:spPr bwMode="auto">
            <a:xfrm>
              <a:off x="463226" y="4039183"/>
              <a:ext cx="774500" cy="774498"/>
            </a:xfrm>
            <a:custGeom>
              <a:avLst/>
              <a:gdLst>
                <a:gd name="T0" fmla="*/ 55 w 110"/>
                <a:gd name="T1" fmla="*/ 20 h 110"/>
                <a:gd name="T2" fmla="*/ 55 w 110"/>
                <a:gd name="T3" fmla="*/ 20 h 110"/>
                <a:gd name="T4" fmla="*/ 90 w 110"/>
                <a:gd name="T5" fmla="*/ 55 h 110"/>
                <a:gd name="T6" fmla="*/ 55 w 110"/>
                <a:gd name="T7" fmla="*/ 90 h 110"/>
                <a:gd name="T8" fmla="*/ 20 w 110"/>
                <a:gd name="T9" fmla="*/ 55 h 110"/>
                <a:gd name="T10" fmla="*/ 55 w 110"/>
                <a:gd name="T11" fmla="*/ 20 h 110"/>
                <a:gd name="T12" fmla="*/ 55 w 110"/>
                <a:gd name="T13" fmla="*/ 20 h 110"/>
                <a:gd name="T14" fmla="*/ 55 w 110"/>
                <a:gd name="T15" fmla="*/ 110 h 110"/>
                <a:gd name="T16" fmla="*/ 55 w 110"/>
                <a:gd name="T17" fmla="*/ 110 h 110"/>
                <a:gd name="T18" fmla="*/ 110 w 110"/>
                <a:gd name="T19" fmla="*/ 55 h 110"/>
                <a:gd name="T20" fmla="*/ 55 w 110"/>
                <a:gd name="T21" fmla="*/ 0 h 110"/>
                <a:gd name="T22" fmla="*/ 0 w 110"/>
                <a:gd name="T23" fmla="*/ 55 h 110"/>
                <a:gd name="T24" fmla="*/ 55 w 110"/>
                <a:gd name="T25" fmla="*/ 110 h 110"/>
                <a:gd name="T26" fmla="*/ 55 w 110"/>
                <a:gd name="T2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110">
                  <a:moveTo>
                    <a:pt x="55" y="20"/>
                  </a:moveTo>
                  <a:lnTo>
                    <a:pt x="55" y="20"/>
                  </a:lnTo>
                  <a:cubicBezTo>
                    <a:pt x="74" y="20"/>
                    <a:pt x="90" y="35"/>
                    <a:pt x="90" y="55"/>
                  </a:cubicBezTo>
                  <a:cubicBezTo>
                    <a:pt x="90" y="74"/>
                    <a:pt x="74" y="90"/>
                    <a:pt x="55" y="90"/>
                  </a:cubicBezTo>
                  <a:cubicBezTo>
                    <a:pt x="36" y="90"/>
                    <a:pt x="20" y="74"/>
                    <a:pt x="20" y="55"/>
                  </a:cubicBezTo>
                  <a:cubicBezTo>
                    <a:pt x="20" y="35"/>
                    <a:pt x="36" y="20"/>
                    <a:pt x="55" y="20"/>
                  </a:cubicBezTo>
                  <a:lnTo>
                    <a:pt x="55" y="20"/>
                  </a:lnTo>
                  <a:close/>
                  <a:moveTo>
                    <a:pt x="55" y="110"/>
                  </a:moveTo>
                  <a:lnTo>
                    <a:pt x="55" y="110"/>
                  </a:lnTo>
                  <a:cubicBezTo>
                    <a:pt x="85" y="110"/>
                    <a:pt x="110" y="85"/>
                    <a:pt x="110" y="55"/>
                  </a:cubicBezTo>
                  <a:cubicBezTo>
                    <a:pt x="110" y="24"/>
                    <a:pt x="85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85"/>
                    <a:pt x="25" y="110"/>
                    <a:pt x="55" y="110"/>
                  </a:cubicBezTo>
                  <a:lnTo>
                    <a:pt x="55" y="110"/>
                  </a:lnTo>
                  <a:close/>
                </a:path>
              </a:pathLst>
            </a:custGeom>
            <a:solidFill>
              <a:schemeClr val="tx1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C000"/>
                </a:solidFill>
              </a:endParaRPr>
            </a:p>
          </p:txBody>
        </p:sp>
        <p:sp>
          <p:nvSpPr>
            <p:cNvPr id="43" name="Freeform 23"/>
            <p:cNvSpPr>
              <a:spLocks/>
            </p:cNvSpPr>
            <p:nvPr/>
          </p:nvSpPr>
          <p:spPr bwMode="auto">
            <a:xfrm>
              <a:off x="321234" y="4955672"/>
              <a:ext cx="1071392" cy="1974971"/>
            </a:xfrm>
            <a:custGeom>
              <a:avLst/>
              <a:gdLst>
                <a:gd name="T0" fmla="*/ 115 w 152"/>
                <a:gd name="T1" fmla="*/ 0 h 283"/>
                <a:gd name="T2" fmla="*/ 115 w 152"/>
                <a:gd name="T3" fmla="*/ 0 h 283"/>
                <a:gd name="T4" fmla="*/ 41 w 152"/>
                <a:gd name="T5" fmla="*/ 0 h 283"/>
                <a:gd name="T6" fmla="*/ 0 w 152"/>
                <a:gd name="T7" fmla="*/ 40 h 283"/>
                <a:gd name="T8" fmla="*/ 0 w 152"/>
                <a:gd name="T9" fmla="*/ 111 h 283"/>
                <a:gd name="T10" fmla="*/ 36 w 152"/>
                <a:gd name="T11" fmla="*/ 151 h 283"/>
                <a:gd name="T12" fmla="*/ 40 w 152"/>
                <a:gd name="T13" fmla="*/ 151 h 283"/>
                <a:gd name="T14" fmla="*/ 40 w 152"/>
                <a:gd name="T15" fmla="*/ 283 h 283"/>
                <a:gd name="T16" fmla="*/ 60 w 152"/>
                <a:gd name="T17" fmla="*/ 283 h 283"/>
                <a:gd name="T18" fmla="*/ 60 w 152"/>
                <a:gd name="T19" fmla="*/ 131 h 283"/>
                <a:gd name="T20" fmla="*/ 41 w 152"/>
                <a:gd name="T21" fmla="*/ 131 h 283"/>
                <a:gd name="T22" fmla="*/ 20 w 152"/>
                <a:gd name="T23" fmla="*/ 111 h 283"/>
                <a:gd name="T24" fmla="*/ 20 w 152"/>
                <a:gd name="T25" fmla="*/ 40 h 283"/>
                <a:gd name="T26" fmla="*/ 41 w 152"/>
                <a:gd name="T27" fmla="*/ 20 h 283"/>
                <a:gd name="T28" fmla="*/ 111 w 152"/>
                <a:gd name="T29" fmla="*/ 20 h 283"/>
                <a:gd name="T30" fmla="*/ 132 w 152"/>
                <a:gd name="T31" fmla="*/ 40 h 283"/>
                <a:gd name="T32" fmla="*/ 132 w 152"/>
                <a:gd name="T33" fmla="*/ 111 h 283"/>
                <a:gd name="T34" fmla="*/ 111 w 152"/>
                <a:gd name="T35" fmla="*/ 131 h 283"/>
                <a:gd name="T36" fmla="*/ 92 w 152"/>
                <a:gd name="T37" fmla="*/ 131 h 283"/>
                <a:gd name="T38" fmla="*/ 92 w 152"/>
                <a:gd name="T39" fmla="*/ 283 h 283"/>
                <a:gd name="T40" fmla="*/ 112 w 152"/>
                <a:gd name="T41" fmla="*/ 283 h 283"/>
                <a:gd name="T42" fmla="*/ 112 w 152"/>
                <a:gd name="T43" fmla="*/ 151 h 283"/>
                <a:gd name="T44" fmla="*/ 152 w 152"/>
                <a:gd name="T45" fmla="*/ 111 h 283"/>
                <a:gd name="T46" fmla="*/ 152 w 152"/>
                <a:gd name="T47" fmla="*/ 40 h 283"/>
                <a:gd name="T48" fmla="*/ 115 w 152"/>
                <a:gd name="T49" fmla="*/ 0 h 283"/>
                <a:gd name="T50" fmla="*/ 115 w 152"/>
                <a:gd name="T51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2" h="283">
                  <a:moveTo>
                    <a:pt x="115" y="0"/>
                  </a:moveTo>
                  <a:lnTo>
                    <a:pt x="115" y="0"/>
                  </a:lnTo>
                  <a:lnTo>
                    <a:pt x="41" y="0"/>
                  </a:lnTo>
                  <a:cubicBezTo>
                    <a:pt x="19" y="0"/>
                    <a:pt x="0" y="18"/>
                    <a:pt x="0" y="40"/>
                  </a:cubicBezTo>
                  <a:lnTo>
                    <a:pt x="0" y="111"/>
                  </a:lnTo>
                  <a:cubicBezTo>
                    <a:pt x="0" y="131"/>
                    <a:pt x="13" y="150"/>
                    <a:pt x="36" y="151"/>
                  </a:cubicBezTo>
                  <a:cubicBezTo>
                    <a:pt x="36" y="151"/>
                    <a:pt x="40" y="151"/>
                    <a:pt x="40" y="151"/>
                  </a:cubicBezTo>
                  <a:lnTo>
                    <a:pt x="40" y="283"/>
                  </a:lnTo>
                  <a:lnTo>
                    <a:pt x="60" y="283"/>
                  </a:lnTo>
                  <a:lnTo>
                    <a:pt x="60" y="131"/>
                  </a:lnTo>
                  <a:lnTo>
                    <a:pt x="41" y="131"/>
                  </a:lnTo>
                  <a:cubicBezTo>
                    <a:pt x="30" y="131"/>
                    <a:pt x="20" y="122"/>
                    <a:pt x="20" y="111"/>
                  </a:cubicBezTo>
                  <a:lnTo>
                    <a:pt x="20" y="40"/>
                  </a:lnTo>
                  <a:cubicBezTo>
                    <a:pt x="20" y="29"/>
                    <a:pt x="29" y="20"/>
                    <a:pt x="41" y="20"/>
                  </a:cubicBezTo>
                  <a:lnTo>
                    <a:pt x="111" y="20"/>
                  </a:lnTo>
                  <a:cubicBezTo>
                    <a:pt x="123" y="20"/>
                    <a:pt x="132" y="29"/>
                    <a:pt x="132" y="40"/>
                  </a:cubicBezTo>
                  <a:lnTo>
                    <a:pt x="132" y="111"/>
                  </a:lnTo>
                  <a:cubicBezTo>
                    <a:pt x="132" y="122"/>
                    <a:pt x="123" y="131"/>
                    <a:pt x="111" y="131"/>
                  </a:cubicBezTo>
                  <a:lnTo>
                    <a:pt x="92" y="131"/>
                  </a:lnTo>
                  <a:lnTo>
                    <a:pt x="92" y="283"/>
                  </a:lnTo>
                  <a:lnTo>
                    <a:pt x="112" y="283"/>
                  </a:lnTo>
                  <a:lnTo>
                    <a:pt x="112" y="151"/>
                  </a:lnTo>
                  <a:cubicBezTo>
                    <a:pt x="135" y="150"/>
                    <a:pt x="152" y="132"/>
                    <a:pt x="152" y="111"/>
                  </a:cubicBezTo>
                  <a:lnTo>
                    <a:pt x="152" y="40"/>
                  </a:lnTo>
                  <a:cubicBezTo>
                    <a:pt x="152" y="18"/>
                    <a:pt x="137" y="0"/>
                    <a:pt x="115" y="0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chemeClr val="tx1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C00000"/>
                </a:solidFill>
              </a:endParaRPr>
            </a:p>
          </p:txBody>
        </p:sp>
      </p:grpSp>
      <p:grpSp>
        <p:nvGrpSpPr>
          <p:cNvPr id="44" name="Gruppieren 43"/>
          <p:cNvGrpSpPr/>
          <p:nvPr/>
        </p:nvGrpSpPr>
        <p:grpSpPr>
          <a:xfrm>
            <a:off x="4711734" y="1150523"/>
            <a:ext cx="1071392" cy="2891460"/>
            <a:chOff x="321234" y="4039183"/>
            <a:chExt cx="1071392" cy="2891460"/>
          </a:xfrm>
        </p:grpSpPr>
        <p:sp>
          <p:nvSpPr>
            <p:cNvPr id="45" name="Freeform 22"/>
            <p:cNvSpPr>
              <a:spLocks noEditPoints="1"/>
            </p:cNvSpPr>
            <p:nvPr/>
          </p:nvSpPr>
          <p:spPr bwMode="auto">
            <a:xfrm>
              <a:off x="463226" y="4039183"/>
              <a:ext cx="774500" cy="774498"/>
            </a:xfrm>
            <a:custGeom>
              <a:avLst/>
              <a:gdLst>
                <a:gd name="T0" fmla="*/ 55 w 110"/>
                <a:gd name="T1" fmla="*/ 20 h 110"/>
                <a:gd name="T2" fmla="*/ 55 w 110"/>
                <a:gd name="T3" fmla="*/ 20 h 110"/>
                <a:gd name="T4" fmla="*/ 90 w 110"/>
                <a:gd name="T5" fmla="*/ 55 h 110"/>
                <a:gd name="T6" fmla="*/ 55 w 110"/>
                <a:gd name="T7" fmla="*/ 90 h 110"/>
                <a:gd name="T8" fmla="*/ 20 w 110"/>
                <a:gd name="T9" fmla="*/ 55 h 110"/>
                <a:gd name="T10" fmla="*/ 55 w 110"/>
                <a:gd name="T11" fmla="*/ 20 h 110"/>
                <a:gd name="T12" fmla="*/ 55 w 110"/>
                <a:gd name="T13" fmla="*/ 20 h 110"/>
                <a:gd name="T14" fmla="*/ 55 w 110"/>
                <a:gd name="T15" fmla="*/ 110 h 110"/>
                <a:gd name="T16" fmla="*/ 55 w 110"/>
                <a:gd name="T17" fmla="*/ 110 h 110"/>
                <a:gd name="T18" fmla="*/ 110 w 110"/>
                <a:gd name="T19" fmla="*/ 55 h 110"/>
                <a:gd name="T20" fmla="*/ 55 w 110"/>
                <a:gd name="T21" fmla="*/ 0 h 110"/>
                <a:gd name="T22" fmla="*/ 0 w 110"/>
                <a:gd name="T23" fmla="*/ 55 h 110"/>
                <a:gd name="T24" fmla="*/ 55 w 110"/>
                <a:gd name="T25" fmla="*/ 110 h 110"/>
                <a:gd name="T26" fmla="*/ 55 w 110"/>
                <a:gd name="T2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110">
                  <a:moveTo>
                    <a:pt x="55" y="20"/>
                  </a:moveTo>
                  <a:lnTo>
                    <a:pt x="55" y="20"/>
                  </a:lnTo>
                  <a:cubicBezTo>
                    <a:pt x="74" y="20"/>
                    <a:pt x="90" y="35"/>
                    <a:pt x="90" y="55"/>
                  </a:cubicBezTo>
                  <a:cubicBezTo>
                    <a:pt x="90" y="74"/>
                    <a:pt x="74" y="90"/>
                    <a:pt x="55" y="90"/>
                  </a:cubicBezTo>
                  <a:cubicBezTo>
                    <a:pt x="36" y="90"/>
                    <a:pt x="20" y="74"/>
                    <a:pt x="20" y="55"/>
                  </a:cubicBezTo>
                  <a:cubicBezTo>
                    <a:pt x="20" y="35"/>
                    <a:pt x="36" y="20"/>
                    <a:pt x="55" y="20"/>
                  </a:cubicBezTo>
                  <a:lnTo>
                    <a:pt x="55" y="20"/>
                  </a:lnTo>
                  <a:close/>
                  <a:moveTo>
                    <a:pt x="55" y="110"/>
                  </a:moveTo>
                  <a:lnTo>
                    <a:pt x="55" y="110"/>
                  </a:lnTo>
                  <a:cubicBezTo>
                    <a:pt x="85" y="110"/>
                    <a:pt x="110" y="85"/>
                    <a:pt x="110" y="55"/>
                  </a:cubicBezTo>
                  <a:cubicBezTo>
                    <a:pt x="110" y="24"/>
                    <a:pt x="85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85"/>
                    <a:pt x="25" y="110"/>
                    <a:pt x="55" y="110"/>
                  </a:cubicBezTo>
                  <a:lnTo>
                    <a:pt x="55" y="110"/>
                  </a:lnTo>
                  <a:close/>
                </a:path>
              </a:pathLst>
            </a:custGeom>
            <a:solidFill>
              <a:schemeClr val="tx1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C000"/>
                </a:solidFill>
              </a:endParaRPr>
            </a:p>
          </p:txBody>
        </p:sp>
        <p:sp>
          <p:nvSpPr>
            <p:cNvPr id="46" name="Freeform 23"/>
            <p:cNvSpPr>
              <a:spLocks/>
            </p:cNvSpPr>
            <p:nvPr/>
          </p:nvSpPr>
          <p:spPr bwMode="auto">
            <a:xfrm>
              <a:off x="321234" y="4955672"/>
              <a:ext cx="1071392" cy="1974971"/>
            </a:xfrm>
            <a:custGeom>
              <a:avLst/>
              <a:gdLst>
                <a:gd name="T0" fmla="*/ 115 w 152"/>
                <a:gd name="T1" fmla="*/ 0 h 283"/>
                <a:gd name="T2" fmla="*/ 115 w 152"/>
                <a:gd name="T3" fmla="*/ 0 h 283"/>
                <a:gd name="T4" fmla="*/ 41 w 152"/>
                <a:gd name="T5" fmla="*/ 0 h 283"/>
                <a:gd name="T6" fmla="*/ 0 w 152"/>
                <a:gd name="T7" fmla="*/ 40 h 283"/>
                <a:gd name="T8" fmla="*/ 0 w 152"/>
                <a:gd name="T9" fmla="*/ 111 h 283"/>
                <a:gd name="T10" fmla="*/ 36 w 152"/>
                <a:gd name="T11" fmla="*/ 151 h 283"/>
                <a:gd name="T12" fmla="*/ 40 w 152"/>
                <a:gd name="T13" fmla="*/ 151 h 283"/>
                <a:gd name="T14" fmla="*/ 40 w 152"/>
                <a:gd name="T15" fmla="*/ 283 h 283"/>
                <a:gd name="T16" fmla="*/ 60 w 152"/>
                <a:gd name="T17" fmla="*/ 283 h 283"/>
                <a:gd name="T18" fmla="*/ 60 w 152"/>
                <a:gd name="T19" fmla="*/ 131 h 283"/>
                <a:gd name="T20" fmla="*/ 41 w 152"/>
                <a:gd name="T21" fmla="*/ 131 h 283"/>
                <a:gd name="T22" fmla="*/ 20 w 152"/>
                <a:gd name="T23" fmla="*/ 111 h 283"/>
                <a:gd name="T24" fmla="*/ 20 w 152"/>
                <a:gd name="T25" fmla="*/ 40 h 283"/>
                <a:gd name="T26" fmla="*/ 41 w 152"/>
                <a:gd name="T27" fmla="*/ 20 h 283"/>
                <a:gd name="T28" fmla="*/ 111 w 152"/>
                <a:gd name="T29" fmla="*/ 20 h 283"/>
                <a:gd name="T30" fmla="*/ 132 w 152"/>
                <a:gd name="T31" fmla="*/ 40 h 283"/>
                <a:gd name="T32" fmla="*/ 132 w 152"/>
                <a:gd name="T33" fmla="*/ 111 h 283"/>
                <a:gd name="T34" fmla="*/ 111 w 152"/>
                <a:gd name="T35" fmla="*/ 131 h 283"/>
                <a:gd name="T36" fmla="*/ 92 w 152"/>
                <a:gd name="T37" fmla="*/ 131 h 283"/>
                <a:gd name="T38" fmla="*/ 92 w 152"/>
                <a:gd name="T39" fmla="*/ 283 h 283"/>
                <a:gd name="T40" fmla="*/ 112 w 152"/>
                <a:gd name="T41" fmla="*/ 283 h 283"/>
                <a:gd name="T42" fmla="*/ 112 w 152"/>
                <a:gd name="T43" fmla="*/ 151 h 283"/>
                <a:gd name="T44" fmla="*/ 152 w 152"/>
                <a:gd name="T45" fmla="*/ 111 h 283"/>
                <a:gd name="T46" fmla="*/ 152 w 152"/>
                <a:gd name="T47" fmla="*/ 40 h 283"/>
                <a:gd name="T48" fmla="*/ 115 w 152"/>
                <a:gd name="T49" fmla="*/ 0 h 283"/>
                <a:gd name="T50" fmla="*/ 115 w 152"/>
                <a:gd name="T51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2" h="283">
                  <a:moveTo>
                    <a:pt x="115" y="0"/>
                  </a:moveTo>
                  <a:lnTo>
                    <a:pt x="115" y="0"/>
                  </a:lnTo>
                  <a:lnTo>
                    <a:pt x="41" y="0"/>
                  </a:lnTo>
                  <a:cubicBezTo>
                    <a:pt x="19" y="0"/>
                    <a:pt x="0" y="18"/>
                    <a:pt x="0" y="40"/>
                  </a:cubicBezTo>
                  <a:lnTo>
                    <a:pt x="0" y="111"/>
                  </a:lnTo>
                  <a:cubicBezTo>
                    <a:pt x="0" y="131"/>
                    <a:pt x="13" y="150"/>
                    <a:pt x="36" y="151"/>
                  </a:cubicBezTo>
                  <a:cubicBezTo>
                    <a:pt x="36" y="151"/>
                    <a:pt x="40" y="151"/>
                    <a:pt x="40" y="151"/>
                  </a:cubicBezTo>
                  <a:lnTo>
                    <a:pt x="40" y="283"/>
                  </a:lnTo>
                  <a:lnTo>
                    <a:pt x="60" y="283"/>
                  </a:lnTo>
                  <a:lnTo>
                    <a:pt x="60" y="131"/>
                  </a:lnTo>
                  <a:lnTo>
                    <a:pt x="41" y="131"/>
                  </a:lnTo>
                  <a:cubicBezTo>
                    <a:pt x="30" y="131"/>
                    <a:pt x="20" y="122"/>
                    <a:pt x="20" y="111"/>
                  </a:cubicBezTo>
                  <a:lnTo>
                    <a:pt x="20" y="40"/>
                  </a:lnTo>
                  <a:cubicBezTo>
                    <a:pt x="20" y="29"/>
                    <a:pt x="29" y="20"/>
                    <a:pt x="41" y="20"/>
                  </a:cubicBezTo>
                  <a:lnTo>
                    <a:pt x="111" y="20"/>
                  </a:lnTo>
                  <a:cubicBezTo>
                    <a:pt x="123" y="20"/>
                    <a:pt x="132" y="29"/>
                    <a:pt x="132" y="40"/>
                  </a:cubicBezTo>
                  <a:lnTo>
                    <a:pt x="132" y="111"/>
                  </a:lnTo>
                  <a:cubicBezTo>
                    <a:pt x="132" y="122"/>
                    <a:pt x="123" y="131"/>
                    <a:pt x="111" y="131"/>
                  </a:cubicBezTo>
                  <a:lnTo>
                    <a:pt x="92" y="131"/>
                  </a:lnTo>
                  <a:lnTo>
                    <a:pt x="92" y="283"/>
                  </a:lnTo>
                  <a:lnTo>
                    <a:pt x="112" y="283"/>
                  </a:lnTo>
                  <a:lnTo>
                    <a:pt x="112" y="151"/>
                  </a:lnTo>
                  <a:cubicBezTo>
                    <a:pt x="135" y="150"/>
                    <a:pt x="152" y="132"/>
                    <a:pt x="152" y="111"/>
                  </a:cubicBezTo>
                  <a:lnTo>
                    <a:pt x="152" y="40"/>
                  </a:lnTo>
                  <a:cubicBezTo>
                    <a:pt x="152" y="18"/>
                    <a:pt x="137" y="0"/>
                    <a:pt x="115" y="0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chemeClr val="tx1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C00000"/>
                </a:solidFill>
              </a:endParaRPr>
            </a:p>
          </p:txBody>
        </p:sp>
      </p:grpSp>
      <p:grpSp>
        <p:nvGrpSpPr>
          <p:cNvPr id="47" name="Gruppieren 46"/>
          <p:cNvGrpSpPr/>
          <p:nvPr/>
        </p:nvGrpSpPr>
        <p:grpSpPr>
          <a:xfrm>
            <a:off x="7211879" y="2772650"/>
            <a:ext cx="1071392" cy="2891460"/>
            <a:chOff x="321234" y="4039183"/>
            <a:chExt cx="1071392" cy="2891460"/>
          </a:xfrm>
        </p:grpSpPr>
        <p:sp>
          <p:nvSpPr>
            <p:cNvPr id="48" name="Freeform 22"/>
            <p:cNvSpPr>
              <a:spLocks noEditPoints="1"/>
            </p:cNvSpPr>
            <p:nvPr/>
          </p:nvSpPr>
          <p:spPr bwMode="auto">
            <a:xfrm>
              <a:off x="463226" y="4039183"/>
              <a:ext cx="774500" cy="774498"/>
            </a:xfrm>
            <a:custGeom>
              <a:avLst/>
              <a:gdLst>
                <a:gd name="T0" fmla="*/ 55 w 110"/>
                <a:gd name="T1" fmla="*/ 20 h 110"/>
                <a:gd name="T2" fmla="*/ 55 w 110"/>
                <a:gd name="T3" fmla="*/ 20 h 110"/>
                <a:gd name="T4" fmla="*/ 90 w 110"/>
                <a:gd name="T5" fmla="*/ 55 h 110"/>
                <a:gd name="T6" fmla="*/ 55 w 110"/>
                <a:gd name="T7" fmla="*/ 90 h 110"/>
                <a:gd name="T8" fmla="*/ 20 w 110"/>
                <a:gd name="T9" fmla="*/ 55 h 110"/>
                <a:gd name="T10" fmla="*/ 55 w 110"/>
                <a:gd name="T11" fmla="*/ 20 h 110"/>
                <a:gd name="T12" fmla="*/ 55 w 110"/>
                <a:gd name="T13" fmla="*/ 20 h 110"/>
                <a:gd name="T14" fmla="*/ 55 w 110"/>
                <a:gd name="T15" fmla="*/ 110 h 110"/>
                <a:gd name="T16" fmla="*/ 55 w 110"/>
                <a:gd name="T17" fmla="*/ 110 h 110"/>
                <a:gd name="T18" fmla="*/ 110 w 110"/>
                <a:gd name="T19" fmla="*/ 55 h 110"/>
                <a:gd name="T20" fmla="*/ 55 w 110"/>
                <a:gd name="T21" fmla="*/ 0 h 110"/>
                <a:gd name="T22" fmla="*/ 0 w 110"/>
                <a:gd name="T23" fmla="*/ 55 h 110"/>
                <a:gd name="T24" fmla="*/ 55 w 110"/>
                <a:gd name="T25" fmla="*/ 110 h 110"/>
                <a:gd name="T26" fmla="*/ 55 w 110"/>
                <a:gd name="T2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110">
                  <a:moveTo>
                    <a:pt x="55" y="20"/>
                  </a:moveTo>
                  <a:lnTo>
                    <a:pt x="55" y="20"/>
                  </a:lnTo>
                  <a:cubicBezTo>
                    <a:pt x="74" y="20"/>
                    <a:pt x="90" y="35"/>
                    <a:pt x="90" y="55"/>
                  </a:cubicBezTo>
                  <a:cubicBezTo>
                    <a:pt x="90" y="74"/>
                    <a:pt x="74" y="90"/>
                    <a:pt x="55" y="90"/>
                  </a:cubicBezTo>
                  <a:cubicBezTo>
                    <a:pt x="36" y="90"/>
                    <a:pt x="20" y="74"/>
                    <a:pt x="20" y="55"/>
                  </a:cubicBezTo>
                  <a:cubicBezTo>
                    <a:pt x="20" y="35"/>
                    <a:pt x="36" y="20"/>
                    <a:pt x="55" y="20"/>
                  </a:cubicBezTo>
                  <a:lnTo>
                    <a:pt x="55" y="20"/>
                  </a:lnTo>
                  <a:close/>
                  <a:moveTo>
                    <a:pt x="55" y="110"/>
                  </a:moveTo>
                  <a:lnTo>
                    <a:pt x="55" y="110"/>
                  </a:lnTo>
                  <a:cubicBezTo>
                    <a:pt x="85" y="110"/>
                    <a:pt x="110" y="85"/>
                    <a:pt x="110" y="55"/>
                  </a:cubicBezTo>
                  <a:cubicBezTo>
                    <a:pt x="110" y="24"/>
                    <a:pt x="85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85"/>
                    <a:pt x="25" y="110"/>
                    <a:pt x="55" y="110"/>
                  </a:cubicBezTo>
                  <a:lnTo>
                    <a:pt x="55" y="110"/>
                  </a:lnTo>
                  <a:close/>
                </a:path>
              </a:pathLst>
            </a:custGeom>
            <a:solidFill>
              <a:schemeClr val="tx1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C000"/>
                </a:solidFill>
              </a:endParaRPr>
            </a:p>
          </p:txBody>
        </p:sp>
        <p:sp>
          <p:nvSpPr>
            <p:cNvPr id="49" name="Freeform 23"/>
            <p:cNvSpPr>
              <a:spLocks/>
            </p:cNvSpPr>
            <p:nvPr/>
          </p:nvSpPr>
          <p:spPr bwMode="auto">
            <a:xfrm>
              <a:off x="321234" y="4955672"/>
              <a:ext cx="1071392" cy="1974971"/>
            </a:xfrm>
            <a:custGeom>
              <a:avLst/>
              <a:gdLst>
                <a:gd name="T0" fmla="*/ 115 w 152"/>
                <a:gd name="T1" fmla="*/ 0 h 283"/>
                <a:gd name="T2" fmla="*/ 115 w 152"/>
                <a:gd name="T3" fmla="*/ 0 h 283"/>
                <a:gd name="T4" fmla="*/ 41 w 152"/>
                <a:gd name="T5" fmla="*/ 0 h 283"/>
                <a:gd name="T6" fmla="*/ 0 w 152"/>
                <a:gd name="T7" fmla="*/ 40 h 283"/>
                <a:gd name="T8" fmla="*/ 0 w 152"/>
                <a:gd name="T9" fmla="*/ 111 h 283"/>
                <a:gd name="T10" fmla="*/ 36 w 152"/>
                <a:gd name="T11" fmla="*/ 151 h 283"/>
                <a:gd name="T12" fmla="*/ 40 w 152"/>
                <a:gd name="T13" fmla="*/ 151 h 283"/>
                <a:gd name="T14" fmla="*/ 40 w 152"/>
                <a:gd name="T15" fmla="*/ 283 h 283"/>
                <a:gd name="T16" fmla="*/ 60 w 152"/>
                <a:gd name="T17" fmla="*/ 283 h 283"/>
                <a:gd name="T18" fmla="*/ 60 w 152"/>
                <a:gd name="T19" fmla="*/ 131 h 283"/>
                <a:gd name="T20" fmla="*/ 41 w 152"/>
                <a:gd name="T21" fmla="*/ 131 h 283"/>
                <a:gd name="T22" fmla="*/ 20 w 152"/>
                <a:gd name="T23" fmla="*/ 111 h 283"/>
                <a:gd name="T24" fmla="*/ 20 w 152"/>
                <a:gd name="T25" fmla="*/ 40 h 283"/>
                <a:gd name="T26" fmla="*/ 41 w 152"/>
                <a:gd name="T27" fmla="*/ 20 h 283"/>
                <a:gd name="T28" fmla="*/ 111 w 152"/>
                <a:gd name="T29" fmla="*/ 20 h 283"/>
                <a:gd name="T30" fmla="*/ 132 w 152"/>
                <a:gd name="T31" fmla="*/ 40 h 283"/>
                <a:gd name="T32" fmla="*/ 132 w 152"/>
                <a:gd name="T33" fmla="*/ 111 h 283"/>
                <a:gd name="T34" fmla="*/ 111 w 152"/>
                <a:gd name="T35" fmla="*/ 131 h 283"/>
                <a:gd name="T36" fmla="*/ 92 w 152"/>
                <a:gd name="T37" fmla="*/ 131 h 283"/>
                <a:gd name="T38" fmla="*/ 92 w 152"/>
                <a:gd name="T39" fmla="*/ 283 h 283"/>
                <a:gd name="T40" fmla="*/ 112 w 152"/>
                <a:gd name="T41" fmla="*/ 283 h 283"/>
                <a:gd name="T42" fmla="*/ 112 w 152"/>
                <a:gd name="T43" fmla="*/ 151 h 283"/>
                <a:gd name="T44" fmla="*/ 152 w 152"/>
                <a:gd name="T45" fmla="*/ 111 h 283"/>
                <a:gd name="T46" fmla="*/ 152 w 152"/>
                <a:gd name="T47" fmla="*/ 40 h 283"/>
                <a:gd name="T48" fmla="*/ 115 w 152"/>
                <a:gd name="T49" fmla="*/ 0 h 283"/>
                <a:gd name="T50" fmla="*/ 115 w 152"/>
                <a:gd name="T51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2" h="283">
                  <a:moveTo>
                    <a:pt x="115" y="0"/>
                  </a:moveTo>
                  <a:lnTo>
                    <a:pt x="115" y="0"/>
                  </a:lnTo>
                  <a:lnTo>
                    <a:pt x="41" y="0"/>
                  </a:lnTo>
                  <a:cubicBezTo>
                    <a:pt x="19" y="0"/>
                    <a:pt x="0" y="18"/>
                    <a:pt x="0" y="40"/>
                  </a:cubicBezTo>
                  <a:lnTo>
                    <a:pt x="0" y="111"/>
                  </a:lnTo>
                  <a:cubicBezTo>
                    <a:pt x="0" y="131"/>
                    <a:pt x="13" y="150"/>
                    <a:pt x="36" y="151"/>
                  </a:cubicBezTo>
                  <a:cubicBezTo>
                    <a:pt x="36" y="151"/>
                    <a:pt x="40" y="151"/>
                    <a:pt x="40" y="151"/>
                  </a:cubicBezTo>
                  <a:lnTo>
                    <a:pt x="40" y="283"/>
                  </a:lnTo>
                  <a:lnTo>
                    <a:pt x="60" y="283"/>
                  </a:lnTo>
                  <a:lnTo>
                    <a:pt x="60" y="131"/>
                  </a:lnTo>
                  <a:lnTo>
                    <a:pt x="41" y="131"/>
                  </a:lnTo>
                  <a:cubicBezTo>
                    <a:pt x="30" y="131"/>
                    <a:pt x="20" y="122"/>
                    <a:pt x="20" y="111"/>
                  </a:cubicBezTo>
                  <a:lnTo>
                    <a:pt x="20" y="40"/>
                  </a:lnTo>
                  <a:cubicBezTo>
                    <a:pt x="20" y="29"/>
                    <a:pt x="29" y="20"/>
                    <a:pt x="41" y="20"/>
                  </a:cubicBezTo>
                  <a:lnTo>
                    <a:pt x="111" y="20"/>
                  </a:lnTo>
                  <a:cubicBezTo>
                    <a:pt x="123" y="20"/>
                    <a:pt x="132" y="29"/>
                    <a:pt x="132" y="40"/>
                  </a:cubicBezTo>
                  <a:lnTo>
                    <a:pt x="132" y="111"/>
                  </a:lnTo>
                  <a:cubicBezTo>
                    <a:pt x="132" y="122"/>
                    <a:pt x="123" y="131"/>
                    <a:pt x="111" y="131"/>
                  </a:cubicBezTo>
                  <a:lnTo>
                    <a:pt x="92" y="131"/>
                  </a:lnTo>
                  <a:lnTo>
                    <a:pt x="92" y="283"/>
                  </a:lnTo>
                  <a:lnTo>
                    <a:pt x="112" y="283"/>
                  </a:lnTo>
                  <a:lnTo>
                    <a:pt x="112" y="151"/>
                  </a:lnTo>
                  <a:cubicBezTo>
                    <a:pt x="135" y="150"/>
                    <a:pt x="152" y="132"/>
                    <a:pt x="152" y="111"/>
                  </a:cubicBezTo>
                  <a:lnTo>
                    <a:pt x="152" y="40"/>
                  </a:lnTo>
                  <a:cubicBezTo>
                    <a:pt x="152" y="18"/>
                    <a:pt x="137" y="0"/>
                    <a:pt x="115" y="0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chemeClr val="tx1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C00000"/>
                </a:solidFill>
              </a:endParaRPr>
            </a:p>
          </p:txBody>
        </p:sp>
      </p:grpSp>
      <p:grpSp>
        <p:nvGrpSpPr>
          <p:cNvPr id="50" name="Gruppieren 49"/>
          <p:cNvGrpSpPr/>
          <p:nvPr/>
        </p:nvGrpSpPr>
        <p:grpSpPr>
          <a:xfrm>
            <a:off x="-200613" y="2254615"/>
            <a:ext cx="1071392" cy="2891460"/>
            <a:chOff x="321234" y="4039183"/>
            <a:chExt cx="1071392" cy="2891460"/>
          </a:xfrm>
        </p:grpSpPr>
        <p:sp>
          <p:nvSpPr>
            <p:cNvPr id="51" name="Freeform 22"/>
            <p:cNvSpPr>
              <a:spLocks noEditPoints="1"/>
            </p:cNvSpPr>
            <p:nvPr/>
          </p:nvSpPr>
          <p:spPr bwMode="auto">
            <a:xfrm>
              <a:off x="463226" y="4039183"/>
              <a:ext cx="774500" cy="774498"/>
            </a:xfrm>
            <a:custGeom>
              <a:avLst/>
              <a:gdLst>
                <a:gd name="T0" fmla="*/ 55 w 110"/>
                <a:gd name="T1" fmla="*/ 20 h 110"/>
                <a:gd name="T2" fmla="*/ 55 w 110"/>
                <a:gd name="T3" fmla="*/ 20 h 110"/>
                <a:gd name="T4" fmla="*/ 90 w 110"/>
                <a:gd name="T5" fmla="*/ 55 h 110"/>
                <a:gd name="T6" fmla="*/ 55 w 110"/>
                <a:gd name="T7" fmla="*/ 90 h 110"/>
                <a:gd name="T8" fmla="*/ 20 w 110"/>
                <a:gd name="T9" fmla="*/ 55 h 110"/>
                <a:gd name="T10" fmla="*/ 55 w 110"/>
                <a:gd name="T11" fmla="*/ 20 h 110"/>
                <a:gd name="T12" fmla="*/ 55 w 110"/>
                <a:gd name="T13" fmla="*/ 20 h 110"/>
                <a:gd name="T14" fmla="*/ 55 w 110"/>
                <a:gd name="T15" fmla="*/ 110 h 110"/>
                <a:gd name="T16" fmla="*/ 55 w 110"/>
                <a:gd name="T17" fmla="*/ 110 h 110"/>
                <a:gd name="T18" fmla="*/ 110 w 110"/>
                <a:gd name="T19" fmla="*/ 55 h 110"/>
                <a:gd name="T20" fmla="*/ 55 w 110"/>
                <a:gd name="T21" fmla="*/ 0 h 110"/>
                <a:gd name="T22" fmla="*/ 0 w 110"/>
                <a:gd name="T23" fmla="*/ 55 h 110"/>
                <a:gd name="T24" fmla="*/ 55 w 110"/>
                <a:gd name="T25" fmla="*/ 110 h 110"/>
                <a:gd name="T26" fmla="*/ 55 w 110"/>
                <a:gd name="T2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110">
                  <a:moveTo>
                    <a:pt x="55" y="20"/>
                  </a:moveTo>
                  <a:lnTo>
                    <a:pt x="55" y="20"/>
                  </a:lnTo>
                  <a:cubicBezTo>
                    <a:pt x="74" y="20"/>
                    <a:pt x="90" y="35"/>
                    <a:pt x="90" y="55"/>
                  </a:cubicBezTo>
                  <a:cubicBezTo>
                    <a:pt x="90" y="74"/>
                    <a:pt x="74" y="90"/>
                    <a:pt x="55" y="90"/>
                  </a:cubicBezTo>
                  <a:cubicBezTo>
                    <a:pt x="36" y="90"/>
                    <a:pt x="20" y="74"/>
                    <a:pt x="20" y="55"/>
                  </a:cubicBezTo>
                  <a:cubicBezTo>
                    <a:pt x="20" y="35"/>
                    <a:pt x="36" y="20"/>
                    <a:pt x="55" y="20"/>
                  </a:cubicBezTo>
                  <a:lnTo>
                    <a:pt x="55" y="20"/>
                  </a:lnTo>
                  <a:close/>
                  <a:moveTo>
                    <a:pt x="55" y="110"/>
                  </a:moveTo>
                  <a:lnTo>
                    <a:pt x="55" y="110"/>
                  </a:lnTo>
                  <a:cubicBezTo>
                    <a:pt x="85" y="110"/>
                    <a:pt x="110" y="85"/>
                    <a:pt x="110" y="55"/>
                  </a:cubicBezTo>
                  <a:cubicBezTo>
                    <a:pt x="110" y="24"/>
                    <a:pt x="85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85"/>
                    <a:pt x="25" y="110"/>
                    <a:pt x="55" y="110"/>
                  </a:cubicBezTo>
                  <a:lnTo>
                    <a:pt x="55" y="110"/>
                  </a:lnTo>
                  <a:close/>
                </a:path>
              </a:pathLst>
            </a:custGeom>
            <a:solidFill>
              <a:schemeClr val="tx1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C000"/>
                </a:solidFill>
              </a:endParaRPr>
            </a:p>
          </p:txBody>
        </p:sp>
        <p:sp>
          <p:nvSpPr>
            <p:cNvPr id="52" name="Freeform 23"/>
            <p:cNvSpPr>
              <a:spLocks/>
            </p:cNvSpPr>
            <p:nvPr/>
          </p:nvSpPr>
          <p:spPr bwMode="auto">
            <a:xfrm>
              <a:off x="321234" y="4955672"/>
              <a:ext cx="1071392" cy="1974971"/>
            </a:xfrm>
            <a:custGeom>
              <a:avLst/>
              <a:gdLst>
                <a:gd name="T0" fmla="*/ 115 w 152"/>
                <a:gd name="T1" fmla="*/ 0 h 283"/>
                <a:gd name="T2" fmla="*/ 115 w 152"/>
                <a:gd name="T3" fmla="*/ 0 h 283"/>
                <a:gd name="T4" fmla="*/ 41 w 152"/>
                <a:gd name="T5" fmla="*/ 0 h 283"/>
                <a:gd name="T6" fmla="*/ 0 w 152"/>
                <a:gd name="T7" fmla="*/ 40 h 283"/>
                <a:gd name="T8" fmla="*/ 0 w 152"/>
                <a:gd name="T9" fmla="*/ 111 h 283"/>
                <a:gd name="T10" fmla="*/ 36 w 152"/>
                <a:gd name="T11" fmla="*/ 151 h 283"/>
                <a:gd name="T12" fmla="*/ 40 w 152"/>
                <a:gd name="T13" fmla="*/ 151 h 283"/>
                <a:gd name="T14" fmla="*/ 40 w 152"/>
                <a:gd name="T15" fmla="*/ 283 h 283"/>
                <a:gd name="T16" fmla="*/ 60 w 152"/>
                <a:gd name="T17" fmla="*/ 283 h 283"/>
                <a:gd name="T18" fmla="*/ 60 w 152"/>
                <a:gd name="T19" fmla="*/ 131 h 283"/>
                <a:gd name="T20" fmla="*/ 41 w 152"/>
                <a:gd name="T21" fmla="*/ 131 h 283"/>
                <a:gd name="T22" fmla="*/ 20 w 152"/>
                <a:gd name="T23" fmla="*/ 111 h 283"/>
                <a:gd name="T24" fmla="*/ 20 w 152"/>
                <a:gd name="T25" fmla="*/ 40 h 283"/>
                <a:gd name="T26" fmla="*/ 41 w 152"/>
                <a:gd name="T27" fmla="*/ 20 h 283"/>
                <a:gd name="T28" fmla="*/ 111 w 152"/>
                <a:gd name="T29" fmla="*/ 20 h 283"/>
                <a:gd name="T30" fmla="*/ 132 w 152"/>
                <a:gd name="T31" fmla="*/ 40 h 283"/>
                <a:gd name="T32" fmla="*/ 132 w 152"/>
                <a:gd name="T33" fmla="*/ 111 h 283"/>
                <a:gd name="T34" fmla="*/ 111 w 152"/>
                <a:gd name="T35" fmla="*/ 131 h 283"/>
                <a:gd name="T36" fmla="*/ 92 w 152"/>
                <a:gd name="T37" fmla="*/ 131 h 283"/>
                <a:gd name="T38" fmla="*/ 92 w 152"/>
                <a:gd name="T39" fmla="*/ 283 h 283"/>
                <a:gd name="T40" fmla="*/ 112 w 152"/>
                <a:gd name="T41" fmla="*/ 283 h 283"/>
                <a:gd name="T42" fmla="*/ 112 w 152"/>
                <a:gd name="T43" fmla="*/ 151 h 283"/>
                <a:gd name="T44" fmla="*/ 152 w 152"/>
                <a:gd name="T45" fmla="*/ 111 h 283"/>
                <a:gd name="T46" fmla="*/ 152 w 152"/>
                <a:gd name="T47" fmla="*/ 40 h 283"/>
                <a:gd name="T48" fmla="*/ 115 w 152"/>
                <a:gd name="T49" fmla="*/ 0 h 283"/>
                <a:gd name="T50" fmla="*/ 115 w 152"/>
                <a:gd name="T51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2" h="283">
                  <a:moveTo>
                    <a:pt x="115" y="0"/>
                  </a:moveTo>
                  <a:lnTo>
                    <a:pt x="115" y="0"/>
                  </a:lnTo>
                  <a:lnTo>
                    <a:pt x="41" y="0"/>
                  </a:lnTo>
                  <a:cubicBezTo>
                    <a:pt x="19" y="0"/>
                    <a:pt x="0" y="18"/>
                    <a:pt x="0" y="40"/>
                  </a:cubicBezTo>
                  <a:lnTo>
                    <a:pt x="0" y="111"/>
                  </a:lnTo>
                  <a:cubicBezTo>
                    <a:pt x="0" y="131"/>
                    <a:pt x="13" y="150"/>
                    <a:pt x="36" y="151"/>
                  </a:cubicBezTo>
                  <a:cubicBezTo>
                    <a:pt x="36" y="151"/>
                    <a:pt x="40" y="151"/>
                    <a:pt x="40" y="151"/>
                  </a:cubicBezTo>
                  <a:lnTo>
                    <a:pt x="40" y="283"/>
                  </a:lnTo>
                  <a:lnTo>
                    <a:pt x="60" y="283"/>
                  </a:lnTo>
                  <a:lnTo>
                    <a:pt x="60" y="131"/>
                  </a:lnTo>
                  <a:lnTo>
                    <a:pt x="41" y="131"/>
                  </a:lnTo>
                  <a:cubicBezTo>
                    <a:pt x="30" y="131"/>
                    <a:pt x="20" y="122"/>
                    <a:pt x="20" y="111"/>
                  </a:cubicBezTo>
                  <a:lnTo>
                    <a:pt x="20" y="40"/>
                  </a:lnTo>
                  <a:cubicBezTo>
                    <a:pt x="20" y="29"/>
                    <a:pt x="29" y="20"/>
                    <a:pt x="41" y="20"/>
                  </a:cubicBezTo>
                  <a:lnTo>
                    <a:pt x="111" y="20"/>
                  </a:lnTo>
                  <a:cubicBezTo>
                    <a:pt x="123" y="20"/>
                    <a:pt x="132" y="29"/>
                    <a:pt x="132" y="40"/>
                  </a:cubicBezTo>
                  <a:lnTo>
                    <a:pt x="132" y="111"/>
                  </a:lnTo>
                  <a:cubicBezTo>
                    <a:pt x="132" y="122"/>
                    <a:pt x="123" y="131"/>
                    <a:pt x="111" y="131"/>
                  </a:cubicBezTo>
                  <a:lnTo>
                    <a:pt x="92" y="131"/>
                  </a:lnTo>
                  <a:lnTo>
                    <a:pt x="92" y="283"/>
                  </a:lnTo>
                  <a:lnTo>
                    <a:pt x="112" y="283"/>
                  </a:lnTo>
                  <a:lnTo>
                    <a:pt x="112" y="151"/>
                  </a:lnTo>
                  <a:cubicBezTo>
                    <a:pt x="135" y="150"/>
                    <a:pt x="152" y="132"/>
                    <a:pt x="152" y="111"/>
                  </a:cubicBezTo>
                  <a:lnTo>
                    <a:pt x="152" y="40"/>
                  </a:lnTo>
                  <a:cubicBezTo>
                    <a:pt x="152" y="18"/>
                    <a:pt x="137" y="0"/>
                    <a:pt x="115" y="0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chemeClr val="tx1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C00000"/>
                </a:solidFill>
              </a:endParaRPr>
            </a:p>
          </p:txBody>
        </p:sp>
      </p:grpSp>
      <p:grpSp>
        <p:nvGrpSpPr>
          <p:cNvPr id="53" name="Gruppieren 52"/>
          <p:cNvGrpSpPr/>
          <p:nvPr/>
        </p:nvGrpSpPr>
        <p:grpSpPr>
          <a:xfrm>
            <a:off x="6124536" y="933039"/>
            <a:ext cx="1071392" cy="2891460"/>
            <a:chOff x="321234" y="4039183"/>
            <a:chExt cx="1071392" cy="2891460"/>
          </a:xfrm>
        </p:grpSpPr>
        <p:sp>
          <p:nvSpPr>
            <p:cNvPr id="54" name="Freeform 22"/>
            <p:cNvSpPr>
              <a:spLocks noEditPoints="1"/>
            </p:cNvSpPr>
            <p:nvPr/>
          </p:nvSpPr>
          <p:spPr bwMode="auto">
            <a:xfrm>
              <a:off x="463226" y="4039183"/>
              <a:ext cx="774500" cy="774498"/>
            </a:xfrm>
            <a:custGeom>
              <a:avLst/>
              <a:gdLst>
                <a:gd name="T0" fmla="*/ 55 w 110"/>
                <a:gd name="T1" fmla="*/ 20 h 110"/>
                <a:gd name="T2" fmla="*/ 55 w 110"/>
                <a:gd name="T3" fmla="*/ 20 h 110"/>
                <a:gd name="T4" fmla="*/ 90 w 110"/>
                <a:gd name="T5" fmla="*/ 55 h 110"/>
                <a:gd name="T6" fmla="*/ 55 w 110"/>
                <a:gd name="T7" fmla="*/ 90 h 110"/>
                <a:gd name="T8" fmla="*/ 20 w 110"/>
                <a:gd name="T9" fmla="*/ 55 h 110"/>
                <a:gd name="T10" fmla="*/ 55 w 110"/>
                <a:gd name="T11" fmla="*/ 20 h 110"/>
                <a:gd name="T12" fmla="*/ 55 w 110"/>
                <a:gd name="T13" fmla="*/ 20 h 110"/>
                <a:gd name="T14" fmla="*/ 55 w 110"/>
                <a:gd name="T15" fmla="*/ 110 h 110"/>
                <a:gd name="T16" fmla="*/ 55 w 110"/>
                <a:gd name="T17" fmla="*/ 110 h 110"/>
                <a:gd name="T18" fmla="*/ 110 w 110"/>
                <a:gd name="T19" fmla="*/ 55 h 110"/>
                <a:gd name="T20" fmla="*/ 55 w 110"/>
                <a:gd name="T21" fmla="*/ 0 h 110"/>
                <a:gd name="T22" fmla="*/ 0 w 110"/>
                <a:gd name="T23" fmla="*/ 55 h 110"/>
                <a:gd name="T24" fmla="*/ 55 w 110"/>
                <a:gd name="T25" fmla="*/ 110 h 110"/>
                <a:gd name="T26" fmla="*/ 55 w 110"/>
                <a:gd name="T2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110">
                  <a:moveTo>
                    <a:pt x="55" y="20"/>
                  </a:moveTo>
                  <a:lnTo>
                    <a:pt x="55" y="20"/>
                  </a:lnTo>
                  <a:cubicBezTo>
                    <a:pt x="74" y="20"/>
                    <a:pt x="90" y="35"/>
                    <a:pt x="90" y="55"/>
                  </a:cubicBezTo>
                  <a:cubicBezTo>
                    <a:pt x="90" y="74"/>
                    <a:pt x="74" y="90"/>
                    <a:pt x="55" y="90"/>
                  </a:cubicBezTo>
                  <a:cubicBezTo>
                    <a:pt x="36" y="90"/>
                    <a:pt x="20" y="74"/>
                    <a:pt x="20" y="55"/>
                  </a:cubicBezTo>
                  <a:cubicBezTo>
                    <a:pt x="20" y="35"/>
                    <a:pt x="36" y="20"/>
                    <a:pt x="55" y="20"/>
                  </a:cubicBezTo>
                  <a:lnTo>
                    <a:pt x="55" y="20"/>
                  </a:lnTo>
                  <a:close/>
                  <a:moveTo>
                    <a:pt x="55" y="110"/>
                  </a:moveTo>
                  <a:lnTo>
                    <a:pt x="55" y="110"/>
                  </a:lnTo>
                  <a:cubicBezTo>
                    <a:pt x="85" y="110"/>
                    <a:pt x="110" y="85"/>
                    <a:pt x="110" y="55"/>
                  </a:cubicBezTo>
                  <a:cubicBezTo>
                    <a:pt x="110" y="24"/>
                    <a:pt x="85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85"/>
                    <a:pt x="25" y="110"/>
                    <a:pt x="55" y="110"/>
                  </a:cubicBezTo>
                  <a:lnTo>
                    <a:pt x="55" y="110"/>
                  </a:lnTo>
                  <a:close/>
                </a:path>
              </a:pathLst>
            </a:custGeom>
            <a:solidFill>
              <a:schemeClr val="tx1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C000"/>
                </a:solidFill>
              </a:endParaRPr>
            </a:p>
          </p:txBody>
        </p:sp>
        <p:sp>
          <p:nvSpPr>
            <p:cNvPr id="55" name="Freeform 23"/>
            <p:cNvSpPr>
              <a:spLocks/>
            </p:cNvSpPr>
            <p:nvPr/>
          </p:nvSpPr>
          <p:spPr bwMode="auto">
            <a:xfrm>
              <a:off x="321234" y="4955672"/>
              <a:ext cx="1071392" cy="1974971"/>
            </a:xfrm>
            <a:custGeom>
              <a:avLst/>
              <a:gdLst>
                <a:gd name="T0" fmla="*/ 115 w 152"/>
                <a:gd name="T1" fmla="*/ 0 h 283"/>
                <a:gd name="T2" fmla="*/ 115 w 152"/>
                <a:gd name="T3" fmla="*/ 0 h 283"/>
                <a:gd name="T4" fmla="*/ 41 w 152"/>
                <a:gd name="T5" fmla="*/ 0 h 283"/>
                <a:gd name="T6" fmla="*/ 0 w 152"/>
                <a:gd name="T7" fmla="*/ 40 h 283"/>
                <a:gd name="T8" fmla="*/ 0 w 152"/>
                <a:gd name="T9" fmla="*/ 111 h 283"/>
                <a:gd name="T10" fmla="*/ 36 w 152"/>
                <a:gd name="T11" fmla="*/ 151 h 283"/>
                <a:gd name="T12" fmla="*/ 40 w 152"/>
                <a:gd name="T13" fmla="*/ 151 h 283"/>
                <a:gd name="T14" fmla="*/ 40 w 152"/>
                <a:gd name="T15" fmla="*/ 283 h 283"/>
                <a:gd name="T16" fmla="*/ 60 w 152"/>
                <a:gd name="T17" fmla="*/ 283 h 283"/>
                <a:gd name="T18" fmla="*/ 60 w 152"/>
                <a:gd name="T19" fmla="*/ 131 h 283"/>
                <a:gd name="T20" fmla="*/ 41 w 152"/>
                <a:gd name="T21" fmla="*/ 131 h 283"/>
                <a:gd name="T22" fmla="*/ 20 w 152"/>
                <a:gd name="T23" fmla="*/ 111 h 283"/>
                <a:gd name="T24" fmla="*/ 20 w 152"/>
                <a:gd name="T25" fmla="*/ 40 h 283"/>
                <a:gd name="T26" fmla="*/ 41 w 152"/>
                <a:gd name="T27" fmla="*/ 20 h 283"/>
                <a:gd name="T28" fmla="*/ 111 w 152"/>
                <a:gd name="T29" fmla="*/ 20 h 283"/>
                <a:gd name="T30" fmla="*/ 132 w 152"/>
                <a:gd name="T31" fmla="*/ 40 h 283"/>
                <a:gd name="T32" fmla="*/ 132 w 152"/>
                <a:gd name="T33" fmla="*/ 111 h 283"/>
                <a:gd name="T34" fmla="*/ 111 w 152"/>
                <a:gd name="T35" fmla="*/ 131 h 283"/>
                <a:gd name="T36" fmla="*/ 92 w 152"/>
                <a:gd name="T37" fmla="*/ 131 h 283"/>
                <a:gd name="T38" fmla="*/ 92 w 152"/>
                <a:gd name="T39" fmla="*/ 283 h 283"/>
                <a:gd name="T40" fmla="*/ 112 w 152"/>
                <a:gd name="T41" fmla="*/ 283 h 283"/>
                <a:gd name="T42" fmla="*/ 112 w 152"/>
                <a:gd name="T43" fmla="*/ 151 h 283"/>
                <a:gd name="T44" fmla="*/ 152 w 152"/>
                <a:gd name="T45" fmla="*/ 111 h 283"/>
                <a:gd name="T46" fmla="*/ 152 w 152"/>
                <a:gd name="T47" fmla="*/ 40 h 283"/>
                <a:gd name="T48" fmla="*/ 115 w 152"/>
                <a:gd name="T49" fmla="*/ 0 h 283"/>
                <a:gd name="T50" fmla="*/ 115 w 152"/>
                <a:gd name="T51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2" h="283">
                  <a:moveTo>
                    <a:pt x="115" y="0"/>
                  </a:moveTo>
                  <a:lnTo>
                    <a:pt x="115" y="0"/>
                  </a:lnTo>
                  <a:lnTo>
                    <a:pt x="41" y="0"/>
                  </a:lnTo>
                  <a:cubicBezTo>
                    <a:pt x="19" y="0"/>
                    <a:pt x="0" y="18"/>
                    <a:pt x="0" y="40"/>
                  </a:cubicBezTo>
                  <a:lnTo>
                    <a:pt x="0" y="111"/>
                  </a:lnTo>
                  <a:cubicBezTo>
                    <a:pt x="0" y="131"/>
                    <a:pt x="13" y="150"/>
                    <a:pt x="36" y="151"/>
                  </a:cubicBezTo>
                  <a:cubicBezTo>
                    <a:pt x="36" y="151"/>
                    <a:pt x="40" y="151"/>
                    <a:pt x="40" y="151"/>
                  </a:cubicBezTo>
                  <a:lnTo>
                    <a:pt x="40" y="283"/>
                  </a:lnTo>
                  <a:lnTo>
                    <a:pt x="60" y="283"/>
                  </a:lnTo>
                  <a:lnTo>
                    <a:pt x="60" y="131"/>
                  </a:lnTo>
                  <a:lnTo>
                    <a:pt x="41" y="131"/>
                  </a:lnTo>
                  <a:cubicBezTo>
                    <a:pt x="30" y="131"/>
                    <a:pt x="20" y="122"/>
                    <a:pt x="20" y="111"/>
                  </a:cubicBezTo>
                  <a:lnTo>
                    <a:pt x="20" y="40"/>
                  </a:lnTo>
                  <a:cubicBezTo>
                    <a:pt x="20" y="29"/>
                    <a:pt x="29" y="20"/>
                    <a:pt x="41" y="20"/>
                  </a:cubicBezTo>
                  <a:lnTo>
                    <a:pt x="111" y="20"/>
                  </a:lnTo>
                  <a:cubicBezTo>
                    <a:pt x="123" y="20"/>
                    <a:pt x="132" y="29"/>
                    <a:pt x="132" y="40"/>
                  </a:cubicBezTo>
                  <a:lnTo>
                    <a:pt x="132" y="111"/>
                  </a:lnTo>
                  <a:cubicBezTo>
                    <a:pt x="132" y="122"/>
                    <a:pt x="123" y="131"/>
                    <a:pt x="111" y="131"/>
                  </a:cubicBezTo>
                  <a:lnTo>
                    <a:pt x="92" y="131"/>
                  </a:lnTo>
                  <a:lnTo>
                    <a:pt x="92" y="283"/>
                  </a:lnTo>
                  <a:lnTo>
                    <a:pt x="112" y="283"/>
                  </a:lnTo>
                  <a:lnTo>
                    <a:pt x="112" y="151"/>
                  </a:lnTo>
                  <a:cubicBezTo>
                    <a:pt x="135" y="150"/>
                    <a:pt x="152" y="132"/>
                    <a:pt x="152" y="111"/>
                  </a:cubicBezTo>
                  <a:lnTo>
                    <a:pt x="152" y="40"/>
                  </a:lnTo>
                  <a:cubicBezTo>
                    <a:pt x="152" y="18"/>
                    <a:pt x="137" y="0"/>
                    <a:pt x="115" y="0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chemeClr val="tx1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C00000"/>
                </a:solidFill>
              </a:endParaRPr>
            </a:p>
          </p:txBody>
        </p:sp>
      </p:grpSp>
      <p:grpSp>
        <p:nvGrpSpPr>
          <p:cNvPr id="56" name="Gruppieren 55"/>
          <p:cNvGrpSpPr/>
          <p:nvPr/>
        </p:nvGrpSpPr>
        <p:grpSpPr>
          <a:xfrm rot="10800000">
            <a:off x="6372201" y="3952753"/>
            <a:ext cx="1071392" cy="2891460"/>
            <a:chOff x="321234" y="4039183"/>
            <a:chExt cx="1071392" cy="2891460"/>
          </a:xfrm>
          <a:solidFill>
            <a:srgbClr val="C00000"/>
          </a:solidFill>
        </p:grpSpPr>
        <p:sp>
          <p:nvSpPr>
            <p:cNvPr id="57" name="Freeform 22"/>
            <p:cNvSpPr>
              <a:spLocks noEditPoints="1"/>
            </p:cNvSpPr>
            <p:nvPr/>
          </p:nvSpPr>
          <p:spPr bwMode="auto">
            <a:xfrm>
              <a:off x="463226" y="4039183"/>
              <a:ext cx="774500" cy="774498"/>
            </a:xfrm>
            <a:custGeom>
              <a:avLst/>
              <a:gdLst>
                <a:gd name="T0" fmla="*/ 55 w 110"/>
                <a:gd name="T1" fmla="*/ 20 h 110"/>
                <a:gd name="T2" fmla="*/ 55 w 110"/>
                <a:gd name="T3" fmla="*/ 20 h 110"/>
                <a:gd name="T4" fmla="*/ 90 w 110"/>
                <a:gd name="T5" fmla="*/ 55 h 110"/>
                <a:gd name="T6" fmla="*/ 55 w 110"/>
                <a:gd name="T7" fmla="*/ 90 h 110"/>
                <a:gd name="T8" fmla="*/ 20 w 110"/>
                <a:gd name="T9" fmla="*/ 55 h 110"/>
                <a:gd name="T10" fmla="*/ 55 w 110"/>
                <a:gd name="T11" fmla="*/ 20 h 110"/>
                <a:gd name="T12" fmla="*/ 55 w 110"/>
                <a:gd name="T13" fmla="*/ 20 h 110"/>
                <a:gd name="T14" fmla="*/ 55 w 110"/>
                <a:gd name="T15" fmla="*/ 110 h 110"/>
                <a:gd name="T16" fmla="*/ 55 w 110"/>
                <a:gd name="T17" fmla="*/ 110 h 110"/>
                <a:gd name="T18" fmla="*/ 110 w 110"/>
                <a:gd name="T19" fmla="*/ 55 h 110"/>
                <a:gd name="T20" fmla="*/ 55 w 110"/>
                <a:gd name="T21" fmla="*/ 0 h 110"/>
                <a:gd name="T22" fmla="*/ 0 w 110"/>
                <a:gd name="T23" fmla="*/ 55 h 110"/>
                <a:gd name="T24" fmla="*/ 55 w 110"/>
                <a:gd name="T25" fmla="*/ 110 h 110"/>
                <a:gd name="T26" fmla="*/ 55 w 110"/>
                <a:gd name="T2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110">
                  <a:moveTo>
                    <a:pt x="55" y="20"/>
                  </a:moveTo>
                  <a:lnTo>
                    <a:pt x="55" y="20"/>
                  </a:lnTo>
                  <a:cubicBezTo>
                    <a:pt x="74" y="20"/>
                    <a:pt x="90" y="35"/>
                    <a:pt x="90" y="55"/>
                  </a:cubicBezTo>
                  <a:cubicBezTo>
                    <a:pt x="90" y="74"/>
                    <a:pt x="74" y="90"/>
                    <a:pt x="55" y="90"/>
                  </a:cubicBezTo>
                  <a:cubicBezTo>
                    <a:pt x="36" y="90"/>
                    <a:pt x="20" y="74"/>
                    <a:pt x="20" y="55"/>
                  </a:cubicBezTo>
                  <a:cubicBezTo>
                    <a:pt x="20" y="35"/>
                    <a:pt x="36" y="20"/>
                    <a:pt x="55" y="20"/>
                  </a:cubicBezTo>
                  <a:lnTo>
                    <a:pt x="55" y="20"/>
                  </a:lnTo>
                  <a:close/>
                  <a:moveTo>
                    <a:pt x="55" y="110"/>
                  </a:moveTo>
                  <a:lnTo>
                    <a:pt x="55" y="110"/>
                  </a:lnTo>
                  <a:cubicBezTo>
                    <a:pt x="85" y="110"/>
                    <a:pt x="110" y="85"/>
                    <a:pt x="110" y="55"/>
                  </a:cubicBezTo>
                  <a:cubicBezTo>
                    <a:pt x="110" y="24"/>
                    <a:pt x="85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85"/>
                    <a:pt x="25" y="110"/>
                    <a:pt x="55" y="110"/>
                  </a:cubicBezTo>
                  <a:lnTo>
                    <a:pt x="55" y="110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C000"/>
                </a:solidFill>
              </a:endParaRPr>
            </a:p>
          </p:txBody>
        </p:sp>
        <p:sp>
          <p:nvSpPr>
            <p:cNvPr id="58" name="Freeform 23"/>
            <p:cNvSpPr>
              <a:spLocks/>
            </p:cNvSpPr>
            <p:nvPr/>
          </p:nvSpPr>
          <p:spPr bwMode="auto">
            <a:xfrm>
              <a:off x="321234" y="4955672"/>
              <a:ext cx="1071392" cy="1974971"/>
            </a:xfrm>
            <a:custGeom>
              <a:avLst/>
              <a:gdLst>
                <a:gd name="T0" fmla="*/ 115 w 152"/>
                <a:gd name="T1" fmla="*/ 0 h 283"/>
                <a:gd name="T2" fmla="*/ 115 w 152"/>
                <a:gd name="T3" fmla="*/ 0 h 283"/>
                <a:gd name="T4" fmla="*/ 41 w 152"/>
                <a:gd name="T5" fmla="*/ 0 h 283"/>
                <a:gd name="T6" fmla="*/ 0 w 152"/>
                <a:gd name="T7" fmla="*/ 40 h 283"/>
                <a:gd name="T8" fmla="*/ 0 w 152"/>
                <a:gd name="T9" fmla="*/ 111 h 283"/>
                <a:gd name="T10" fmla="*/ 36 w 152"/>
                <a:gd name="T11" fmla="*/ 151 h 283"/>
                <a:gd name="T12" fmla="*/ 40 w 152"/>
                <a:gd name="T13" fmla="*/ 151 h 283"/>
                <a:gd name="T14" fmla="*/ 40 w 152"/>
                <a:gd name="T15" fmla="*/ 283 h 283"/>
                <a:gd name="T16" fmla="*/ 60 w 152"/>
                <a:gd name="T17" fmla="*/ 283 h 283"/>
                <a:gd name="T18" fmla="*/ 60 w 152"/>
                <a:gd name="T19" fmla="*/ 131 h 283"/>
                <a:gd name="T20" fmla="*/ 41 w 152"/>
                <a:gd name="T21" fmla="*/ 131 h 283"/>
                <a:gd name="T22" fmla="*/ 20 w 152"/>
                <a:gd name="T23" fmla="*/ 111 h 283"/>
                <a:gd name="T24" fmla="*/ 20 w 152"/>
                <a:gd name="T25" fmla="*/ 40 h 283"/>
                <a:gd name="T26" fmla="*/ 41 w 152"/>
                <a:gd name="T27" fmla="*/ 20 h 283"/>
                <a:gd name="T28" fmla="*/ 111 w 152"/>
                <a:gd name="T29" fmla="*/ 20 h 283"/>
                <a:gd name="T30" fmla="*/ 132 w 152"/>
                <a:gd name="T31" fmla="*/ 40 h 283"/>
                <a:gd name="T32" fmla="*/ 132 w 152"/>
                <a:gd name="T33" fmla="*/ 111 h 283"/>
                <a:gd name="T34" fmla="*/ 111 w 152"/>
                <a:gd name="T35" fmla="*/ 131 h 283"/>
                <a:gd name="T36" fmla="*/ 92 w 152"/>
                <a:gd name="T37" fmla="*/ 131 h 283"/>
                <a:gd name="T38" fmla="*/ 92 w 152"/>
                <a:gd name="T39" fmla="*/ 283 h 283"/>
                <a:gd name="T40" fmla="*/ 112 w 152"/>
                <a:gd name="T41" fmla="*/ 283 h 283"/>
                <a:gd name="T42" fmla="*/ 112 w 152"/>
                <a:gd name="T43" fmla="*/ 151 h 283"/>
                <a:gd name="T44" fmla="*/ 152 w 152"/>
                <a:gd name="T45" fmla="*/ 111 h 283"/>
                <a:gd name="T46" fmla="*/ 152 w 152"/>
                <a:gd name="T47" fmla="*/ 40 h 283"/>
                <a:gd name="T48" fmla="*/ 115 w 152"/>
                <a:gd name="T49" fmla="*/ 0 h 283"/>
                <a:gd name="T50" fmla="*/ 115 w 152"/>
                <a:gd name="T51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2" h="283">
                  <a:moveTo>
                    <a:pt x="115" y="0"/>
                  </a:moveTo>
                  <a:lnTo>
                    <a:pt x="115" y="0"/>
                  </a:lnTo>
                  <a:lnTo>
                    <a:pt x="41" y="0"/>
                  </a:lnTo>
                  <a:cubicBezTo>
                    <a:pt x="19" y="0"/>
                    <a:pt x="0" y="18"/>
                    <a:pt x="0" y="40"/>
                  </a:cubicBezTo>
                  <a:lnTo>
                    <a:pt x="0" y="111"/>
                  </a:lnTo>
                  <a:cubicBezTo>
                    <a:pt x="0" y="131"/>
                    <a:pt x="13" y="150"/>
                    <a:pt x="36" y="151"/>
                  </a:cubicBezTo>
                  <a:cubicBezTo>
                    <a:pt x="36" y="151"/>
                    <a:pt x="40" y="151"/>
                    <a:pt x="40" y="151"/>
                  </a:cubicBezTo>
                  <a:lnTo>
                    <a:pt x="40" y="283"/>
                  </a:lnTo>
                  <a:lnTo>
                    <a:pt x="60" y="283"/>
                  </a:lnTo>
                  <a:lnTo>
                    <a:pt x="60" y="131"/>
                  </a:lnTo>
                  <a:lnTo>
                    <a:pt x="41" y="131"/>
                  </a:lnTo>
                  <a:cubicBezTo>
                    <a:pt x="30" y="131"/>
                    <a:pt x="20" y="122"/>
                    <a:pt x="20" y="111"/>
                  </a:cubicBezTo>
                  <a:lnTo>
                    <a:pt x="20" y="40"/>
                  </a:lnTo>
                  <a:cubicBezTo>
                    <a:pt x="20" y="29"/>
                    <a:pt x="29" y="20"/>
                    <a:pt x="41" y="20"/>
                  </a:cubicBezTo>
                  <a:lnTo>
                    <a:pt x="111" y="20"/>
                  </a:lnTo>
                  <a:cubicBezTo>
                    <a:pt x="123" y="20"/>
                    <a:pt x="132" y="29"/>
                    <a:pt x="132" y="40"/>
                  </a:cubicBezTo>
                  <a:lnTo>
                    <a:pt x="132" y="111"/>
                  </a:lnTo>
                  <a:cubicBezTo>
                    <a:pt x="132" y="122"/>
                    <a:pt x="123" y="131"/>
                    <a:pt x="111" y="131"/>
                  </a:cubicBezTo>
                  <a:lnTo>
                    <a:pt x="92" y="131"/>
                  </a:lnTo>
                  <a:lnTo>
                    <a:pt x="92" y="283"/>
                  </a:lnTo>
                  <a:lnTo>
                    <a:pt x="112" y="283"/>
                  </a:lnTo>
                  <a:lnTo>
                    <a:pt x="112" y="151"/>
                  </a:lnTo>
                  <a:cubicBezTo>
                    <a:pt x="135" y="150"/>
                    <a:pt x="152" y="132"/>
                    <a:pt x="152" y="111"/>
                  </a:cubicBezTo>
                  <a:lnTo>
                    <a:pt x="152" y="40"/>
                  </a:lnTo>
                  <a:cubicBezTo>
                    <a:pt x="152" y="18"/>
                    <a:pt x="137" y="0"/>
                    <a:pt x="11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C00000"/>
                </a:solidFill>
              </a:endParaRPr>
            </a:p>
          </p:txBody>
        </p:sp>
      </p:grpSp>
      <p:grpSp>
        <p:nvGrpSpPr>
          <p:cNvPr id="59" name="Gruppieren 58"/>
          <p:cNvGrpSpPr/>
          <p:nvPr/>
        </p:nvGrpSpPr>
        <p:grpSpPr>
          <a:xfrm>
            <a:off x="8173281" y="3700345"/>
            <a:ext cx="1071392" cy="2891460"/>
            <a:chOff x="321234" y="4039183"/>
            <a:chExt cx="1071392" cy="2891460"/>
          </a:xfrm>
        </p:grpSpPr>
        <p:sp>
          <p:nvSpPr>
            <p:cNvPr id="60" name="Freeform 22"/>
            <p:cNvSpPr>
              <a:spLocks noEditPoints="1"/>
            </p:cNvSpPr>
            <p:nvPr/>
          </p:nvSpPr>
          <p:spPr bwMode="auto">
            <a:xfrm>
              <a:off x="463226" y="4039183"/>
              <a:ext cx="774500" cy="774498"/>
            </a:xfrm>
            <a:custGeom>
              <a:avLst/>
              <a:gdLst>
                <a:gd name="T0" fmla="*/ 55 w 110"/>
                <a:gd name="T1" fmla="*/ 20 h 110"/>
                <a:gd name="T2" fmla="*/ 55 w 110"/>
                <a:gd name="T3" fmla="*/ 20 h 110"/>
                <a:gd name="T4" fmla="*/ 90 w 110"/>
                <a:gd name="T5" fmla="*/ 55 h 110"/>
                <a:gd name="T6" fmla="*/ 55 w 110"/>
                <a:gd name="T7" fmla="*/ 90 h 110"/>
                <a:gd name="T8" fmla="*/ 20 w 110"/>
                <a:gd name="T9" fmla="*/ 55 h 110"/>
                <a:gd name="T10" fmla="*/ 55 w 110"/>
                <a:gd name="T11" fmla="*/ 20 h 110"/>
                <a:gd name="T12" fmla="*/ 55 w 110"/>
                <a:gd name="T13" fmla="*/ 20 h 110"/>
                <a:gd name="T14" fmla="*/ 55 w 110"/>
                <a:gd name="T15" fmla="*/ 110 h 110"/>
                <a:gd name="T16" fmla="*/ 55 w 110"/>
                <a:gd name="T17" fmla="*/ 110 h 110"/>
                <a:gd name="T18" fmla="*/ 110 w 110"/>
                <a:gd name="T19" fmla="*/ 55 h 110"/>
                <a:gd name="T20" fmla="*/ 55 w 110"/>
                <a:gd name="T21" fmla="*/ 0 h 110"/>
                <a:gd name="T22" fmla="*/ 0 w 110"/>
                <a:gd name="T23" fmla="*/ 55 h 110"/>
                <a:gd name="T24" fmla="*/ 55 w 110"/>
                <a:gd name="T25" fmla="*/ 110 h 110"/>
                <a:gd name="T26" fmla="*/ 55 w 110"/>
                <a:gd name="T2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110">
                  <a:moveTo>
                    <a:pt x="55" y="20"/>
                  </a:moveTo>
                  <a:lnTo>
                    <a:pt x="55" y="20"/>
                  </a:lnTo>
                  <a:cubicBezTo>
                    <a:pt x="74" y="20"/>
                    <a:pt x="90" y="35"/>
                    <a:pt x="90" y="55"/>
                  </a:cubicBezTo>
                  <a:cubicBezTo>
                    <a:pt x="90" y="74"/>
                    <a:pt x="74" y="90"/>
                    <a:pt x="55" y="90"/>
                  </a:cubicBezTo>
                  <a:cubicBezTo>
                    <a:pt x="36" y="90"/>
                    <a:pt x="20" y="74"/>
                    <a:pt x="20" y="55"/>
                  </a:cubicBezTo>
                  <a:cubicBezTo>
                    <a:pt x="20" y="35"/>
                    <a:pt x="36" y="20"/>
                    <a:pt x="55" y="20"/>
                  </a:cubicBezTo>
                  <a:lnTo>
                    <a:pt x="55" y="20"/>
                  </a:lnTo>
                  <a:close/>
                  <a:moveTo>
                    <a:pt x="55" y="110"/>
                  </a:moveTo>
                  <a:lnTo>
                    <a:pt x="55" y="110"/>
                  </a:lnTo>
                  <a:cubicBezTo>
                    <a:pt x="85" y="110"/>
                    <a:pt x="110" y="85"/>
                    <a:pt x="110" y="55"/>
                  </a:cubicBezTo>
                  <a:cubicBezTo>
                    <a:pt x="110" y="24"/>
                    <a:pt x="85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85"/>
                    <a:pt x="25" y="110"/>
                    <a:pt x="55" y="110"/>
                  </a:cubicBezTo>
                  <a:lnTo>
                    <a:pt x="55" y="110"/>
                  </a:lnTo>
                  <a:close/>
                </a:path>
              </a:pathLst>
            </a:custGeom>
            <a:solidFill>
              <a:schemeClr val="tx1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C000"/>
                </a:solidFill>
              </a:endParaRPr>
            </a:p>
          </p:txBody>
        </p:sp>
        <p:sp>
          <p:nvSpPr>
            <p:cNvPr id="61" name="Freeform 23"/>
            <p:cNvSpPr>
              <a:spLocks/>
            </p:cNvSpPr>
            <p:nvPr/>
          </p:nvSpPr>
          <p:spPr bwMode="auto">
            <a:xfrm>
              <a:off x="321234" y="4955672"/>
              <a:ext cx="1071392" cy="1974971"/>
            </a:xfrm>
            <a:custGeom>
              <a:avLst/>
              <a:gdLst>
                <a:gd name="T0" fmla="*/ 115 w 152"/>
                <a:gd name="T1" fmla="*/ 0 h 283"/>
                <a:gd name="T2" fmla="*/ 115 w 152"/>
                <a:gd name="T3" fmla="*/ 0 h 283"/>
                <a:gd name="T4" fmla="*/ 41 w 152"/>
                <a:gd name="T5" fmla="*/ 0 h 283"/>
                <a:gd name="T6" fmla="*/ 0 w 152"/>
                <a:gd name="T7" fmla="*/ 40 h 283"/>
                <a:gd name="T8" fmla="*/ 0 w 152"/>
                <a:gd name="T9" fmla="*/ 111 h 283"/>
                <a:gd name="T10" fmla="*/ 36 w 152"/>
                <a:gd name="T11" fmla="*/ 151 h 283"/>
                <a:gd name="T12" fmla="*/ 40 w 152"/>
                <a:gd name="T13" fmla="*/ 151 h 283"/>
                <a:gd name="T14" fmla="*/ 40 w 152"/>
                <a:gd name="T15" fmla="*/ 283 h 283"/>
                <a:gd name="T16" fmla="*/ 60 w 152"/>
                <a:gd name="T17" fmla="*/ 283 h 283"/>
                <a:gd name="T18" fmla="*/ 60 w 152"/>
                <a:gd name="T19" fmla="*/ 131 h 283"/>
                <a:gd name="T20" fmla="*/ 41 w 152"/>
                <a:gd name="T21" fmla="*/ 131 h 283"/>
                <a:gd name="T22" fmla="*/ 20 w 152"/>
                <a:gd name="T23" fmla="*/ 111 h 283"/>
                <a:gd name="T24" fmla="*/ 20 w 152"/>
                <a:gd name="T25" fmla="*/ 40 h 283"/>
                <a:gd name="T26" fmla="*/ 41 w 152"/>
                <a:gd name="T27" fmla="*/ 20 h 283"/>
                <a:gd name="T28" fmla="*/ 111 w 152"/>
                <a:gd name="T29" fmla="*/ 20 h 283"/>
                <a:gd name="T30" fmla="*/ 132 w 152"/>
                <a:gd name="T31" fmla="*/ 40 h 283"/>
                <a:gd name="T32" fmla="*/ 132 w 152"/>
                <a:gd name="T33" fmla="*/ 111 h 283"/>
                <a:gd name="T34" fmla="*/ 111 w 152"/>
                <a:gd name="T35" fmla="*/ 131 h 283"/>
                <a:gd name="T36" fmla="*/ 92 w 152"/>
                <a:gd name="T37" fmla="*/ 131 h 283"/>
                <a:gd name="T38" fmla="*/ 92 w 152"/>
                <a:gd name="T39" fmla="*/ 283 h 283"/>
                <a:gd name="T40" fmla="*/ 112 w 152"/>
                <a:gd name="T41" fmla="*/ 283 h 283"/>
                <a:gd name="T42" fmla="*/ 112 w 152"/>
                <a:gd name="T43" fmla="*/ 151 h 283"/>
                <a:gd name="T44" fmla="*/ 152 w 152"/>
                <a:gd name="T45" fmla="*/ 111 h 283"/>
                <a:gd name="T46" fmla="*/ 152 w 152"/>
                <a:gd name="T47" fmla="*/ 40 h 283"/>
                <a:gd name="T48" fmla="*/ 115 w 152"/>
                <a:gd name="T49" fmla="*/ 0 h 283"/>
                <a:gd name="T50" fmla="*/ 115 w 152"/>
                <a:gd name="T51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2" h="283">
                  <a:moveTo>
                    <a:pt x="115" y="0"/>
                  </a:moveTo>
                  <a:lnTo>
                    <a:pt x="115" y="0"/>
                  </a:lnTo>
                  <a:lnTo>
                    <a:pt x="41" y="0"/>
                  </a:lnTo>
                  <a:cubicBezTo>
                    <a:pt x="19" y="0"/>
                    <a:pt x="0" y="18"/>
                    <a:pt x="0" y="40"/>
                  </a:cubicBezTo>
                  <a:lnTo>
                    <a:pt x="0" y="111"/>
                  </a:lnTo>
                  <a:cubicBezTo>
                    <a:pt x="0" y="131"/>
                    <a:pt x="13" y="150"/>
                    <a:pt x="36" y="151"/>
                  </a:cubicBezTo>
                  <a:cubicBezTo>
                    <a:pt x="36" y="151"/>
                    <a:pt x="40" y="151"/>
                    <a:pt x="40" y="151"/>
                  </a:cubicBezTo>
                  <a:lnTo>
                    <a:pt x="40" y="283"/>
                  </a:lnTo>
                  <a:lnTo>
                    <a:pt x="60" y="283"/>
                  </a:lnTo>
                  <a:lnTo>
                    <a:pt x="60" y="131"/>
                  </a:lnTo>
                  <a:lnTo>
                    <a:pt x="41" y="131"/>
                  </a:lnTo>
                  <a:cubicBezTo>
                    <a:pt x="30" y="131"/>
                    <a:pt x="20" y="122"/>
                    <a:pt x="20" y="111"/>
                  </a:cubicBezTo>
                  <a:lnTo>
                    <a:pt x="20" y="40"/>
                  </a:lnTo>
                  <a:cubicBezTo>
                    <a:pt x="20" y="29"/>
                    <a:pt x="29" y="20"/>
                    <a:pt x="41" y="20"/>
                  </a:cubicBezTo>
                  <a:lnTo>
                    <a:pt x="111" y="20"/>
                  </a:lnTo>
                  <a:cubicBezTo>
                    <a:pt x="123" y="20"/>
                    <a:pt x="132" y="29"/>
                    <a:pt x="132" y="40"/>
                  </a:cubicBezTo>
                  <a:lnTo>
                    <a:pt x="132" y="111"/>
                  </a:lnTo>
                  <a:cubicBezTo>
                    <a:pt x="132" y="122"/>
                    <a:pt x="123" y="131"/>
                    <a:pt x="111" y="131"/>
                  </a:cubicBezTo>
                  <a:lnTo>
                    <a:pt x="92" y="131"/>
                  </a:lnTo>
                  <a:lnTo>
                    <a:pt x="92" y="283"/>
                  </a:lnTo>
                  <a:lnTo>
                    <a:pt x="112" y="283"/>
                  </a:lnTo>
                  <a:lnTo>
                    <a:pt x="112" y="151"/>
                  </a:lnTo>
                  <a:cubicBezTo>
                    <a:pt x="135" y="150"/>
                    <a:pt x="152" y="132"/>
                    <a:pt x="152" y="111"/>
                  </a:cubicBezTo>
                  <a:lnTo>
                    <a:pt x="152" y="40"/>
                  </a:lnTo>
                  <a:cubicBezTo>
                    <a:pt x="152" y="18"/>
                    <a:pt x="137" y="0"/>
                    <a:pt x="115" y="0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chemeClr val="tx1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C00000"/>
                </a:solidFill>
              </a:endParaRPr>
            </a:p>
          </p:txBody>
        </p:sp>
      </p:grpSp>
      <p:grpSp>
        <p:nvGrpSpPr>
          <p:cNvPr id="62" name="Gruppieren 61"/>
          <p:cNvGrpSpPr/>
          <p:nvPr/>
        </p:nvGrpSpPr>
        <p:grpSpPr>
          <a:xfrm>
            <a:off x="8056733" y="632453"/>
            <a:ext cx="1071392" cy="2891460"/>
            <a:chOff x="321234" y="4039183"/>
            <a:chExt cx="1071392" cy="2891460"/>
          </a:xfrm>
        </p:grpSpPr>
        <p:sp>
          <p:nvSpPr>
            <p:cNvPr id="63" name="Freeform 22"/>
            <p:cNvSpPr>
              <a:spLocks noEditPoints="1"/>
            </p:cNvSpPr>
            <p:nvPr/>
          </p:nvSpPr>
          <p:spPr bwMode="auto">
            <a:xfrm>
              <a:off x="463226" y="4039183"/>
              <a:ext cx="774500" cy="774498"/>
            </a:xfrm>
            <a:custGeom>
              <a:avLst/>
              <a:gdLst>
                <a:gd name="T0" fmla="*/ 55 w 110"/>
                <a:gd name="T1" fmla="*/ 20 h 110"/>
                <a:gd name="T2" fmla="*/ 55 w 110"/>
                <a:gd name="T3" fmla="*/ 20 h 110"/>
                <a:gd name="T4" fmla="*/ 90 w 110"/>
                <a:gd name="T5" fmla="*/ 55 h 110"/>
                <a:gd name="T6" fmla="*/ 55 w 110"/>
                <a:gd name="T7" fmla="*/ 90 h 110"/>
                <a:gd name="T8" fmla="*/ 20 w 110"/>
                <a:gd name="T9" fmla="*/ 55 h 110"/>
                <a:gd name="T10" fmla="*/ 55 w 110"/>
                <a:gd name="T11" fmla="*/ 20 h 110"/>
                <a:gd name="T12" fmla="*/ 55 w 110"/>
                <a:gd name="T13" fmla="*/ 20 h 110"/>
                <a:gd name="T14" fmla="*/ 55 w 110"/>
                <a:gd name="T15" fmla="*/ 110 h 110"/>
                <a:gd name="T16" fmla="*/ 55 w 110"/>
                <a:gd name="T17" fmla="*/ 110 h 110"/>
                <a:gd name="T18" fmla="*/ 110 w 110"/>
                <a:gd name="T19" fmla="*/ 55 h 110"/>
                <a:gd name="T20" fmla="*/ 55 w 110"/>
                <a:gd name="T21" fmla="*/ 0 h 110"/>
                <a:gd name="T22" fmla="*/ 0 w 110"/>
                <a:gd name="T23" fmla="*/ 55 h 110"/>
                <a:gd name="T24" fmla="*/ 55 w 110"/>
                <a:gd name="T25" fmla="*/ 110 h 110"/>
                <a:gd name="T26" fmla="*/ 55 w 110"/>
                <a:gd name="T2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110">
                  <a:moveTo>
                    <a:pt x="55" y="20"/>
                  </a:moveTo>
                  <a:lnTo>
                    <a:pt x="55" y="20"/>
                  </a:lnTo>
                  <a:cubicBezTo>
                    <a:pt x="74" y="20"/>
                    <a:pt x="90" y="35"/>
                    <a:pt x="90" y="55"/>
                  </a:cubicBezTo>
                  <a:cubicBezTo>
                    <a:pt x="90" y="74"/>
                    <a:pt x="74" y="90"/>
                    <a:pt x="55" y="90"/>
                  </a:cubicBezTo>
                  <a:cubicBezTo>
                    <a:pt x="36" y="90"/>
                    <a:pt x="20" y="74"/>
                    <a:pt x="20" y="55"/>
                  </a:cubicBezTo>
                  <a:cubicBezTo>
                    <a:pt x="20" y="35"/>
                    <a:pt x="36" y="20"/>
                    <a:pt x="55" y="20"/>
                  </a:cubicBezTo>
                  <a:lnTo>
                    <a:pt x="55" y="20"/>
                  </a:lnTo>
                  <a:close/>
                  <a:moveTo>
                    <a:pt x="55" y="110"/>
                  </a:moveTo>
                  <a:lnTo>
                    <a:pt x="55" y="110"/>
                  </a:lnTo>
                  <a:cubicBezTo>
                    <a:pt x="85" y="110"/>
                    <a:pt x="110" y="85"/>
                    <a:pt x="110" y="55"/>
                  </a:cubicBezTo>
                  <a:cubicBezTo>
                    <a:pt x="110" y="24"/>
                    <a:pt x="85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85"/>
                    <a:pt x="25" y="110"/>
                    <a:pt x="55" y="110"/>
                  </a:cubicBezTo>
                  <a:lnTo>
                    <a:pt x="55" y="110"/>
                  </a:lnTo>
                  <a:close/>
                </a:path>
              </a:pathLst>
            </a:custGeom>
            <a:solidFill>
              <a:schemeClr val="tx1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C000"/>
                </a:solidFill>
              </a:endParaRPr>
            </a:p>
          </p:txBody>
        </p:sp>
        <p:sp>
          <p:nvSpPr>
            <p:cNvPr id="64" name="Freeform 23"/>
            <p:cNvSpPr>
              <a:spLocks/>
            </p:cNvSpPr>
            <p:nvPr/>
          </p:nvSpPr>
          <p:spPr bwMode="auto">
            <a:xfrm>
              <a:off x="321234" y="4955672"/>
              <a:ext cx="1071392" cy="1974971"/>
            </a:xfrm>
            <a:custGeom>
              <a:avLst/>
              <a:gdLst>
                <a:gd name="T0" fmla="*/ 115 w 152"/>
                <a:gd name="T1" fmla="*/ 0 h 283"/>
                <a:gd name="T2" fmla="*/ 115 w 152"/>
                <a:gd name="T3" fmla="*/ 0 h 283"/>
                <a:gd name="T4" fmla="*/ 41 w 152"/>
                <a:gd name="T5" fmla="*/ 0 h 283"/>
                <a:gd name="T6" fmla="*/ 0 w 152"/>
                <a:gd name="T7" fmla="*/ 40 h 283"/>
                <a:gd name="T8" fmla="*/ 0 w 152"/>
                <a:gd name="T9" fmla="*/ 111 h 283"/>
                <a:gd name="T10" fmla="*/ 36 w 152"/>
                <a:gd name="T11" fmla="*/ 151 h 283"/>
                <a:gd name="T12" fmla="*/ 40 w 152"/>
                <a:gd name="T13" fmla="*/ 151 h 283"/>
                <a:gd name="T14" fmla="*/ 40 w 152"/>
                <a:gd name="T15" fmla="*/ 283 h 283"/>
                <a:gd name="T16" fmla="*/ 60 w 152"/>
                <a:gd name="T17" fmla="*/ 283 h 283"/>
                <a:gd name="T18" fmla="*/ 60 w 152"/>
                <a:gd name="T19" fmla="*/ 131 h 283"/>
                <a:gd name="T20" fmla="*/ 41 w 152"/>
                <a:gd name="T21" fmla="*/ 131 h 283"/>
                <a:gd name="T22" fmla="*/ 20 w 152"/>
                <a:gd name="T23" fmla="*/ 111 h 283"/>
                <a:gd name="T24" fmla="*/ 20 w 152"/>
                <a:gd name="T25" fmla="*/ 40 h 283"/>
                <a:gd name="T26" fmla="*/ 41 w 152"/>
                <a:gd name="T27" fmla="*/ 20 h 283"/>
                <a:gd name="T28" fmla="*/ 111 w 152"/>
                <a:gd name="T29" fmla="*/ 20 h 283"/>
                <a:gd name="T30" fmla="*/ 132 w 152"/>
                <a:gd name="T31" fmla="*/ 40 h 283"/>
                <a:gd name="T32" fmla="*/ 132 w 152"/>
                <a:gd name="T33" fmla="*/ 111 h 283"/>
                <a:gd name="T34" fmla="*/ 111 w 152"/>
                <a:gd name="T35" fmla="*/ 131 h 283"/>
                <a:gd name="T36" fmla="*/ 92 w 152"/>
                <a:gd name="T37" fmla="*/ 131 h 283"/>
                <a:gd name="T38" fmla="*/ 92 w 152"/>
                <a:gd name="T39" fmla="*/ 283 h 283"/>
                <a:gd name="T40" fmla="*/ 112 w 152"/>
                <a:gd name="T41" fmla="*/ 283 h 283"/>
                <a:gd name="T42" fmla="*/ 112 w 152"/>
                <a:gd name="T43" fmla="*/ 151 h 283"/>
                <a:gd name="T44" fmla="*/ 152 w 152"/>
                <a:gd name="T45" fmla="*/ 111 h 283"/>
                <a:gd name="T46" fmla="*/ 152 w 152"/>
                <a:gd name="T47" fmla="*/ 40 h 283"/>
                <a:gd name="T48" fmla="*/ 115 w 152"/>
                <a:gd name="T49" fmla="*/ 0 h 283"/>
                <a:gd name="T50" fmla="*/ 115 w 152"/>
                <a:gd name="T51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2" h="283">
                  <a:moveTo>
                    <a:pt x="115" y="0"/>
                  </a:moveTo>
                  <a:lnTo>
                    <a:pt x="115" y="0"/>
                  </a:lnTo>
                  <a:lnTo>
                    <a:pt x="41" y="0"/>
                  </a:lnTo>
                  <a:cubicBezTo>
                    <a:pt x="19" y="0"/>
                    <a:pt x="0" y="18"/>
                    <a:pt x="0" y="40"/>
                  </a:cubicBezTo>
                  <a:lnTo>
                    <a:pt x="0" y="111"/>
                  </a:lnTo>
                  <a:cubicBezTo>
                    <a:pt x="0" y="131"/>
                    <a:pt x="13" y="150"/>
                    <a:pt x="36" y="151"/>
                  </a:cubicBezTo>
                  <a:cubicBezTo>
                    <a:pt x="36" y="151"/>
                    <a:pt x="40" y="151"/>
                    <a:pt x="40" y="151"/>
                  </a:cubicBezTo>
                  <a:lnTo>
                    <a:pt x="40" y="283"/>
                  </a:lnTo>
                  <a:lnTo>
                    <a:pt x="60" y="283"/>
                  </a:lnTo>
                  <a:lnTo>
                    <a:pt x="60" y="131"/>
                  </a:lnTo>
                  <a:lnTo>
                    <a:pt x="41" y="131"/>
                  </a:lnTo>
                  <a:cubicBezTo>
                    <a:pt x="30" y="131"/>
                    <a:pt x="20" y="122"/>
                    <a:pt x="20" y="111"/>
                  </a:cubicBezTo>
                  <a:lnTo>
                    <a:pt x="20" y="40"/>
                  </a:lnTo>
                  <a:cubicBezTo>
                    <a:pt x="20" y="29"/>
                    <a:pt x="29" y="20"/>
                    <a:pt x="41" y="20"/>
                  </a:cubicBezTo>
                  <a:lnTo>
                    <a:pt x="111" y="20"/>
                  </a:lnTo>
                  <a:cubicBezTo>
                    <a:pt x="123" y="20"/>
                    <a:pt x="132" y="29"/>
                    <a:pt x="132" y="40"/>
                  </a:cubicBezTo>
                  <a:lnTo>
                    <a:pt x="132" y="111"/>
                  </a:lnTo>
                  <a:cubicBezTo>
                    <a:pt x="132" y="122"/>
                    <a:pt x="123" y="131"/>
                    <a:pt x="111" y="131"/>
                  </a:cubicBezTo>
                  <a:lnTo>
                    <a:pt x="92" y="131"/>
                  </a:lnTo>
                  <a:lnTo>
                    <a:pt x="92" y="283"/>
                  </a:lnTo>
                  <a:lnTo>
                    <a:pt x="112" y="283"/>
                  </a:lnTo>
                  <a:lnTo>
                    <a:pt x="112" y="151"/>
                  </a:lnTo>
                  <a:cubicBezTo>
                    <a:pt x="135" y="150"/>
                    <a:pt x="152" y="132"/>
                    <a:pt x="152" y="111"/>
                  </a:cubicBezTo>
                  <a:lnTo>
                    <a:pt x="152" y="40"/>
                  </a:lnTo>
                  <a:cubicBezTo>
                    <a:pt x="152" y="18"/>
                    <a:pt x="137" y="0"/>
                    <a:pt x="115" y="0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chemeClr val="tx1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C00000"/>
                </a:solidFill>
              </a:endParaRPr>
            </a:p>
          </p:txBody>
        </p:sp>
      </p:grpSp>
      <p:grpSp>
        <p:nvGrpSpPr>
          <p:cNvPr id="65" name="Gruppieren 64"/>
          <p:cNvGrpSpPr/>
          <p:nvPr/>
        </p:nvGrpSpPr>
        <p:grpSpPr>
          <a:xfrm>
            <a:off x="473634" y="4191583"/>
            <a:ext cx="1071392" cy="2891460"/>
            <a:chOff x="321234" y="4039183"/>
            <a:chExt cx="1071392" cy="2891460"/>
          </a:xfrm>
        </p:grpSpPr>
        <p:sp>
          <p:nvSpPr>
            <p:cNvPr id="66" name="Freeform 22"/>
            <p:cNvSpPr>
              <a:spLocks noEditPoints="1"/>
            </p:cNvSpPr>
            <p:nvPr/>
          </p:nvSpPr>
          <p:spPr bwMode="auto">
            <a:xfrm>
              <a:off x="463226" y="4039183"/>
              <a:ext cx="774500" cy="774498"/>
            </a:xfrm>
            <a:custGeom>
              <a:avLst/>
              <a:gdLst>
                <a:gd name="T0" fmla="*/ 55 w 110"/>
                <a:gd name="T1" fmla="*/ 20 h 110"/>
                <a:gd name="T2" fmla="*/ 55 w 110"/>
                <a:gd name="T3" fmla="*/ 20 h 110"/>
                <a:gd name="T4" fmla="*/ 90 w 110"/>
                <a:gd name="T5" fmla="*/ 55 h 110"/>
                <a:gd name="T6" fmla="*/ 55 w 110"/>
                <a:gd name="T7" fmla="*/ 90 h 110"/>
                <a:gd name="T8" fmla="*/ 20 w 110"/>
                <a:gd name="T9" fmla="*/ 55 h 110"/>
                <a:gd name="T10" fmla="*/ 55 w 110"/>
                <a:gd name="T11" fmla="*/ 20 h 110"/>
                <a:gd name="T12" fmla="*/ 55 w 110"/>
                <a:gd name="T13" fmla="*/ 20 h 110"/>
                <a:gd name="T14" fmla="*/ 55 w 110"/>
                <a:gd name="T15" fmla="*/ 110 h 110"/>
                <a:gd name="T16" fmla="*/ 55 w 110"/>
                <a:gd name="T17" fmla="*/ 110 h 110"/>
                <a:gd name="T18" fmla="*/ 110 w 110"/>
                <a:gd name="T19" fmla="*/ 55 h 110"/>
                <a:gd name="T20" fmla="*/ 55 w 110"/>
                <a:gd name="T21" fmla="*/ 0 h 110"/>
                <a:gd name="T22" fmla="*/ 0 w 110"/>
                <a:gd name="T23" fmla="*/ 55 h 110"/>
                <a:gd name="T24" fmla="*/ 55 w 110"/>
                <a:gd name="T25" fmla="*/ 110 h 110"/>
                <a:gd name="T26" fmla="*/ 55 w 110"/>
                <a:gd name="T2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110">
                  <a:moveTo>
                    <a:pt x="55" y="20"/>
                  </a:moveTo>
                  <a:lnTo>
                    <a:pt x="55" y="20"/>
                  </a:lnTo>
                  <a:cubicBezTo>
                    <a:pt x="74" y="20"/>
                    <a:pt x="90" y="35"/>
                    <a:pt x="90" y="55"/>
                  </a:cubicBezTo>
                  <a:cubicBezTo>
                    <a:pt x="90" y="74"/>
                    <a:pt x="74" y="90"/>
                    <a:pt x="55" y="90"/>
                  </a:cubicBezTo>
                  <a:cubicBezTo>
                    <a:pt x="36" y="90"/>
                    <a:pt x="20" y="74"/>
                    <a:pt x="20" y="55"/>
                  </a:cubicBezTo>
                  <a:cubicBezTo>
                    <a:pt x="20" y="35"/>
                    <a:pt x="36" y="20"/>
                    <a:pt x="55" y="20"/>
                  </a:cubicBezTo>
                  <a:lnTo>
                    <a:pt x="55" y="20"/>
                  </a:lnTo>
                  <a:close/>
                  <a:moveTo>
                    <a:pt x="55" y="110"/>
                  </a:moveTo>
                  <a:lnTo>
                    <a:pt x="55" y="110"/>
                  </a:lnTo>
                  <a:cubicBezTo>
                    <a:pt x="85" y="110"/>
                    <a:pt x="110" y="85"/>
                    <a:pt x="110" y="55"/>
                  </a:cubicBezTo>
                  <a:cubicBezTo>
                    <a:pt x="110" y="24"/>
                    <a:pt x="85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85"/>
                    <a:pt x="25" y="110"/>
                    <a:pt x="55" y="110"/>
                  </a:cubicBezTo>
                  <a:lnTo>
                    <a:pt x="55" y="110"/>
                  </a:lnTo>
                  <a:close/>
                </a:path>
              </a:pathLst>
            </a:custGeom>
            <a:solidFill>
              <a:schemeClr val="tx1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C000"/>
                </a:solidFill>
              </a:endParaRPr>
            </a:p>
          </p:txBody>
        </p:sp>
        <p:sp>
          <p:nvSpPr>
            <p:cNvPr id="67" name="Freeform 23"/>
            <p:cNvSpPr>
              <a:spLocks/>
            </p:cNvSpPr>
            <p:nvPr/>
          </p:nvSpPr>
          <p:spPr bwMode="auto">
            <a:xfrm>
              <a:off x="321234" y="4955672"/>
              <a:ext cx="1071392" cy="1974971"/>
            </a:xfrm>
            <a:custGeom>
              <a:avLst/>
              <a:gdLst>
                <a:gd name="T0" fmla="*/ 115 w 152"/>
                <a:gd name="T1" fmla="*/ 0 h 283"/>
                <a:gd name="T2" fmla="*/ 115 w 152"/>
                <a:gd name="T3" fmla="*/ 0 h 283"/>
                <a:gd name="T4" fmla="*/ 41 w 152"/>
                <a:gd name="T5" fmla="*/ 0 h 283"/>
                <a:gd name="T6" fmla="*/ 0 w 152"/>
                <a:gd name="T7" fmla="*/ 40 h 283"/>
                <a:gd name="T8" fmla="*/ 0 w 152"/>
                <a:gd name="T9" fmla="*/ 111 h 283"/>
                <a:gd name="T10" fmla="*/ 36 w 152"/>
                <a:gd name="T11" fmla="*/ 151 h 283"/>
                <a:gd name="T12" fmla="*/ 40 w 152"/>
                <a:gd name="T13" fmla="*/ 151 h 283"/>
                <a:gd name="T14" fmla="*/ 40 w 152"/>
                <a:gd name="T15" fmla="*/ 283 h 283"/>
                <a:gd name="T16" fmla="*/ 60 w 152"/>
                <a:gd name="T17" fmla="*/ 283 h 283"/>
                <a:gd name="T18" fmla="*/ 60 w 152"/>
                <a:gd name="T19" fmla="*/ 131 h 283"/>
                <a:gd name="T20" fmla="*/ 41 w 152"/>
                <a:gd name="T21" fmla="*/ 131 h 283"/>
                <a:gd name="T22" fmla="*/ 20 w 152"/>
                <a:gd name="T23" fmla="*/ 111 h 283"/>
                <a:gd name="T24" fmla="*/ 20 w 152"/>
                <a:gd name="T25" fmla="*/ 40 h 283"/>
                <a:gd name="T26" fmla="*/ 41 w 152"/>
                <a:gd name="T27" fmla="*/ 20 h 283"/>
                <a:gd name="T28" fmla="*/ 111 w 152"/>
                <a:gd name="T29" fmla="*/ 20 h 283"/>
                <a:gd name="T30" fmla="*/ 132 w 152"/>
                <a:gd name="T31" fmla="*/ 40 h 283"/>
                <a:gd name="T32" fmla="*/ 132 w 152"/>
                <a:gd name="T33" fmla="*/ 111 h 283"/>
                <a:gd name="T34" fmla="*/ 111 w 152"/>
                <a:gd name="T35" fmla="*/ 131 h 283"/>
                <a:gd name="T36" fmla="*/ 92 w 152"/>
                <a:gd name="T37" fmla="*/ 131 h 283"/>
                <a:gd name="T38" fmla="*/ 92 w 152"/>
                <a:gd name="T39" fmla="*/ 283 h 283"/>
                <a:gd name="T40" fmla="*/ 112 w 152"/>
                <a:gd name="T41" fmla="*/ 283 h 283"/>
                <a:gd name="T42" fmla="*/ 112 w 152"/>
                <a:gd name="T43" fmla="*/ 151 h 283"/>
                <a:gd name="T44" fmla="*/ 152 w 152"/>
                <a:gd name="T45" fmla="*/ 111 h 283"/>
                <a:gd name="T46" fmla="*/ 152 w 152"/>
                <a:gd name="T47" fmla="*/ 40 h 283"/>
                <a:gd name="T48" fmla="*/ 115 w 152"/>
                <a:gd name="T49" fmla="*/ 0 h 283"/>
                <a:gd name="T50" fmla="*/ 115 w 152"/>
                <a:gd name="T51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2" h="283">
                  <a:moveTo>
                    <a:pt x="115" y="0"/>
                  </a:moveTo>
                  <a:lnTo>
                    <a:pt x="115" y="0"/>
                  </a:lnTo>
                  <a:lnTo>
                    <a:pt x="41" y="0"/>
                  </a:lnTo>
                  <a:cubicBezTo>
                    <a:pt x="19" y="0"/>
                    <a:pt x="0" y="18"/>
                    <a:pt x="0" y="40"/>
                  </a:cubicBezTo>
                  <a:lnTo>
                    <a:pt x="0" y="111"/>
                  </a:lnTo>
                  <a:cubicBezTo>
                    <a:pt x="0" y="131"/>
                    <a:pt x="13" y="150"/>
                    <a:pt x="36" y="151"/>
                  </a:cubicBezTo>
                  <a:cubicBezTo>
                    <a:pt x="36" y="151"/>
                    <a:pt x="40" y="151"/>
                    <a:pt x="40" y="151"/>
                  </a:cubicBezTo>
                  <a:lnTo>
                    <a:pt x="40" y="283"/>
                  </a:lnTo>
                  <a:lnTo>
                    <a:pt x="60" y="283"/>
                  </a:lnTo>
                  <a:lnTo>
                    <a:pt x="60" y="131"/>
                  </a:lnTo>
                  <a:lnTo>
                    <a:pt x="41" y="131"/>
                  </a:lnTo>
                  <a:cubicBezTo>
                    <a:pt x="30" y="131"/>
                    <a:pt x="20" y="122"/>
                    <a:pt x="20" y="111"/>
                  </a:cubicBezTo>
                  <a:lnTo>
                    <a:pt x="20" y="40"/>
                  </a:lnTo>
                  <a:cubicBezTo>
                    <a:pt x="20" y="29"/>
                    <a:pt x="29" y="20"/>
                    <a:pt x="41" y="20"/>
                  </a:cubicBezTo>
                  <a:lnTo>
                    <a:pt x="111" y="20"/>
                  </a:lnTo>
                  <a:cubicBezTo>
                    <a:pt x="123" y="20"/>
                    <a:pt x="132" y="29"/>
                    <a:pt x="132" y="40"/>
                  </a:cubicBezTo>
                  <a:lnTo>
                    <a:pt x="132" y="111"/>
                  </a:lnTo>
                  <a:cubicBezTo>
                    <a:pt x="132" y="122"/>
                    <a:pt x="123" y="131"/>
                    <a:pt x="111" y="131"/>
                  </a:cubicBezTo>
                  <a:lnTo>
                    <a:pt x="92" y="131"/>
                  </a:lnTo>
                  <a:lnTo>
                    <a:pt x="92" y="283"/>
                  </a:lnTo>
                  <a:lnTo>
                    <a:pt x="112" y="283"/>
                  </a:lnTo>
                  <a:lnTo>
                    <a:pt x="112" y="151"/>
                  </a:lnTo>
                  <a:cubicBezTo>
                    <a:pt x="135" y="150"/>
                    <a:pt x="152" y="132"/>
                    <a:pt x="152" y="111"/>
                  </a:cubicBezTo>
                  <a:lnTo>
                    <a:pt x="152" y="40"/>
                  </a:lnTo>
                  <a:cubicBezTo>
                    <a:pt x="152" y="18"/>
                    <a:pt x="137" y="0"/>
                    <a:pt x="115" y="0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chemeClr val="tx1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C00000"/>
                </a:solidFill>
              </a:endParaRPr>
            </a:p>
          </p:txBody>
        </p:sp>
      </p:grpSp>
      <p:grpSp>
        <p:nvGrpSpPr>
          <p:cNvPr id="68" name="Gruppieren 67"/>
          <p:cNvGrpSpPr/>
          <p:nvPr/>
        </p:nvGrpSpPr>
        <p:grpSpPr>
          <a:xfrm>
            <a:off x="7068962" y="-215680"/>
            <a:ext cx="1078062" cy="2891460"/>
            <a:chOff x="321234" y="4039183"/>
            <a:chExt cx="1071392" cy="2891460"/>
          </a:xfrm>
        </p:grpSpPr>
        <p:sp>
          <p:nvSpPr>
            <p:cNvPr id="69" name="Freeform 22"/>
            <p:cNvSpPr>
              <a:spLocks noEditPoints="1"/>
            </p:cNvSpPr>
            <p:nvPr/>
          </p:nvSpPr>
          <p:spPr bwMode="auto">
            <a:xfrm>
              <a:off x="463226" y="4039183"/>
              <a:ext cx="774500" cy="774498"/>
            </a:xfrm>
            <a:custGeom>
              <a:avLst/>
              <a:gdLst>
                <a:gd name="T0" fmla="*/ 55 w 110"/>
                <a:gd name="T1" fmla="*/ 20 h 110"/>
                <a:gd name="T2" fmla="*/ 55 w 110"/>
                <a:gd name="T3" fmla="*/ 20 h 110"/>
                <a:gd name="T4" fmla="*/ 90 w 110"/>
                <a:gd name="T5" fmla="*/ 55 h 110"/>
                <a:gd name="T6" fmla="*/ 55 w 110"/>
                <a:gd name="T7" fmla="*/ 90 h 110"/>
                <a:gd name="T8" fmla="*/ 20 w 110"/>
                <a:gd name="T9" fmla="*/ 55 h 110"/>
                <a:gd name="T10" fmla="*/ 55 w 110"/>
                <a:gd name="T11" fmla="*/ 20 h 110"/>
                <a:gd name="T12" fmla="*/ 55 w 110"/>
                <a:gd name="T13" fmla="*/ 20 h 110"/>
                <a:gd name="T14" fmla="*/ 55 w 110"/>
                <a:gd name="T15" fmla="*/ 110 h 110"/>
                <a:gd name="T16" fmla="*/ 55 w 110"/>
                <a:gd name="T17" fmla="*/ 110 h 110"/>
                <a:gd name="T18" fmla="*/ 110 w 110"/>
                <a:gd name="T19" fmla="*/ 55 h 110"/>
                <a:gd name="T20" fmla="*/ 55 w 110"/>
                <a:gd name="T21" fmla="*/ 0 h 110"/>
                <a:gd name="T22" fmla="*/ 0 w 110"/>
                <a:gd name="T23" fmla="*/ 55 h 110"/>
                <a:gd name="T24" fmla="*/ 55 w 110"/>
                <a:gd name="T25" fmla="*/ 110 h 110"/>
                <a:gd name="T26" fmla="*/ 55 w 110"/>
                <a:gd name="T2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110">
                  <a:moveTo>
                    <a:pt x="55" y="20"/>
                  </a:moveTo>
                  <a:lnTo>
                    <a:pt x="55" y="20"/>
                  </a:lnTo>
                  <a:cubicBezTo>
                    <a:pt x="74" y="20"/>
                    <a:pt x="90" y="35"/>
                    <a:pt x="90" y="55"/>
                  </a:cubicBezTo>
                  <a:cubicBezTo>
                    <a:pt x="90" y="74"/>
                    <a:pt x="74" y="90"/>
                    <a:pt x="55" y="90"/>
                  </a:cubicBezTo>
                  <a:cubicBezTo>
                    <a:pt x="36" y="90"/>
                    <a:pt x="20" y="74"/>
                    <a:pt x="20" y="55"/>
                  </a:cubicBezTo>
                  <a:cubicBezTo>
                    <a:pt x="20" y="35"/>
                    <a:pt x="36" y="20"/>
                    <a:pt x="55" y="20"/>
                  </a:cubicBezTo>
                  <a:lnTo>
                    <a:pt x="55" y="20"/>
                  </a:lnTo>
                  <a:close/>
                  <a:moveTo>
                    <a:pt x="55" y="110"/>
                  </a:moveTo>
                  <a:lnTo>
                    <a:pt x="55" y="110"/>
                  </a:lnTo>
                  <a:cubicBezTo>
                    <a:pt x="85" y="110"/>
                    <a:pt x="110" y="85"/>
                    <a:pt x="110" y="55"/>
                  </a:cubicBezTo>
                  <a:cubicBezTo>
                    <a:pt x="110" y="24"/>
                    <a:pt x="85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85"/>
                    <a:pt x="25" y="110"/>
                    <a:pt x="55" y="110"/>
                  </a:cubicBezTo>
                  <a:lnTo>
                    <a:pt x="55" y="110"/>
                  </a:lnTo>
                  <a:close/>
                </a:path>
              </a:pathLst>
            </a:custGeom>
            <a:solidFill>
              <a:schemeClr val="tx1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FFC000"/>
                </a:solidFill>
              </a:endParaRPr>
            </a:p>
          </p:txBody>
        </p:sp>
        <p:sp>
          <p:nvSpPr>
            <p:cNvPr id="70" name="Freeform 23"/>
            <p:cNvSpPr>
              <a:spLocks/>
            </p:cNvSpPr>
            <p:nvPr/>
          </p:nvSpPr>
          <p:spPr bwMode="auto">
            <a:xfrm>
              <a:off x="321234" y="4955672"/>
              <a:ext cx="1071392" cy="1974971"/>
            </a:xfrm>
            <a:custGeom>
              <a:avLst/>
              <a:gdLst>
                <a:gd name="T0" fmla="*/ 115 w 152"/>
                <a:gd name="T1" fmla="*/ 0 h 283"/>
                <a:gd name="T2" fmla="*/ 115 w 152"/>
                <a:gd name="T3" fmla="*/ 0 h 283"/>
                <a:gd name="T4" fmla="*/ 41 w 152"/>
                <a:gd name="T5" fmla="*/ 0 h 283"/>
                <a:gd name="T6" fmla="*/ 0 w 152"/>
                <a:gd name="T7" fmla="*/ 40 h 283"/>
                <a:gd name="T8" fmla="*/ 0 w 152"/>
                <a:gd name="T9" fmla="*/ 111 h 283"/>
                <a:gd name="T10" fmla="*/ 36 w 152"/>
                <a:gd name="T11" fmla="*/ 151 h 283"/>
                <a:gd name="T12" fmla="*/ 40 w 152"/>
                <a:gd name="T13" fmla="*/ 151 h 283"/>
                <a:gd name="T14" fmla="*/ 40 w 152"/>
                <a:gd name="T15" fmla="*/ 283 h 283"/>
                <a:gd name="T16" fmla="*/ 60 w 152"/>
                <a:gd name="T17" fmla="*/ 283 h 283"/>
                <a:gd name="T18" fmla="*/ 60 w 152"/>
                <a:gd name="T19" fmla="*/ 131 h 283"/>
                <a:gd name="T20" fmla="*/ 41 w 152"/>
                <a:gd name="T21" fmla="*/ 131 h 283"/>
                <a:gd name="T22" fmla="*/ 20 w 152"/>
                <a:gd name="T23" fmla="*/ 111 h 283"/>
                <a:gd name="T24" fmla="*/ 20 w 152"/>
                <a:gd name="T25" fmla="*/ 40 h 283"/>
                <a:gd name="T26" fmla="*/ 41 w 152"/>
                <a:gd name="T27" fmla="*/ 20 h 283"/>
                <a:gd name="T28" fmla="*/ 111 w 152"/>
                <a:gd name="T29" fmla="*/ 20 h 283"/>
                <a:gd name="T30" fmla="*/ 132 w 152"/>
                <a:gd name="T31" fmla="*/ 40 h 283"/>
                <a:gd name="T32" fmla="*/ 132 w 152"/>
                <a:gd name="T33" fmla="*/ 111 h 283"/>
                <a:gd name="T34" fmla="*/ 111 w 152"/>
                <a:gd name="T35" fmla="*/ 131 h 283"/>
                <a:gd name="T36" fmla="*/ 92 w 152"/>
                <a:gd name="T37" fmla="*/ 131 h 283"/>
                <a:gd name="T38" fmla="*/ 92 w 152"/>
                <a:gd name="T39" fmla="*/ 283 h 283"/>
                <a:gd name="T40" fmla="*/ 112 w 152"/>
                <a:gd name="T41" fmla="*/ 283 h 283"/>
                <a:gd name="T42" fmla="*/ 112 w 152"/>
                <a:gd name="T43" fmla="*/ 151 h 283"/>
                <a:gd name="T44" fmla="*/ 152 w 152"/>
                <a:gd name="T45" fmla="*/ 111 h 283"/>
                <a:gd name="T46" fmla="*/ 152 w 152"/>
                <a:gd name="T47" fmla="*/ 40 h 283"/>
                <a:gd name="T48" fmla="*/ 115 w 152"/>
                <a:gd name="T49" fmla="*/ 0 h 283"/>
                <a:gd name="T50" fmla="*/ 115 w 152"/>
                <a:gd name="T51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2" h="283">
                  <a:moveTo>
                    <a:pt x="115" y="0"/>
                  </a:moveTo>
                  <a:lnTo>
                    <a:pt x="115" y="0"/>
                  </a:lnTo>
                  <a:lnTo>
                    <a:pt x="41" y="0"/>
                  </a:lnTo>
                  <a:cubicBezTo>
                    <a:pt x="19" y="0"/>
                    <a:pt x="0" y="18"/>
                    <a:pt x="0" y="40"/>
                  </a:cubicBezTo>
                  <a:lnTo>
                    <a:pt x="0" y="111"/>
                  </a:lnTo>
                  <a:cubicBezTo>
                    <a:pt x="0" y="131"/>
                    <a:pt x="13" y="150"/>
                    <a:pt x="36" y="151"/>
                  </a:cubicBezTo>
                  <a:cubicBezTo>
                    <a:pt x="36" y="151"/>
                    <a:pt x="40" y="151"/>
                    <a:pt x="40" y="151"/>
                  </a:cubicBezTo>
                  <a:lnTo>
                    <a:pt x="40" y="283"/>
                  </a:lnTo>
                  <a:lnTo>
                    <a:pt x="60" y="283"/>
                  </a:lnTo>
                  <a:lnTo>
                    <a:pt x="60" y="131"/>
                  </a:lnTo>
                  <a:lnTo>
                    <a:pt x="41" y="131"/>
                  </a:lnTo>
                  <a:cubicBezTo>
                    <a:pt x="30" y="131"/>
                    <a:pt x="20" y="122"/>
                    <a:pt x="20" y="111"/>
                  </a:cubicBezTo>
                  <a:lnTo>
                    <a:pt x="20" y="40"/>
                  </a:lnTo>
                  <a:cubicBezTo>
                    <a:pt x="20" y="29"/>
                    <a:pt x="29" y="20"/>
                    <a:pt x="41" y="20"/>
                  </a:cubicBezTo>
                  <a:lnTo>
                    <a:pt x="111" y="20"/>
                  </a:lnTo>
                  <a:cubicBezTo>
                    <a:pt x="123" y="20"/>
                    <a:pt x="132" y="29"/>
                    <a:pt x="132" y="40"/>
                  </a:cubicBezTo>
                  <a:lnTo>
                    <a:pt x="132" y="111"/>
                  </a:lnTo>
                  <a:cubicBezTo>
                    <a:pt x="132" y="122"/>
                    <a:pt x="123" y="131"/>
                    <a:pt x="111" y="131"/>
                  </a:cubicBezTo>
                  <a:lnTo>
                    <a:pt x="92" y="131"/>
                  </a:lnTo>
                  <a:lnTo>
                    <a:pt x="92" y="283"/>
                  </a:lnTo>
                  <a:lnTo>
                    <a:pt x="112" y="283"/>
                  </a:lnTo>
                  <a:lnTo>
                    <a:pt x="112" y="151"/>
                  </a:lnTo>
                  <a:cubicBezTo>
                    <a:pt x="135" y="150"/>
                    <a:pt x="152" y="132"/>
                    <a:pt x="152" y="111"/>
                  </a:cubicBezTo>
                  <a:lnTo>
                    <a:pt x="152" y="40"/>
                  </a:lnTo>
                  <a:cubicBezTo>
                    <a:pt x="152" y="18"/>
                    <a:pt x="137" y="0"/>
                    <a:pt x="115" y="0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chemeClr val="tx1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00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3A29-C332-D64E-AB92-833FC8202B62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Thesen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28650" y="515454"/>
            <a:ext cx="7886700" cy="337690"/>
          </a:xfrm>
        </p:spPr>
        <p:txBody>
          <a:bodyPr/>
          <a:lstStyle/>
          <a:p>
            <a:r>
              <a:rPr lang="de-DE" dirty="0" smtClean="0"/>
              <a:t>Wie unterstützt die FITKO die Digitale Transformation</a:t>
            </a:r>
            <a:endParaRPr lang="de-DE" dirty="0"/>
          </a:p>
        </p:txBody>
      </p:sp>
      <p:sp>
        <p:nvSpPr>
          <p:cNvPr id="51" name="Rechteck 50"/>
          <p:cNvSpPr/>
          <p:nvPr/>
        </p:nvSpPr>
        <p:spPr>
          <a:xfrm>
            <a:off x="797471" y="1931253"/>
            <a:ext cx="776247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800" dirty="0">
              <a:cs typeface="Segoe UI Semibold" panose="020B0702040204020203" pitchFamily="34" charset="0"/>
            </a:endParaRPr>
          </a:p>
          <a:p>
            <a:endParaRPr lang="de-DE" sz="1600" dirty="0">
              <a:latin typeface="+mj-lt"/>
            </a:endParaRPr>
          </a:p>
          <a:p>
            <a:endParaRPr lang="de-DE" sz="1600" dirty="0">
              <a:latin typeface="+mj-lt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825195" y="4827875"/>
            <a:ext cx="48245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„Es </a:t>
            </a:r>
            <a:r>
              <a:rPr lang="de-DE" sz="1800" dirty="0">
                <a:ea typeface="Calibri" panose="020F0502020204030204" pitchFamily="34" charset="0"/>
                <a:cs typeface="Times New Roman" panose="02020603050405020304" pitchFamily="18" charset="0"/>
              </a:rPr>
              <a:t>ist besser, unvollkommen anzupacken, als perfekt zu </a:t>
            </a:r>
            <a:r>
              <a:rPr lang="de-DE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zögern.“</a:t>
            </a:r>
          </a:p>
          <a:p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Zitat von Thomas A. </a:t>
            </a:r>
            <a:r>
              <a:rPr lang="de-DE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Edison</a:t>
            </a:r>
            <a:endParaRPr lang="de-DE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de-DE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967E0D4-E0F8-7048-B6CF-DB47C0F05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0506" y="1260455"/>
            <a:ext cx="1699245" cy="2440386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1974638" y="1925216"/>
            <a:ext cx="77768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800" dirty="0"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</a:p>
          <a:p>
            <a:pPr>
              <a:spcAft>
                <a:spcPts val="0"/>
              </a:spcAft>
            </a:pPr>
            <a:r>
              <a:rPr lang="de-DE" sz="1800" dirty="0">
                <a:ea typeface="Calibri" panose="020F0502020204030204" pitchFamily="34" charset="0"/>
                <a:cs typeface="Times New Roman" panose="02020603050405020304" pitchFamily="18" charset="0"/>
              </a:rPr>
              <a:t>"Nur Transparenz ermöglicht die Teilhabe an Wissen und </a:t>
            </a:r>
            <a:r>
              <a:rPr lang="de-DE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Informationen.“</a:t>
            </a:r>
          </a:p>
          <a:p>
            <a:pPr>
              <a:spcAft>
                <a:spcPts val="0"/>
              </a:spcAft>
            </a:pPr>
            <a:endParaRPr lang="de-DE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928206" y="3515045"/>
            <a:ext cx="5904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8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de-DE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„Gelebte </a:t>
            </a:r>
            <a:r>
              <a:rPr lang="de-DE" sz="1800" dirty="0">
                <a:ea typeface="Calibri" panose="020F0502020204030204" pitchFamily="34" charset="0"/>
                <a:cs typeface="Times New Roman" panose="02020603050405020304" pitchFamily="18" charset="0"/>
              </a:rPr>
              <a:t>Strukturen helfen Komplexität zu reduzieren; dies hilft sich auf das Wesentliche zu fokussieren." </a:t>
            </a:r>
            <a:endParaRPr lang="de-DE" sz="1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4941168"/>
            <a:ext cx="1143000" cy="673100"/>
          </a:xfrm>
          <a:prstGeom prst="rect">
            <a:avLst/>
          </a:prstGeom>
        </p:spPr>
      </p:pic>
      <p:cxnSp>
        <p:nvCxnSpPr>
          <p:cNvPr id="13" name="Gerader Verbinder 12"/>
          <p:cNvCxnSpPr/>
          <p:nvPr/>
        </p:nvCxnSpPr>
        <p:spPr>
          <a:xfrm flipV="1">
            <a:off x="1291072" y="4772913"/>
            <a:ext cx="1080119" cy="1049397"/>
          </a:xfrm>
          <a:prstGeom prst="line">
            <a:avLst/>
          </a:prstGeom>
          <a:ln w="31750" cap="rnd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>
          <a:xfrm>
            <a:off x="1346065" y="4827875"/>
            <a:ext cx="1072287" cy="881142"/>
          </a:xfrm>
          <a:prstGeom prst="line">
            <a:avLst/>
          </a:prstGeom>
          <a:ln w="31750" cap="rnd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Bild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4668" y="3269041"/>
            <a:ext cx="7493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1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 txBox="1">
            <a:spLocks/>
          </p:cNvSpPr>
          <p:nvPr/>
        </p:nvSpPr>
        <p:spPr>
          <a:xfrm>
            <a:off x="649952" y="1628800"/>
            <a:ext cx="3057952" cy="26219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Ulrike Czech</a:t>
            </a:r>
            <a:endParaRPr lang="de-DE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dirty="0" smtClean="0">
                <a:solidFill>
                  <a:prstClr val="black"/>
                </a:solidFill>
                <a:latin typeface="Calibri" panose="020F0502020204030204" pitchFamily="34" charset="0"/>
              </a:rPr>
              <a:t>Leitung | Dialog und Strategie </a:t>
            </a:r>
            <a:endParaRPr lang="de-DE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endParaRPr lang="de-DE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dirty="0">
                <a:solidFill>
                  <a:prstClr val="black"/>
                </a:solidFill>
                <a:latin typeface="Calibri" panose="020F0502020204030204" pitchFamily="34" charset="0"/>
              </a:rPr>
              <a:t>Zum </a:t>
            </a:r>
            <a:r>
              <a:rPr lang="de-DE" dirty="0" err="1">
                <a:solidFill>
                  <a:prstClr val="black"/>
                </a:solidFill>
                <a:latin typeface="Calibri" panose="020F0502020204030204" pitchFamily="34" charset="0"/>
              </a:rPr>
              <a:t>Gottschalkhof</a:t>
            </a:r>
            <a:r>
              <a:rPr lang="de-DE" dirty="0">
                <a:solidFill>
                  <a:prstClr val="black"/>
                </a:solidFill>
                <a:latin typeface="Calibri" panose="020F0502020204030204" pitchFamily="34" charset="0"/>
              </a:rPr>
              <a:t> 3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dirty="0">
                <a:solidFill>
                  <a:prstClr val="black"/>
                </a:solidFill>
                <a:latin typeface="Calibri" panose="020F0502020204030204" pitchFamily="34" charset="0"/>
              </a:rPr>
              <a:t>60594 Frankfurt am Main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endParaRPr lang="is-IS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s-IS" dirty="0">
                <a:solidFill>
                  <a:prstClr val="black"/>
                </a:solidFill>
                <a:latin typeface="Calibri" panose="020F0502020204030204" pitchFamily="34" charset="0"/>
              </a:rPr>
              <a:t>+49 (69) 58 </a:t>
            </a:r>
            <a:r>
              <a:rPr lang="is-IS" dirty="0" smtClean="0">
                <a:solidFill>
                  <a:prstClr val="black"/>
                </a:solidFill>
                <a:latin typeface="Calibri" panose="020F0502020204030204" pitchFamily="34" charset="0"/>
              </a:rPr>
              <a:t>303-2404</a:t>
            </a:r>
            <a:endParaRPr lang="is-IS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s-IS" dirty="0">
                <a:solidFill>
                  <a:prstClr val="black"/>
                </a:solidFill>
                <a:latin typeface="Calibri" panose="020F0502020204030204" pitchFamily="34" charset="0"/>
              </a:rPr>
              <a:t>+49 (170) </a:t>
            </a:r>
            <a:r>
              <a:rPr lang="is-IS" dirty="0" smtClean="0">
                <a:solidFill>
                  <a:prstClr val="black"/>
                </a:solidFill>
                <a:latin typeface="Calibri" panose="020F0502020204030204" pitchFamily="34" charset="0"/>
              </a:rPr>
              <a:t>5249754</a:t>
            </a:r>
            <a:endParaRPr lang="is-IS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endParaRPr lang="is-IS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dirty="0">
                <a:solidFill>
                  <a:prstClr val="black"/>
                </a:solidFill>
                <a:latin typeface="Calibri" panose="020F0502020204030204" pitchFamily="34" charset="0"/>
              </a:rPr>
              <a:t>u</a:t>
            </a:r>
            <a:r>
              <a:rPr lang="de-DE" dirty="0" smtClean="0">
                <a:solidFill>
                  <a:prstClr val="black"/>
                </a:solidFill>
                <a:latin typeface="Calibri" panose="020F0502020204030204" pitchFamily="34" charset="0"/>
              </a:rPr>
              <a:t>lrike.czech@fitko.de</a:t>
            </a:r>
            <a:endParaRPr lang="de-DE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dirty="0">
                <a:solidFill>
                  <a:prstClr val="black"/>
                </a:solidFill>
                <a:latin typeface="Calibri" panose="020F0502020204030204" pitchFamily="34" charset="0"/>
              </a:rPr>
              <a:t>www.fitko.de</a:t>
            </a:r>
          </a:p>
        </p:txBody>
      </p:sp>
    </p:spTree>
    <p:extLst>
      <p:ext uri="{BB962C8B-B14F-4D97-AF65-F5344CB8AC3E}">
        <p14:creationId xmlns:p14="http://schemas.microsoft.com/office/powerpoint/2010/main" val="14327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Abgerundetes Rechteck 211"/>
          <p:cNvSpPr/>
          <p:nvPr/>
        </p:nvSpPr>
        <p:spPr>
          <a:xfrm>
            <a:off x="827586" y="2067184"/>
            <a:ext cx="6114423" cy="30609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3A29-C332-D64E-AB92-833FC8202B62}" type="slidenum">
              <a:rPr lang="de-DE" smtClean="0"/>
              <a:t>2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</a:t>
            </a:r>
            <a:r>
              <a:rPr lang="de-DE" dirty="0" smtClean="0"/>
              <a:t>IT-Planungsrat.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Gremienstruktur</a:t>
            </a:r>
            <a:endParaRPr lang="de-DE" dirty="0"/>
          </a:p>
        </p:txBody>
      </p:sp>
      <p:grpSp>
        <p:nvGrpSpPr>
          <p:cNvPr id="154" name="Gruppieren 153"/>
          <p:cNvGrpSpPr/>
          <p:nvPr/>
        </p:nvGrpSpPr>
        <p:grpSpPr>
          <a:xfrm>
            <a:off x="2889136" y="3533646"/>
            <a:ext cx="2058093" cy="1397652"/>
            <a:chOff x="3431919" y="3373658"/>
            <a:chExt cx="1656184" cy="1135462"/>
          </a:xfrm>
        </p:grpSpPr>
        <p:sp>
          <p:nvSpPr>
            <p:cNvPr id="124" name="Abgerundetes Rechteck 123"/>
            <p:cNvSpPr/>
            <p:nvPr/>
          </p:nvSpPr>
          <p:spPr>
            <a:xfrm>
              <a:off x="3431919" y="3373658"/>
              <a:ext cx="1656184" cy="1135462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de-DE" dirty="0"/>
            </a:p>
          </p:txBody>
        </p:sp>
        <p:grpSp>
          <p:nvGrpSpPr>
            <p:cNvPr id="142" name="Gruppieren 141"/>
            <p:cNvGrpSpPr/>
            <p:nvPr/>
          </p:nvGrpSpPr>
          <p:grpSpPr>
            <a:xfrm>
              <a:off x="3642989" y="3469914"/>
              <a:ext cx="1264642" cy="942950"/>
              <a:chOff x="3550492" y="3478756"/>
              <a:chExt cx="1206500" cy="965201"/>
            </a:xfrm>
          </p:grpSpPr>
          <p:sp>
            <p:nvSpPr>
              <p:cNvPr id="125" name="Freeform 21"/>
              <p:cNvSpPr>
                <a:spLocks noEditPoints="1"/>
              </p:cNvSpPr>
              <p:nvPr/>
            </p:nvSpPr>
            <p:spPr bwMode="auto">
              <a:xfrm>
                <a:off x="3874342" y="3999456"/>
                <a:ext cx="119063" cy="119063"/>
              </a:xfrm>
              <a:custGeom>
                <a:avLst/>
                <a:gdLst>
                  <a:gd name="T0" fmla="*/ 62 w 124"/>
                  <a:gd name="T1" fmla="*/ 125 h 125"/>
                  <a:gd name="T2" fmla="*/ 62 w 124"/>
                  <a:gd name="T3" fmla="*/ 125 h 125"/>
                  <a:gd name="T4" fmla="*/ 124 w 124"/>
                  <a:gd name="T5" fmla="*/ 62 h 125"/>
                  <a:gd name="T6" fmla="*/ 62 w 124"/>
                  <a:gd name="T7" fmla="*/ 0 h 125"/>
                  <a:gd name="T8" fmla="*/ 0 w 124"/>
                  <a:gd name="T9" fmla="*/ 62 h 125"/>
                  <a:gd name="T10" fmla="*/ 62 w 124"/>
                  <a:gd name="T11" fmla="*/ 125 h 125"/>
                  <a:gd name="T12" fmla="*/ 62 w 124"/>
                  <a:gd name="T13" fmla="*/ 23 h 125"/>
                  <a:gd name="T14" fmla="*/ 62 w 124"/>
                  <a:gd name="T15" fmla="*/ 23 h 125"/>
                  <a:gd name="T16" fmla="*/ 102 w 124"/>
                  <a:gd name="T17" fmla="*/ 62 h 125"/>
                  <a:gd name="T18" fmla="*/ 62 w 124"/>
                  <a:gd name="T19" fmla="*/ 102 h 125"/>
                  <a:gd name="T20" fmla="*/ 22 w 124"/>
                  <a:gd name="T21" fmla="*/ 62 h 125"/>
                  <a:gd name="T22" fmla="*/ 62 w 124"/>
                  <a:gd name="T23" fmla="*/ 2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4" h="125">
                    <a:moveTo>
                      <a:pt x="62" y="125"/>
                    </a:moveTo>
                    <a:lnTo>
                      <a:pt x="62" y="125"/>
                    </a:lnTo>
                    <a:cubicBezTo>
                      <a:pt x="96" y="125"/>
                      <a:pt x="124" y="97"/>
                      <a:pt x="124" y="62"/>
                    </a:cubicBezTo>
                    <a:cubicBezTo>
                      <a:pt x="124" y="28"/>
                      <a:pt x="96" y="0"/>
                      <a:pt x="62" y="0"/>
                    </a:cubicBezTo>
                    <a:cubicBezTo>
                      <a:pt x="28" y="0"/>
                      <a:pt x="0" y="28"/>
                      <a:pt x="0" y="62"/>
                    </a:cubicBezTo>
                    <a:cubicBezTo>
                      <a:pt x="0" y="97"/>
                      <a:pt x="28" y="125"/>
                      <a:pt x="62" y="125"/>
                    </a:cubicBezTo>
                    <a:close/>
                    <a:moveTo>
                      <a:pt x="62" y="23"/>
                    </a:moveTo>
                    <a:lnTo>
                      <a:pt x="62" y="23"/>
                    </a:lnTo>
                    <a:cubicBezTo>
                      <a:pt x="84" y="23"/>
                      <a:pt x="102" y="41"/>
                      <a:pt x="102" y="62"/>
                    </a:cubicBezTo>
                    <a:cubicBezTo>
                      <a:pt x="102" y="84"/>
                      <a:pt x="84" y="102"/>
                      <a:pt x="62" y="102"/>
                    </a:cubicBezTo>
                    <a:cubicBezTo>
                      <a:pt x="40" y="102"/>
                      <a:pt x="22" y="84"/>
                      <a:pt x="22" y="62"/>
                    </a:cubicBezTo>
                    <a:cubicBezTo>
                      <a:pt x="22" y="41"/>
                      <a:pt x="40" y="23"/>
                      <a:pt x="62" y="23"/>
                    </a:cubicBezTo>
                    <a:close/>
                  </a:path>
                </a:pathLst>
              </a:custGeom>
              <a:solidFill>
                <a:srgbClr val="0202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26" name="Freeform 22"/>
              <p:cNvSpPr>
                <a:spLocks/>
              </p:cNvSpPr>
              <p:nvPr/>
            </p:nvSpPr>
            <p:spPr bwMode="auto">
              <a:xfrm>
                <a:off x="3852117" y="4140744"/>
                <a:ext cx="163513" cy="303213"/>
              </a:xfrm>
              <a:custGeom>
                <a:avLst/>
                <a:gdLst>
                  <a:gd name="T0" fmla="*/ 130 w 171"/>
                  <a:gd name="T1" fmla="*/ 0 h 319"/>
                  <a:gd name="T2" fmla="*/ 130 w 171"/>
                  <a:gd name="T3" fmla="*/ 0 h 319"/>
                  <a:gd name="T4" fmla="*/ 46 w 171"/>
                  <a:gd name="T5" fmla="*/ 0 h 319"/>
                  <a:gd name="T6" fmla="*/ 0 w 171"/>
                  <a:gd name="T7" fmla="*/ 45 h 319"/>
                  <a:gd name="T8" fmla="*/ 0 w 171"/>
                  <a:gd name="T9" fmla="*/ 125 h 319"/>
                  <a:gd name="T10" fmla="*/ 40 w 171"/>
                  <a:gd name="T11" fmla="*/ 170 h 319"/>
                  <a:gd name="T12" fmla="*/ 45 w 171"/>
                  <a:gd name="T13" fmla="*/ 170 h 319"/>
                  <a:gd name="T14" fmla="*/ 45 w 171"/>
                  <a:gd name="T15" fmla="*/ 319 h 319"/>
                  <a:gd name="T16" fmla="*/ 68 w 171"/>
                  <a:gd name="T17" fmla="*/ 319 h 319"/>
                  <a:gd name="T18" fmla="*/ 68 w 171"/>
                  <a:gd name="T19" fmla="*/ 148 h 319"/>
                  <a:gd name="T20" fmla="*/ 46 w 171"/>
                  <a:gd name="T21" fmla="*/ 148 h 319"/>
                  <a:gd name="T22" fmla="*/ 23 w 171"/>
                  <a:gd name="T23" fmla="*/ 125 h 319"/>
                  <a:gd name="T24" fmla="*/ 23 w 171"/>
                  <a:gd name="T25" fmla="*/ 45 h 319"/>
                  <a:gd name="T26" fmla="*/ 46 w 171"/>
                  <a:gd name="T27" fmla="*/ 22 h 319"/>
                  <a:gd name="T28" fmla="*/ 126 w 171"/>
                  <a:gd name="T29" fmla="*/ 22 h 319"/>
                  <a:gd name="T30" fmla="*/ 149 w 171"/>
                  <a:gd name="T31" fmla="*/ 45 h 319"/>
                  <a:gd name="T32" fmla="*/ 149 w 171"/>
                  <a:gd name="T33" fmla="*/ 125 h 319"/>
                  <a:gd name="T34" fmla="*/ 125 w 171"/>
                  <a:gd name="T35" fmla="*/ 148 h 319"/>
                  <a:gd name="T36" fmla="*/ 103 w 171"/>
                  <a:gd name="T37" fmla="*/ 148 h 319"/>
                  <a:gd name="T38" fmla="*/ 104 w 171"/>
                  <a:gd name="T39" fmla="*/ 319 h 319"/>
                  <a:gd name="T40" fmla="*/ 126 w 171"/>
                  <a:gd name="T41" fmla="*/ 319 h 319"/>
                  <a:gd name="T42" fmla="*/ 126 w 171"/>
                  <a:gd name="T43" fmla="*/ 170 h 319"/>
                  <a:gd name="T44" fmla="*/ 171 w 171"/>
                  <a:gd name="T45" fmla="*/ 125 h 319"/>
                  <a:gd name="T46" fmla="*/ 171 w 171"/>
                  <a:gd name="T47" fmla="*/ 45 h 319"/>
                  <a:gd name="T48" fmla="*/ 130 w 171"/>
                  <a:gd name="T49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1" h="319">
                    <a:moveTo>
                      <a:pt x="130" y="0"/>
                    </a:moveTo>
                    <a:lnTo>
                      <a:pt x="130" y="0"/>
                    </a:lnTo>
                    <a:lnTo>
                      <a:pt x="46" y="0"/>
                    </a:lnTo>
                    <a:cubicBezTo>
                      <a:pt x="21" y="0"/>
                      <a:pt x="0" y="20"/>
                      <a:pt x="0" y="45"/>
                    </a:cubicBezTo>
                    <a:lnTo>
                      <a:pt x="0" y="125"/>
                    </a:lnTo>
                    <a:cubicBezTo>
                      <a:pt x="0" y="147"/>
                      <a:pt x="14" y="169"/>
                      <a:pt x="40" y="170"/>
                    </a:cubicBezTo>
                    <a:cubicBezTo>
                      <a:pt x="40" y="170"/>
                      <a:pt x="45" y="170"/>
                      <a:pt x="45" y="170"/>
                    </a:cubicBezTo>
                    <a:lnTo>
                      <a:pt x="45" y="319"/>
                    </a:lnTo>
                    <a:lnTo>
                      <a:pt x="68" y="319"/>
                    </a:lnTo>
                    <a:lnTo>
                      <a:pt x="68" y="148"/>
                    </a:lnTo>
                    <a:lnTo>
                      <a:pt x="46" y="148"/>
                    </a:lnTo>
                    <a:cubicBezTo>
                      <a:pt x="34" y="148"/>
                      <a:pt x="23" y="138"/>
                      <a:pt x="23" y="125"/>
                    </a:cubicBezTo>
                    <a:lnTo>
                      <a:pt x="23" y="45"/>
                    </a:lnTo>
                    <a:cubicBezTo>
                      <a:pt x="23" y="32"/>
                      <a:pt x="33" y="22"/>
                      <a:pt x="46" y="22"/>
                    </a:cubicBezTo>
                    <a:lnTo>
                      <a:pt x="126" y="22"/>
                    </a:lnTo>
                    <a:cubicBezTo>
                      <a:pt x="138" y="22"/>
                      <a:pt x="149" y="32"/>
                      <a:pt x="149" y="45"/>
                    </a:cubicBezTo>
                    <a:lnTo>
                      <a:pt x="149" y="125"/>
                    </a:lnTo>
                    <a:cubicBezTo>
                      <a:pt x="149" y="137"/>
                      <a:pt x="138" y="148"/>
                      <a:pt x="125" y="148"/>
                    </a:cubicBezTo>
                    <a:lnTo>
                      <a:pt x="103" y="148"/>
                    </a:lnTo>
                    <a:lnTo>
                      <a:pt x="104" y="319"/>
                    </a:lnTo>
                    <a:lnTo>
                      <a:pt x="126" y="319"/>
                    </a:lnTo>
                    <a:lnTo>
                      <a:pt x="126" y="170"/>
                    </a:lnTo>
                    <a:cubicBezTo>
                      <a:pt x="152" y="169"/>
                      <a:pt x="171" y="148"/>
                      <a:pt x="171" y="125"/>
                    </a:cubicBezTo>
                    <a:lnTo>
                      <a:pt x="171" y="45"/>
                    </a:lnTo>
                    <a:cubicBezTo>
                      <a:pt x="171" y="20"/>
                      <a:pt x="155" y="0"/>
                      <a:pt x="130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27" name="Freeform 23"/>
              <p:cNvSpPr>
                <a:spLocks noEditPoints="1"/>
              </p:cNvSpPr>
              <p:nvPr/>
            </p:nvSpPr>
            <p:spPr bwMode="auto">
              <a:xfrm>
                <a:off x="3877517" y="3805781"/>
                <a:ext cx="119063" cy="119063"/>
              </a:xfrm>
              <a:custGeom>
                <a:avLst/>
                <a:gdLst>
                  <a:gd name="T0" fmla="*/ 0 w 124"/>
                  <a:gd name="T1" fmla="*/ 63 h 125"/>
                  <a:gd name="T2" fmla="*/ 0 w 124"/>
                  <a:gd name="T3" fmla="*/ 63 h 125"/>
                  <a:gd name="T4" fmla="*/ 62 w 124"/>
                  <a:gd name="T5" fmla="*/ 125 h 125"/>
                  <a:gd name="T6" fmla="*/ 124 w 124"/>
                  <a:gd name="T7" fmla="*/ 63 h 125"/>
                  <a:gd name="T8" fmla="*/ 62 w 124"/>
                  <a:gd name="T9" fmla="*/ 0 h 125"/>
                  <a:gd name="T10" fmla="*/ 0 w 124"/>
                  <a:gd name="T11" fmla="*/ 63 h 125"/>
                  <a:gd name="T12" fmla="*/ 101 w 124"/>
                  <a:gd name="T13" fmla="*/ 63 h 125"/>
                  <a:gd name="T14" fmla="*/ 101 w 124"/>
                  <a:gd name="T15" fmla="*/ 63 h 125"/>
                  <a:gd name="T16" fmla="*/ 62 w 124"/>
                  <a:gd name="T17" fmla="*/ 102 h 125"/>
                  <a:gd name="T18" fmla="*/ 22 w 124"/>
                  <a:gd name="T19" fmla="*/ 63 h 125"/>
                  <a:gd name="T20" fmla="*/ 62 w 124"/>
                  <a:gd name="T21" fmla="*/ 23 h 125"/>
                  <a:gd name="T22" fmla="*/ 101 w 124"/>
                  <a:gd name="T23" fmla="*/ 6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4" h="125">
                    <a:moveTo>
                      <a:pt x="0" y="63"/>
                    </a:moveTo>
                    <a:lnTo>
                      <a:pt x="0" y="63"/>
                    </a:lnTo>
                    <a:cubicBezTo>
                      <a:pt x="0" y="97"/>
                      <a:pt x="27" y="125"/>
                      <a:pt x="62" y="125"/>
                    </a:cubicBezTo>
                    <a:cubicBezTo>
                      <a:pt x="96" y="125"/>
                      <a:pt x="124" y="97"/>
                      <a:pt x="124" y="63"/>
                    </a:cubicBezTo>
                    <a:cubicBezTo>
                      <a:pt x="124" y="28"/>
                      <a:pt x="96" y="0"/>
                      <a:pt x="62" y="0"/>
                    </a:cubicBezTo>
                    <a:cubicBezTo>
                      <a:pt x="27" y="0"/>
                      <a:pt x="0" y="28"/>
                      <a:pt x="0" y="63"/>
                    </a:cubicBezTo>
                    <a:close/>
                    <a:moveTo>
                      <a:pt x="101" y="63"/>
                    </a:moveTo>
                    <a:lnTo>
                      <a:pt x="101" y="63"/>
                    </a:lnTo>
                    <a:cubicBezTo>
                      <a:pt x="101" y="85"/>
                      <a:pt x="84" y="102"/>
                      <a:pt x="62" y="102"/>
                    </a:cubicBezTo>
                    <a:cubicBezTo>
                      <a:pt x="40" y="102"/>
                      <a:pt x="22" y="85"/>
                      <a:pt x="22" y="63"/>
                    </a:cubicBezTo>
                    <a:cubicBezTo>
                      <a:pt x="22" y="41"/>
                      <a:pt x="40" y="23"/>
                      <a:pt x="62" y="23"/>
                    </a:cubicBezTo>
                    <a:cubicBezTo>
                      <a:pt x="84" y="23"/>
                      <a:pt x="101" y="41"/>
                      <a:pt x="101" y="63"/>
                    </a:cubicBezTo>
                    <a:close/>
                  </a:path>
                </a:pathLst>
              </a:custGeom>
              <a:solidFill>
                <a:srgbClr val="BE1E2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28" name="Freeform 24"/>
              <p:cNvSpPr>
                <a:spLocks/>
              </p:cNvSpPr>
              <p:nvPr/>
            </p:nvSpPr>
            <p:spPr bwMode="auto">
              <a:xfrm>
                <a:off x="3550492" y="3783556"/>
                <a:ext cx="304800" cy="163513"/>
              </a:xfrm>
              <a:custGeom>
                <a:avLst/>
                <a:gdLst>
                  <a:gd name="T0" fmla="*/ 319 w 319"/>
                  <a:gd name="T1" fmla="*/ 129 h 171"/>
                  <a:gd name="T2" fmla="*/ 319 w 319"/>
                  <a:gd name="T3" fmla="*/ 129 h 171"/>
                  <a:gd name="T4" fmla="*/ 319 w 319"/>
                  <a:gd name="T5" fmla="*/ 45 h 171"/>
                  <a:gd name="T6" fmla="*/ 274 w 319"/>
                  <a:gd name="T7" fmla="*/ 0 h 171"/>
                  <a:gd name="T8" fmla="*/ 194 w 319"/>
                  <a:gd name="T9" fmla="*/ 0 h 171"/>
                  <a:gd name="T10" fmla="*/ 149 w 319"/>
                  <a:gd name="T11" fmla="*/ 40 h 171"/>
                  <a:gd name="T12" fmla="*/ 149 w 319"/>
                  <a:gd name="T13" fmla="*/ 45 h 171"/>
                  <a:gd name="T14" fmla="*/ 0 w 319"/>
                  <a:gd name="T15" fmla="*/ 45 h 171"/>
                  <a:gd name="T16" fmla="*/ 0 w 319"/>
                  <a:gd name="T17" fmla="*/ 67 h 171"/>
                  <a:gd name="T18" fmla="*/ 172 w 319"/>
                  <a:gd name="T19" fmla="*/ 67 h 171"/>
                  <a:gd name="T20" fmla="*/ 172 w 319"/>
                  <a:gd name="T21" fmla="*/ 45 h 171"/>
                  <a:gd name="T22" fmla="*/ 194 w 319"/>
                  <a:gd name="T23" fmla="*/ 22 h 171"/>
                  <a:gd name="T24" fmla="*/ 274 w 319"/>
                  <a:gd name="T25" fmla="*/ 22 h 171"/>
                  <a:gd name="T26" fmla="*/ 297 w 319"/>
                  <a:gd name="T27" fmla="*/ 45 h 171"/>
                  <a:gd name="T28" fmla="*/ 297 w 319"/>
                  <a:gd name="T29" fmla="*/ 125 h 171"/>
                  <a:gd name="T30" fmla="*/ 274 w 319"/>
                  <a:gd name="T31" fmla="*/ 148 h 171"/>
                  <a:gd name="T32" fmla="*/ 194 w 319"/>
                  <a:gd name="T33" fmla="*/ 148 h 171"/>
                  <a:gd name="T34" fmla="*/ 172 w 319"/>
                  <a:gd name="T35" fmla="*/ 125 h 171"/>
                  <a:gd name="T36" fmla="*/ 172 w 319"/>
                  <a:gd name="T37" fmla="*/ 103 h 171"/>
                  <a:gd name="T38" fmla="*/ 0 w 319"/>
                  <a:gd name="T39" fmla="*/ 103 h 171"/>
                  <a:gd name="T40" fmla="*/ 0 w 319"/>
                  <a:gd name="T41" fmla="*/ 126 h 171"/>
                  <a:gd name="T42" fmla="*/ 149 w 319"/>
                  <a:gd name="T43" fmla="*/ 126 h 171"/>
                  <a:gd name="T44" fmla="*/ 194 w 319"/>
                  <a:gd name="T45" fmla="*/ 171 h 171"/>
                  <a:gd name="T46" fmla="*/ 274 w 319"/>
                  <a:gd name="T47" fmla="*/ 171 h 171"/>
                  <a:gd name="T48" fmla="*/ 319 w 319"/>
                  <a:gd name="T49" fmla="*/ 129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19" h="171">
                    <a:moveTo>
                      <a:pt x="319" y="129"/>
                    </a:moveTo>
                    <a:lnTo>
                      <a:pt x="319" y="129"/>
                    </a:lnTo>
                    <a:lnTo>
                      <a:pt x="319" y="45"/>
                    </a:lnTo>
                    <a:cubicBezTo>
                      <a:pt x="319" y="20"/>
                      <a:pt x="299" y="0"/>
                      <a:pt x="274" y="0"/>
                    </a:cubicBezTo>
                    <a:lnTo>
                      <a:pt x="194" y="0"/>
                    </a:lnTo>
                    <a:cubicBezTo>
                      <a:pt x="172" y="0"/>
                      <a:pt x="150" y="14"/>
                      <a:pt x="149" y="40"/>
                    </a:cubicBezTo>
                    <a:cubicBezTo>
                      <a:pt x="149" y="40"/>
                      <a:pt x="149" y="44"/>
                      <a:pt x="149" y="45"/>
                    </a:cubicBezTo>
                    <a:lnTo>
                      <a:pt x="0" y="45"/>
                    </a:lnTo>
                    <a:lnTo>
                      <a:pt x="0" y="67"/>
                    </a:lnTo>
                    <a:lnTo>
                      <a:pt x="172" y="67"/>
                    </a:lnTo>
                    <a:lnTo>
                      <a:pt x="172" y="45"/>
                    </a:lnTo>
                    <a:cubicBezTo>
                      <a:pt x="172" y="33"/>
                      <a:pt x="182" y="22"/>
                      <a:pt x="194" y="22"/>
                    </a:cubicBezTo>
                    <a:lnTo>
                      <a:pt x="274" y="22"/>
                    </a:lnTo>
                    <a:cubicBezTo>
                      <a:pt x="287" y="22"/>
                      <a:pt x="297" y="33"/>
                      <a:pt x="297" y="45"/>
                    </a:cubicBezTo>
                    <a:lnTo>
                      <a:pt x="297" y="125"/>
                    </a:lnTo>
                    <a:cubicBezTo>
                      <a:pt x="297" y="138"/>
                      <a:pt x="287" y="148"/>
                      <a:pt x="274" y="148"/>
                    </a:cubicBezTo>
                    <a:lnTo>
                      <a:pt x="194" y="148"/>
                    </a:lnTo>
                    <a:cubicBezTo>
                      <a:pt x="182" y="148"/>
                      <a:pt x="172" y="138"/>
                      <a:pt x="172" y="125"/>
                    </a:cubicBezTo>
                    <a:lnTo>
                      <a:pt x="172" y="103"/>
                    </a:lnTo>
                    <a:lnTo>
                      <a:pt x="0" y="103"/>
                    </a:lnTo>
                    <a:lnTo>
                      <a:pt x="0" y="126"/>
                    </a:lnTo>
                    <a:lnTo>
                      <a:pt x="149" y="126"/>
                    </a:lnTo>
                    <a:cubicBezTo>
                      <a:pt x="150" y="152"/>
                      <a:pt x="171" y="171"/>
                      <a:pt x="194" y="171"/>
                    </a:cubicBezTo>
                    <a:lnTo>
                      <a:pt x="274" y="171"/>
                    </a:lnTo>
                    <a:cubicBezTo>
                      <a:pt x="299" y="171"/>
                      <a:pt x="319" y="154"/>
                      <a:pt x="319" y="129"/>
                    </a:cubicBezTo>
                    <a:close/>
                  </a:path>
                </a:pathLst>
              </a:custGeom>
              <a:solidFill>
                <a:srgbClr val="BE1E2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29" name="Freeform 25"/>
              <p:cNvSpPr>
                <a:spLocks noEditPoints="1"/>
              </p:cNvSpPr>
              <p:nvPr/>
            </p:nvSpPr>
            <p:spPr bwMode="auto">
              <a:xfrm>
                <a:off x="4055317" y="3805781"/>
                <a:ext cx="117475" cy="117475"/>
              </a:xfrm>
              <a:custGeom>
                <a:avLst/>
                <a:gdLst>
                  <a:gd name="T0" fmla="*/ 62 w 124"/>
                  <a:gd name="T1" fmla="*/ 0 h 124"/>
                  <a:gd name="T2" fmla="*/ 62 w 124"/>
                  <a:gd name="T3" fmla="*/ 0 h 124"/>
                  <a:gd name="T4" fmla="*/ 0 w 124"/>
                  <a:gd name="T5" fmla="*/ 62 h 124"/>
                  <a:gd name="T6" fmla="*/ 62 w 124"/>
                  <a:gd name="T7" fmla="*/ 124 h 124"/>
                  <a:gd name="T8" fmla="*/ 124 w 124"/>
                  <a:gd name="T9" fmla="*/ 62 h 124"/>
                  <a:gd name="T10" fmla="*/ 62 w 124"/>
                  <a:gd name="T11" fmla="*/ 0 h 124"/>
                  <a:gd name="T12" fmla="*/ 62 w 124"/>
                  <a:gd name="T13" fmla="*/ 101 h 124"/>
                  <a:gd name="T14" fmla="*/ 62 w 124"/>
                  <a:gd name="T15" fmla="*/ 101 h 124"/>
                  <a:gd name="T16" fmla="*/ 22 w 124"/>
                  <a:gd name="T17" fmla="*/ 62 h 124"/>
                  <a:gd name="T18" fmla="*/ 62 w 124"/>
                  <a:gd name="T19" fmla="*/ 22 h 124"/>
                  <a:gd name="T20" fmla="*/ 102 w 124"/>
                  <a:gd name="T21" fmla="*/ 62 h 124"/>
                  <a:gd name="T22" fmla="*/ 62 w 124"/>
                  <a:gd name="T23" fmla="*/ 101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4" h="124">
                    <a:moveTo>
                      <a:pt x="62" y="0"/>
                    </a:moveTo>
                    <a:lnTo>
                      <a:pt x="62" y="0"/>
                    </a:lnTo>
                    <a:cubicBezTo>
                      <a:pt x="28" y="0"/>
                      <a:pt x="0" y="27"/>
                      <a:pt x="0" y="62"/>
                    </a:cubicBezTo>
                    <a:cubicBezTo>
                      <a:pt x="0" y="96"/>
                      <a:pt x="28" y="124"/>
                      <a:pt x="62" y="124"/>
                    </a:cubicBezTo>
                    <a:cubicBezTo>
                      <a:pt x="96" y="124"/>
                      <a:pt x="124" y="96"/>
                      <a:pt x="124" y="62"/>
                    </a:cubicBezTo>
                    <a:cubicBezTo>
                      <a:pt x="124" y="27"/>
                      <a:pt x="96" y="0"/>
                      <a:pt x="62" y="0"/>
                    </a:cubicBezTo>
                    <a:close/>
                    <a:moveTo>
                      <a:pt x="62" y="101"/>
                    </a:moveTo>
                    <a:lnTo>
                      <a:pt x="62" y="101"/>
                    </a:lnTo>
                    <a:cubicBezTo>
                      <a:pt x="40" y="101"/>
                      <a:pt x="22" y="84"/>
                      <a:pt x="22" y="62"/>
                    </a:cubicBezTo>
                    <a:cubicBezTo>
                      <a:pt x="22" y="40"/>
                      <a:pt x="40" y="22"/>
                      <a:pt x="62" y="22"/>
                    </a:cubicBezTo>
                    <a:cubicBezTo>
                      <a:pt x="84" y="22"/>
                      <a:pt x="102" y="40"/>
                      <a:pt x="102" y="62"/>
                    </a:cubicBezTo>
                    <a:cubicBezTo>
                      <a:pt x="102" y="84"/>
                      <a:pt x="84" y="101"/>
                      <a:pt x="62" y="101"/>
                    </a:cubicBezTo>
                    <a:close/>
                  </a:path>
                </a:pathLst>
              </a:custGeom>
              <a:solidFill>
                <a:srgbClr val="F9CF1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0" name="Freeform 26"/>
              <p:cNvSpPr>
                <a:spLocks/>
              </p:cNvSpPr>
              <p:nvPr/>
            </p:nvSpPr>
            <p:spPr bwMode="auto">
              <a:xfrm>
                <a:off x="4031505" y="3478756"/>
                <a:ext cx="163513" cy="303213"/>
              </a:xfrm>
              <a:custGeom>
                <a:avLst/>
                <a:gdLst>
                  <a:gd name="T0" fmla="*/ 41 w 171"/>
                  <a:gd name="T1" fmla="*/ 319 h 319"/>
                  <a:gd name="T2" fmla="*/ 41 w 171"/>
                  <a:gd name="T3" fmla="*/ 319 h 319"/>
                  <a:gd name="T4" fmla="*/ 125 w 171"/>
                  <a:gd name="T5" fmla="*/ 319 h 319"/>
                  <a:gd name="T6" fmla="*/ 171 w 171"/>
                  <a:gd name="T7" fmla="*/ 274 h 319"/>
                  <a:gd name="T8" fmla="*/ 171 w 171"/>
                  <a:gd name="T9" fmla="*/ 194 h 319"/>
                  <a:gd name="T10" fmla="*/ 130 w 171"/>
                  <a:gd name="T11" fmla="*/ 149 h 319"/>
                  <a:gd name="T12" fmla="*/ 126 w 171"/>
                  <a:gd name="T13" fmla="*/ 149 h 319"/>
                  <a:gd name="T14" fmla="*/ 126 w 171"/>
                  <a:gd name="T15" fmla="*/ 0 h 319"/>
                  <a:gd name="T16" fmla="*/ 103 w 171"/>
                  <a:gd name="T17" fmla="*/ 0 h 319"/>
                  <a:gd name="T18" fmla="*/ 103 w 171"/>
                  <a:gd name="T19" fmla="*/ 172 h 319"/>
                  <a:gd name="T20" fmla="*/ 125 w 171"/>
                  <a:gd name="T21" fmla="*/ 172 h 319"/>
                  <a:gd name="T22" fmla="*/ 148 w 171"/>
                  <a:gd name="T23" fmla="*/ 194 h 319"/>
                  <a:gd name="T24" fmla="*/ 148 w 171"/>
                  <a:gd name="T25" fmla="*/ 274 h 319"/>
                  <a:gd name="T26" fmla="*/ 125 w 171"/>
                  <a:gd name="T27" fmla="*/ 297 h 319"/>
                  <a:gd name="T28" fmla="*/ 45 w 171"/>
                  <a:gd name="T29" fmla="*/ 297 h 319"/>
                  <a:gd name="T30" fmla="*/ 22 w 171"/>
                  <a:gd name="T31" fmla="*/ 274 h 319"/>
                  <a:gd name="T32" fmla="*/ 22 w 171"/>
                  <a:gd name="T33" fmla="*/ 194 h 319"/>
                  <a:gd name="T34" fmla="*/ 46 w 171"/>
                  <a:gd name="T35" fmla="*/ 172 h 319"/>
                  <a:gd name="T36" fmla="*/ 68 w 171"/>
                  <a:gd name="T37" fmla="*/ 172 h 319"/>
                  <a:gd name="T38" fmla="*/ 67 w 171"/>
                  <a:gd name="T39" fmla="*/ 0 h 319"/>
                  <a:gd name="T40" fmla="*/ 45 w 171"/>
                  <a:gd name="T41" fmla="*/ 0 h 319"/>
                  <a:gd name="T42" fmla="*/ 45 w 171"/>
                  <a:gd name="T43" fmla="*/ 149 h 319"/>
                  <a:gd name="T44" fmla="*/ 0 w 171"/>
                  <a:gd name="T45" fmla="*/ 194 h 319"/>
                  <a:gd name="T46" fmla="*/ 0 w 171"/>
                  <a:gd name="T47" fmla="*/ 274 h 319"/>
                  <a:gd name="T48" fmla="*/ 41 w 171"/>
                  <a:gd name="T49" fmla="*/ 319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1" h="319">
                    <a:moveTo>
                      <a:pt x="41" y="319"/>
                    </a:moveTo>
                    <a:lnTo>
                      <a:pt x="41" y="319"/>
                    </a:lnTo>
                    <a:lnTo>
                      <a:pt x="125" y="319"/>
                    </a:lnTo>
                    <a:cubicBezTo>
                      <a:pt x="150" y="319"/>
                      <a:pt x="171" y="299"/>
                      <a:pt x="171" y="274"/>
                    </a:cubicBezTo>
                    <a:lnTo>
                      <a:pt x="171" y="194"/>
                    </a:lnTo>
                    <a:cubicBezTo>
                      <a:pt x="171" y="172"/>
                      <a:pt x="157" y="150"/>
                      <a:pt x="130" y="149"/>
                    </a:cubicBezTo>
                    <a:cubicBezTo>
                      <a:pt x="130" y="149"/>
                      <a:pt x="126" y="149"/>
                      <a:pt x="126" y="149"/>
                    </a:cubicBezTo>
                    <a:lnTo>
                      <a:pt x="126" y="0"/>
                    </a:lnTo>
                    <a:lnTo>
                      <a:pt x="103" y="0"/>
                    </a:lnTo>
                    <a:lnTo>
                      <a:pt x="103" y="172"/>
                    </a:lnTo>
                    <a:lnTo>
                      <a:pt x="125" y="172"/>
                    </a:lnTo>
                    <a:cubicBezTo>
                      <a:pt x="137" y="172"/>
                      <a:pt x="148" y="182"/>
                      <a:pt x="148" y="194"/>
                    </a:cubicBezTo>
                    <a:lnTo>
                      <a:pt x="148" y="274"/>
                    </a:lnTo>
                    <a:cubicBezTo>
                      <a:pt x="148" y="287"/>
                      <a:pt x="138" y="297"/>
                      <a:pt x="125" y="297"/>
                    </a:cubicBezTo>
                    <a:lnTo>
                      <a:pt x="45" y="297"/>
                    </a:lnTo>
                    <a:cubicBezTo>
                      <a:pt x="33" y="297"/>
                      <a:pt x="22" y="287"/>
                      <a:pt x="22" y="274"/>
                    </a:cubicBezTo>
                    <a:lnTo>
                      <a:pt x="22" y="194"/>
                    </a:lnTo>
                    <a:cubicBezTo>
                      <a:pt x="22" y="182"/>
                      <a:pt x="33" y="172"/>
                      <a:pt x="46" y="172"/>
                    </a:cubicBezTo>
                    <a:lnTo>
                      <a:pt x="68" y="172"/>
                    </a:lnTo>
                    <a:lnTo>
                      <a:pt x="67" y="0"/>
                    </a:lnTo>
                    <a:lnTo>
                      <a:pt x="45" y="0"/>
                    </a:lnTo>
                    <a:lnTo>
                      <a:pt x="45" y="149"/>
                    </a:lnTo>
                    <a:cubicBezTo>
                      <a:pt x="19" y="150"/>
                      <a:pt x="0" y="171"/>
                      <a:pt x="0" y="194"/>
                    </a:cubicBezTo>
                    <a:lnTo>
                      <a:pt x="0" y="274"/>
                    </a:lnTo>
                    <a:cubicBezTo>
                      <a:pt x="0" y="299"/>
                      <a:pt x="16" y="319"/>
                      <a:pt x="41" y="319"/>
                    </a:cubicBezTo>
                    <a:close/>
                  </a:path>
                </a:pathLst>
              </a:custGeom>
              <a:solidFill>
                <a:srgbClr val="F9CF1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1" name="Freeform 27"/>
              <p:cNvSpPr>
                <a:spLocks/>
              </p:cNvSpPr>
              <p:nvPr/>
            </p:nvSpPr>
            <p:spPr bwMode="auto">
              <a:xfrm>
                <a:off x="4114055" y="3999456"/>
                <a:ext cx="95250" cy="120650"/>
              </a:xfrm>
              <a:custGeom>
                <a:avLst/>
                <a:gdLst>
                  <a:gd name="T0" fmla="*/ 0 w 100"/>
                  <a:gd name="T1" fmla="*/ 127 h 127"/>
                  <a:gd name="T2" fmla="*/ 0 w 100"/>
                  <a:gd name="T3" fmla="*/ 127 h 127"/>
                  <a:gd name="T4" fmla="*/ 23 w 100"/>
                  <a:gd name="T5" fmla="*/ 127 h 127"/>
                  <a:gd name="T6" fmla="*/ 23 w 100"/>
                  <a:gd name="T7" fmla="*/ 127 h 127"/>
                  <a:gd name="T8" fmla="*/ 23 w 100"/>
                  <a:gd name="T9" fmla="*/ 71 h 127"/>
                  <a:gd name="T10" fmla="*/ 65 w 100"/>
                  <a:gd name="T11" fmla="*/ 71 h 127"/>
                  <a:gd name="T12" fmla="*/ 65 w 100"/>
                  <a:gd name="T13" fmla="*/ 71 h 127"/>
                  <a:gd name="T14" fmla="*/ 65 w 100"/>
                  <a:gd name="T15" fmla="*/ 51 h 127"/>
                  <a:gd name="T16" fmla="*/ 65 w 100"/>
                  <a:gd name="T17" fmla="*/ 51 h 127"/>
                  <a:gd name="T18" fmla="*/ 23 w 100"/>
                  <a:gd name="T19" fmla="*/ 51 h 127"/>
                  <a:gd name="T20" fmla="*/ 23 w 100"/>
                  <a:gd name="T21" fmla="*/ 51 h 127"/>
                  <a:gd name="T22" fmla="*/ 23 w 100"/>
                  <a:gd name="T23" fmla="*/ 24 h 127"/>
                  <a:gd name="T24" fmla="*/ 23 w 100"/>
                  <a:gd name="T25" fmla="*/ 23 h 127"/>
                  <a:gd name="T26" fmla="*/ 100 w 100"/>
                  <a:gd name="T27" fmla="*/ 23 h 127"/>
                  <a:gd name="T28" fmla="*/ 100 w 100"/>
                  <a:gd name="T29" fmla="*/ 23 h 127"/>
                  <a:gd name="T30" fmla="*/ 100 w 100"/>
                  <a:gd name="T31" fmla="*/ 0 h 127"/>
                  <a:gd name="T32" fmla="*/ 100 w 100"/>
                  <a:gd name="T33" fmla="*/ 0 h 127"/>
                  <a:gd name="T34" fmla="*/ 0 w 100"/>
                  <a:gd name="T35" fmla="*/ 0 h 127"/>
                  <a:gd name="T36" fmla="*/ 0 w 100"/>
                  <a:gd name="T37" fmla="*/ 0 h 127"/>
                  <a:gd name="T38" fmla="*/ 0 w 100"/>
                  <a:gd name="T39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0" h="127">
                    <a:moveTo>
                      <a:pt x="0" y="127"/>
                    </a:moveTo>
                    <a:lnTo>
                      <a:pt x="0" y="127"/>
                    </a:lnTo>
                    <a:lnTo>
                      <a:pt x="23" y="127"/>
                    </a:lnTo>
                    <a:lnTo>
                      <a:pt x="23" y="127"/>
                    </a:lnTo>
                    <a:lnTo>
                      <a:pt x="23" y="71"/>
                    </a:lnTo>
                    <a:lnTo>
                      <a:pt x="65" y="71"/>
                    </a:lnTo>
                    <a:cubicBezTo>
                      <a:pt x="65" y="71"/>
                      <a:pt x="65" y="71"/>
                      <a:pt x="65" y="71"/>
                    </a:cubicBezTo>
                    <a:lnTo>
                      <a:pt x="65" y="51"/>
                    </a:lnTo>
                    <a:lnTo>
                      <a:pt x="65" y="51"/>
                    </a:lnTo>
                    <a:lnTo>
                      <a:pt x="23" y="51"/>
                    </a:lnTo>
                    <a:lnTo>
                      <a:pt x="23" y="51"/>
                    </a:lnTo>
                    <a:lnTo>
                      <a:pt x="23" y="24"/>
                    </a:lnTo>
                    <a:lnTo>
                      <a:pt x="23" y="23"/>
                    </a:lnTo>
                    <a:lnTo>
                      <a:pt x="100" y="23"/>
                    </a:lnTo>
                    <a:cubicBezTo>
                      <a:pt x="100" y="23"/>
                      <a:pt x="100" y="23"/>
                      <a:pt x="100" y="23"/>
                    </a:cubicBezTo>
                    <a:lnTo>
                      <a:pt x="100" y="0"/>
                    </a:lnTo>
                    <a:lnTo>
                      <a:pt x="10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2" name="Freeform 28"/>
              <p:cNvSpPr>
                <a:spLocks/>
              </p:cNvSpPr>
              <p:nvPr/>
            </p:nvSpPr>
            <p:spPr bwMode="auto">
              <a:xfrm>
                <a:off x="4277567" y="4001044"/>
                <a:ext cx="22225" cy="119063"/>
              </a:xfrm>
              <a:custGeom>
                <a:avLst/>
                <a:gdLst>
                  <a:gd name="T0" fmla="*/ 24 w 24"/>
                  <a:gd name="T1" fmla="*/ 0 h 126"/>
                  <a:gd name="T2" fmla="*/ 24 w 24"/>
                  <a:gd name="T3" fmla="*/ 0 h 126"/>
                  <a:gd name="T4" fmla="*/ 24 w 24"/>
                  <a:gd name="T5" fmla="*/ 126 h 126"/>
                  <a:gd name="T6" fmla="*/ 0 w 24"/>
                  <a:gd name="T7" fmla="*/ 126 h 126"/>
                  <a:gd name="T8" fmla="*/ 0 w 24"/>
                  <a:gd name="T9" fmla="*/ 0 h 126"/>
                  <a:gd name="T10" fmla="*/ 24 w 24"/>
                  <a:gd name="T11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26">
                    <a:moveTo>
                      <a:pt x="24" y="0"/>
                    </a:moveTo>
                    <a:lnTo>
                      <a:pt x="24" y="0"/>
                    </a:lnTo>
                    <a:lnTo>
                      <a:pt x="24" y="126"/>
                    </a:lnTo>
                    <a:lnTo>
                      <a:pt x="0" y="126"/>
                    </a:lnTo>
                    <a:lnTo>
                      <a:pt x="0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3" name="Freeform 29"/>
              <p:cNvSpPr>
                <a:spLocks/>
              </p:cNvSpPr>
              <p:nvPr/>
            </p:nvSpPr>
            <p:spPr bwMode="auto">
              <a:xfrm>
                <a:off x="4366467" y="3999456"/>
                <a:ext cx="103188" cy="120650"/>
              </a:xfrm>
              <a:custGeom>
                <a:avLst/>
                <a:gdLst>
                  <a:gd name="T0" fmla="*/ 44 w 108"/>
                  <a:gd name="T1" fmla="*/ 127 h 127"/>
                  <a:gd name="T2" fmla="*/ 44 w 108"/>
                  <a:gd name="T3" fmla="*/ 127 h 127"/>
                  <a:gd name="T4" fmla="*/ 44 w 108"/>
                  <a:gd name="T5" fmla="*/ 23 h 127"/>
                  <a:gd name="T6" fmla="*/ 0 w 108"/>
                  <a:gd name="T7" fmla="*/ 23 h 127"/>
                  <a:gd name="T8" fmla="*/ 0 w 108"/>
                  <a:gd name="T9" fmla="*/ 0 h 127"/>
                  <a:gd name="T10" fmla="*/ 0 w 108"/>
                  <a:gd name="T11" fmla="*/ 0 h 127"/>
                  <a:gd name="T12" fmla="*/ 108 w 108"/>
                  <a:gd name="T13" fmla="*/ 0 h 127"/>
                  <a:gd name="T14" fmla="*/ 108 w 108"/>
                  <a:gd name="T15" fmla="*/ 0 h 127"/>
                  <a:gd name="T16" fmla="*/ 108 w 108"/>
                  <a:gd name="T17" fmla="*/ 23 h 127"/>
                  <a:gd name="T18" fmla="*/ 67 w 108"/>
                  <a:gd name="T19" fmla="*/ 23 h 127"/>
                  <a:gd name="T20" fmla="*/ 67 w 108"/>
                  <a:gd name="T21" fmla="*/ 127 h 127"/>
                  <a:gd name="T22" fmla="*/ 44 w 108"/>
                  <a:gd name="T23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8" h="127">
                    <a:moveTo>
                      <a:pt x="44" y="127"/>
                    </a:moveTo>
                    <a:lnTo>
                      <a:pt x="44" y="127"/>
                    </a:lnTo>
                    <a:lnTo>
                      <a:pt x="44" y="23"/>
                    </a:lnTo>
                    <a:lnTo>
                      <a:pt x="0" y="2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23"/>
                    </a:lnTo>
                    <a:lnTo>
                      <a:pt x="67" y="23"/>
                    </a:lnTo>
                    <a:lnTo>
                      <a:pt x="67" y="127"/>
                    </a:lnTo>
                    <a:lnTo>
                      <a:pt x="44" y="1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4" name="Freeform 30"/>
              <p:cNvSpPr>
                <a:spLocks/>
              </p:cNvSpPr>
              <p:nvPr/>
            </p:nvSpPr>
            <p:spPr bwMode="auto">
              <a:xfrm>
                <a:off x="4506167" y="3997869"/>
                <a:ext cx="77788" cy="123825"/>
              </a:xfrm>
              <a:custGeom>
                <a:avLst/>
                <a:gdLst>
                  <a:gd name="T0" fmla="*/ 83 w 83"/>
                  <a:gd name="T1" fmla="*/ 113 h 130"/>
                  <a:gd name="T2" fmla="*/ 83 w 83"/>
                  <a:gd name="T3" fmla="*/ 113 h 130"/>
                  <a:gd name="T4" fmla="*/ 66 w 83"/>
                  <a:gd name="T5" fmla="*/ 130 h 130"/>
                  <a:gd name="T6" fmla="*/ 0 w 83"/>
                  <a:gd name="T7" fmla="*/ 65 h 130"/>
                  <a:gd name="T8" fmla="*/ 64 w 83"/>
                  <a:gd name="T9" fmla="*/ 0 h 130"/>
                  <a:gd name="T10" fmla="*/ 81 w 83"/>
                  <a:gd name="T11" fmla="*/ 16 h 130"/>
                  <a:gd name="T12" fmla="*/ 33 w 83"/>
                  <a:gd name="T13" fmla="*/ 65 h 130"/>
                  <a:gd name="T14" fmla="*/ 83 w 83"/>
                  <a:gd name="T15" fmla="*/ 11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130">
                    <a:moveTo>
                      <a:pt x="83" y="113"/>
                    </a:moveTo>
                    <a:lnTo>
                      <a:pt x="83" y="113"/>
                    </a:lnTo>
                    <a:lnTo>
                      <a:pt x="66" y="130"/>
                    </a:lnTo>
                    <a:lnTo>
                      <a:pt x="0" y="65"/>
                    </a:lnTo>
                    <a:lnTo>
                      <a:pt x="64" y="0"/>
                    </a:lnTo>
                    <a:lnTo>
                      <a:pt x="81" y="16"/>
                    </a:lnTo>
                    <a:lnTo>
                      <a:pt x="33" y="65"/>
                    </a:lnTo>
                    <a:lnTo>
                      <a:pt x="83" y="1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5" name="Freeform 31"/>
              <p:cNvSpPr>
                <a:spLocks noEditPoints="1"/>
              </p:cNvSpPr>
              <p:nvPr/>
            </p:nvSpPr>
            <p:spPr bwMode="auto">
              <a:xfrm>
                <a:off x="4636342" y="3999456"/>
                <a:ext cx="120650" cy="120650"/>
              </a:xfrm>
              <a:custGeom>
                <a:avLst/>
                <a:gdLst>
                  <a:gd name="T0" fmla="*/ 64 w 127"/>
                  <a:gd name="T1" fmla="*/ 127 h 127"/>
                  <a:gd name="T2" fmla="*/ 64 w 127"/>
                  <a:gd name="T3" fmla="*/ 127 h 127"/>
                  <a:gd name="T4" fmla="*/ 127 w 127"/>
                  <a:gd name="T5" fmla="*/ 64 h 127"/>
                  <a:gd name="T6" fmla="*/ 64 w 127"/>
                  <a:gd name="T7" fmla="*/ 0 h 127"/>
                  <a:gd name="T8" fmla="*/ 0 w 127"/>
                  <a:gd name="T9" fmla="*/ 64 h 127"/>
                  <a:gd name="T10" fmla="*/ 64 w 127"/>
                  <a:gd name="T11" fmla="*/ 127 h 127"/>
                  <a:gd name="T12" fmla="*/ 64 w 127"/>
                  <a:gd name="T13" fmla="*/ 23 h 127"/>
                  <a:gd name="T14" fmla="*/ 64 w 127"/>
                  <a:gd name="T15" fmla="*/ 23 h 127"/>
                  <a:gd name="T16" fmla="*/ 104 w 127"/>
                  <a:gd name="T17" fmla="*/ 64 h 127"/>
                  <a:gd name="T18" fmla="*/ 64 w 127"/>
                  <a:gd name="T19" fmla="*/ 104 h 127"/>
                  <a:gd name="T20" fmla="*/ 23 w 127"/>
                  <a:gd name="T21" fmla="*/ 64 h 127"/>
                  <a:gd name="T22" fmla="*/ 64 w 127"/>
                  <a:gd name="T23" fmla="*/ 2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7" h="127">
                    <a:moveTo>
                      <a:pt x="64" y="127"/>
                    </a:moveTo>
                    <a:lnTo>
                      <a:pt x="64" y="127"/>
                    </a:lnTo>
                    <a:cubicBezTo>
                      <a:pt x="99" y="127"/>
                      <a:pt x="127" y="99"/>
                      <a:pt x="127" y="64"/>
                    </a:cubicBezTo>
                    <a:cubicBezTo>
                      <a:pt x="127" y="29"/>
                      <a:pt x="99" y="0"/>
                      <a:pt x="64" y="0"/>
                    </a:cubicBezTo>
                    <a:cubicBezTo>
                      <a:pt x="29" y="0"/>
                      <a:pt x="0" y="29"/>
                      <a:pt x="0" y="64"/>
                    </a:cubicBezTo>
                    <a:cubicBezTo>
                      <a:pt x="0" y="99"/>
                      <a:pt x="29" y="127"/>
                      <a:pt x="64" y="127"/>
                    </a:cubicBezTo>
                    <a:close/>
                    <a:moveTo>
                      <a:pt x="64" y="23"/>
                    </a:moveTo>
                    <a:lnTo>
                      <a:pt x="64" y="23"/>
                    </a:lnTo>
                    <a:cubicBezTo>
                      <a:pt x="86" y="23"/>
                      <a:pt x="104" y="42"/>
                      <a:pt x="104" y="64"/>
                    </a:cubicBezTo>
                    <a:cubicBezTo>
                      <a:pt x="104" y="86"/>
                      <a:pt x="86" y="104"/>
                      <a:pt x="64" y="104"/>
                    </a:cubicBezTo>
                    <a:cubicBezTo>
                      <a:pt x="41" y="104"/>
                      <a:pt x="23" y="86"/>
                      <a:pt x="23" y="64"/>
                    </a:cubicBezTo>
                    <a:cubicBezTo>
                      <a:pt x="23" y="42"/>
                      <a:pt x="41" y="23"/>
                      <a:pt x="64" y="23"/>
                    </a:cubicBezTo>
                    <a:close/>
                  </a:path>
                </a:pathLst>
              </a:custGeom>
              <a:solidFill>
                <a:srgbClr val="0202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3073" name="Gruppieren 3072"/>
          <p:cNvGrpSpPr/>
          <p:nvPr/>
        </p:nvGrpSpPr>
        <p:grpSpPr>
          <a:xfrm>
            <a:off x="969534" y="2910607"/>
            <a:ext cx="5826164" cy="482617"/>
            <a:chOff x="3197229" y="3262208"/>
            <a:chExt cx="2160676" cy="482617"/>
          </a:xfrm>
        </p:grpSpPr>
        <p:sp>
          <p:nvSpPr>
            <p:cNvPr id="138" name="Abgerundetes Rechteck 137"/>
            <p:cNvSpPr/>
            <p:nvPr/>
          </p:nvSpPr>
          <p:spPr>
            <a:xfrm>
              <a:off x="3197229" y="3262208"/>
              <a:ext cx="2160676" cy="482617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12" name="Rechteck 111"/>
            <p:cNvSpPr/>
            <p:nvPr/>
          </p:nvSpPr>
          <p:spPr>
            <a:xfrm>
              <a:off x="3982939" y="3354131"/>
              <a:ext cx="589254" cy="3046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de-DE" sz="1200" b="1" kern="0" dirty="0">
                  <a:solidFill>
                    <a:srgbClr val="1E1E1E"/>
                  </a:solidFill>
                  <a:ea typeface="Calibri"/>
                  <a:cs typeface="Times New Roman"/>
                </a:rPr>
                <a:t>Abteilungsleiterrunde</a:t>
              </a:r>
            </a:p>
          </p:txBody>
        </p:sp>
      </p:grpSp>
      <p:grpSp>
        <p:nvGrpSpPr>
          <p:cNvPr id="155" name="Gruppieren 154"/>
          <p:cNvGrpSpPr/>
          <p:nvPr/>
        </p:nvGrpSpPr>
        <p:grpSpPr>
          <a:xfrm>
            <a:off x="5484213" y="3526943"/>
            <a:ext cx="1308018" cy="573665"/>
            <a:chOff x="5856270" y="3086825"/>
            <a:chExt cx="1308018" cy="573665"/>
          </a:xfrm>
        </p:grpSpPr>
        <p:sp>
          <p:nvSpPr>
            <p:cNvPr id="139" name="Abgerundetes Rechteck 138"/>
            <p:cNvSpPr/>
            <p:nvPr/>
          </p:nvSpPr>
          <p:spPr>
            <a:xfrm>
              <a:off x="5856270" y="3086825"/>
              <a:ext cx="1308018" cy="573665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15" name="Rechteck 114"/>
            <p:cNvSpPr/>
            <p:nvPr/>
          </p:nvSpPr>
          <p:spPr>
            <a:xfrm>
              <a:off x="5859638" y="3115126"/>
              <a:ext cx="1301281" cy="5170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de-DE" sz="1200" b="1" kern="0" dirty="0">
                  <a:solidFill>
                    <a:srgbClr val="1E1E1E"/>
                  </a:solidFill>
                  <a:ea typeface="Calibri"/>
                  <a:cs typeface="Times New Roman"/>
                </a:rPr>
                <a:t>Arbeitsgremium Verbindungsnetz</a:t>
              </a:r>
            </a:p>
          </p:txBody>
        </p:sp>
      </p:grpSp>
      <p:grpSp>
        <p:nvGrpSpPr>
          <p:cNvPr id="156" name="Gruppieren 155"/>
          <p:cNvGrpSpPr/>
          <p:nvPr/>
        </p:nvGrpSpPr>
        <p:grpSpPr>
          <a:xfrm>
            <a:off x="5457613" y="4361789"/>
            <a:ext cx="1368152" cy="573665"/>
            <a:chOff x="5826203" y="3870292"/>
            <a:chExt cx="1368152" cy="573665"/>
          </a:xfrm>
        </p:grpSpPr>
        <p:sp>
          <p:nvSpPr>
            <p:cNvPr id="141" name="Abgerundetes Rechteck 140"/>
            <p:cNvSpPr/>
            <p:nvPr/>
          </p:nvSpPr>
          <p:spPr>
            <a:xfrm>
              <a:off x="5856270" y="3870292"/>
              <a:ext cx="1308018" cy="573665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14" name="Rechteck 113"/>
            <p:cNvSpPr/>
            <p:nvPr/>
          </p:nvSpPr>
          <p:spPr>
            <a:xfrm>
              <a:off x="5826203" y="3898591"/>
              <a:ext cx="1368152" cy="5170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de-DE" sz="1200" b="1" kern="0" dirty="0">
                  <a:solidFill>
                    <a:srgbClr val="1E1E1E"/>
                  </a:solidFill>
                  <a:ea typeface="Calibri"/>
                  <a:cs typeface="Times New Roman"/>
                </a:rPr>
                <a:t>Lenkungsgremium GDI-DE</a:t>
              </a:r>
            </a:p>
          </p:txBody>
        </p:sp>
      </p:grpSp>
      <p:grpSp>
        <p:nvGrpSpPr>
          <p:cNvPr id="152" name="Gruppieren 151"/>
          <p:cNvGrpSpPr/>
          <p:nvPr/>
        </p:nvGrpSpPr>
        <p:grpSpPr>
          <a:xfrm>
            <a:off x="969533" y="3533648"/>
            <a:ext cx="1335622" cy="573665"/>
            <a:chOff x="1340193" y="3138181"/>
            <a:chExt cx="1335622" cy="573665"/>
          </a:xfrm>
        </p:grpSpPr>
        <p:sp>
          <p:nvSpPr>
            <p:cNvPr id="143" name="Abgerundetes Rechteck 142"/>
            <p:cNvSpPr/>
            <p:nvPr/>
          </p:nvSpPr>
          <p:spPr>
            <a:xfrm>
              <a:off x="1340193" y="3138181"/>
              <a:ext cx="1308018" cy="573665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17" name="Rechteck 116"/>
            <p:cNvSpPr/>
            <p:nvPr/>
          </p:nvSpPr>
          <p:spPr>
            <a:xfrm>
              <a:off x="1340193" y="3272663"/>
              <a:ext cx="1335622" cy="3046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de-DE" sz="1200" b="1" kern="0" dirty="0">
                  <a:solidFill>
                    <a:srgbClr val="1E1E1E"/>
                  </a:solidFill>
                  <a:ea typeface="Calibri"/>
                  <a:cs typeface="Times New Roman"/>
                </a:rPr>
                <a:t>Strategiegremium</a:t>
              </a:r>
            </a:p>
          </p:txBody>
        </p:sp>
      </p:grpSp>
      <p:grpSp>
        <p:nvGrpSpPr>
          <p:cNvPr id="153" name="Gruppieren 152"/>
          <p:cNvGrpSpPr/>
          <p:nvPr/>
        </p:nvGrpSpPr>
        <p:grpSpPr>
          <a:xfrm>
            <a:off x="969533" y="4353674"/>
            <a:ext cx="1308018" cy="573665"/>
            <a:chOff x="1326391" y="3805781"/>
            <a:chExt cx="1308018" cy="573665"/>
          </a:xfrm>
        </p:grpSpPr>
        <p:sp>
          <p:nvSpPr>
            <p:cNvPr id="144" name="Abgerundetes Rechteck 143"/>
            <p:cNvSpPr/>
            <p:nvPr/>
          </p:nvSpPr>
          <p:spPr>
            <a:xfrm>
              <a:off x="1326391" y="3805781"/>
              <a:ext cx="1308018" cy="573665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16" name="Rechteck 115"/>
            <p:cNvSpPr/>
            <p:nvPr/>
          </p:nvSpPr>
          <p:spPr>
            <a:xfrm>
              <a:off x="1424942" y="3839497"/>
              <a:ext cx="1110916" cy="5170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de-DE" sz="1200" b="1" kern="0" dirty="0">
                  <a:solidFill>
                    <a:srgbClr val="1E1E1E"/>
                  </a:solidFill>
                  <a:ea typeface="Calibri"/>
                  <a:cs typeface="Times New Roman"/>
                </a:rPr>
                <a:t>Arbeitsgruppe </a:t>
              </a:r>
              <a:r>
                <a:rPr lang="de-DE" sz="1200" b="1" kern="0" dirty="0" err="1">
                  <a:solidFill>
                    <a:srgbClr val="1E1E1E"/>
                  </a:solidFill>
                  <a:ea typeface="Calibri"/>
                  <a:cs typeface="Times New Roman"/>
                </a:rPr>
                <a:t>InfoSic</a:t>
              </a:r>
              <a:endParaRPr lang="de-DE" sz="1200" b="1" kern="0" dirty="0">
                <a:solidFill>
                  <a:srgbClr val="1E1E1E"/>
                </a:solidFill>
                <a:ea typeface="Calibri"/>
                <a:cs typeface="Times New Roman"/>
              </a:endParaRPr>
            </a:p>
          </p:txBody>
        </p:sp>
      </p:grpSp>
      <p:grpSp>
        <p:nvGrpSpPr>
          <p:cNvPr id="151" name="Gruppieren 150"/>
          <p:cNvGrpSpPr/>
          <p:nvPr/>
        </p:nvGrpSpPr>
        <p:grpSpPr>
          <a:xfrm>
            <a:off x="2261944" y="1316346"/>
            <a:ext cx="1308018" cy="573665"/>
            <a:chOff x="2543220" y="1484784"/>
            <a:chExt cx="1308018" cy="573665"/>
          </a:xfrm>
        </p:grpSpPr>
        <p:sp>
          <p:nvSpPr>
            <p:cNvPr id="110" name="Rechteck 109"/>
            <p:cNvSpPr/>
            <p:nvPr/>
          </p:nvSpPr>
          <p:spPr>
            <a:xfrm>
              <a:off x="2712340" y="1625486"/>
              <a:ext cx="1034257" cy="3046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de-DE" sz="1200" b="1" kern="0" dirty="0">
                  <a:solidFill>
                    <a:schemeClr val="bg1">
                      <a:lumMod val="50000"/>
                    </a:schemeClr>
                  </a:solidFill>
                  <a:ea typeface="Calibri"/>
                  <a:cs typeface="Times New Roman"/>
                </a:rPr>
                <a:t>ChefBK/CdSK</a:t>
              </a:r>
            </a:p>
          </p:txBody>
        </p:sp>
        <p:sp>
          <p:nvSpPr>
            <p:cNvPr id="145" name="Abgerundetes Rechteck 144"/>
            <p:cNvSpPr/>
            <p:nvPr/>
          </p:nvSpPr>
          <p:spPr>
            <a:xfrm>
              <a:off x="2543220" y="1484784"/>
              <a:ext cx="1308018" cy="573665"/>
            </a:xfrm>
            <a:prstGeom prst="roundRect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de-DE" dirty="0"/>
            </a:p>
          </p:txBody>
        </p:sp>
      </p:grpSp>
      <p:grpSp>
        <p:nvGrpSpPr>
          <p:cNvPr id="150" name="Gruppieren 149"/>
          <p:cNvGrpSpPr/>
          <p:nvPr/>
        </p:nvGrpSpPr>
        <p:grpSpPr>
          <a:xfrm>
            <a:off x="4238592" y="1316346"/>
            <a:ext cx="1308018" cy="573665"/>
            <a:chOff x="4233653" y="1548509"/>
            <a:chExt cx="1308018" cy="573665"/>
          </a:xfrm>
        </p:grpSpPr>
        <p:sp>
          <p:nvSpPr>
            <p:cNvPr id="109" name="Rechteck 108"/>
            <p:cNvSpPr/>
            <p:nvPr/>
          </p:nvSpPr>
          <p:spPr>
            <a:xfrm>
              <a:off x="4233710" y="1576810"/>
              <a:ext cx="1301599" cy="5170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de-DE" sz="1200" b="1" kern="0" dirty="0">
                  <a:solidFill>
                    <a:schemeClr val="bg1">
                      <a:lumMod val="50000"/>
                    </a:schemeClr>
                  </a:solidFill>
                  <a:ea typeface="Calibri"/>
                  <a:cs typeface="Times New Roman"/>
                </a:rPr>
                <a:t>Finanzminister-konferenz</a:t>
              </a:r>
            </a:p>
          </p:txBody>
        </p:sp>
        <p:sp>
          <p:nvSpPr>
            <p:cNvPr id="146" name="Abgerundetes Rechteck 145"/>
            <p:cNvSpPr/>
            <p:nvPr/>
          </p:nvSpPr>
          <p:spPr>
            <a:xfrm>
              <a:off x="4233653" y="1548509"/>
              <a:ext cx="1308018" cy="573665"/>
            </a:xfrm>
            <a:prstGeom prst="roundRect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de-DE" dirty="0"/>
            </a:p>
          </p:txBody>
        </p:sp>
      </p:grpSp>
      <p:grpSp>
        <p:nvGrpSpPr>
          <p:cNvPr id="157" name="Gruppieren 156"/>
          <p:cNvGrpSpPr/>
          <p:nvPr/>
        </p:nvGrpSpPr>
        <p:grpSpPr>
          <a:xfrm>
            <a:off x="7095152" y="2198833"/>
            <a:ext cx="1308018" cy="573665"/>
            <a:chOff x="6948264" y="1896215"/>
            <a:chExt cx="1308018" cy="573665"/>
          </a:xfrm>
        </p:grpSpPr>
        <p:sp>
          <p:nvSpPr>
            <p:cNvPr id="111" name="Rechteck 110"/>
            <p:cNvSpPr/>
            <p:nvPr/>
          </p:nvSpPr>
          <p:spPr>
            <a:xfrm>
              <a:off x="7075190" y="1929506"/>
              <a:ext cx="1057454" cy="5170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de-DE" sz="1200" b="1" kern="0" dirty="0">
                  <a:solidFill>
                    <a:schemeClr val="bg1">
                      <a:lumMod val="50000"/>
                    </a:schemeClr>
                  </a:solidFill>
                  <a:ea typeface="Calibri"/>
                  <a:cs typeface="Times New Roman"/>
                </a:rPr>
                <a:t>Fachminister-konferenzen</a:t>
              </a:r>
            </a:p>
          </p:txBody>
        </p:sp>
        <p:sp>
          <p:nvSpPr>
            <p:cNvPr id="147" name="Abgerundetes Rechteck 146"/>
            <p:cNvSpPr/>
            <p:nvPr/>
          </p:nvSpPr>
          <p:spPr>
            <a:xfrm>
              <a:off x="6948264" y="1896215"/>
              <a:ext cx="1308018" cy="573665"/>
            </a:xfrm>
            <a:prstGeom prst="roundRect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de-DE" dirty="0"/>
            </a:p>
          </p:txBody>
        </p:sp>
      </p:grpSp>
      <p:grpSp>
        <p:nvGrpSpPr>
          <p:cNvPr id="159" name="Gruppieren 158"/>
          <p:cNvGrpSpPr/>
          <p:nvPr/>
        </p:nvGrpSpPr>
        <p:grpSpPr>
          <a:xfrm>
            <a:off x="3263839" y="5315018"/>
            <a:ext cx="1308018" cy="573665"/>
            <a:chOff x="3555296" y="4698043"/>
            <a:chExt cx="1308018" cy="573665"/>
          </a:xfrm>
        </p:grpSpPr>
        <p:sp>
          <p:nvSpPr>
            <p:cNvPr id="118" name="Rechteck 117"/>
            <p:cNvSpPr/>
            <p:nvPr/>
          </p:nvSpPr>
          <p:spPr>
            <a:xfrm>
              <a:off x="3746597" y="4754643"/>
              <a:ext cx="959348" cy="5170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de-DE" sz="1200" b="1" kern="0" dirty="0">
                  <a:solidFill>
                    <a:schemeClr val="bg1">
                      <a:lumMod val="50000"/>
                    </a:schemeClr>
                  </a:solidFill>
                  <a:ea typeface="Calibri"/>
                  <a:cs typeface="Times New Roman"/>
                </a:rPr>
                <a:t>Kommunal-gremium</a:t>
              </a:r>
            </a:p>
          </p:txBody>
        </p:sp>
        <p:sp>
          <p:nvSpPr>
            <p:cNvPr id="148" name="Abgerundetes Rechteck 147"/>
            <p:cNvSpPr/>
            <p:nvPr/>
          </p:nvSpPr>
          <p:spPr>
            <a:xfrm>
              <a:off x="3555296" y="4698043"/>
              <a:ext cx="1308018" cy="573665"/>
            </a:xfrm>
            <a:prstGeom prst="roundRect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de-DE" dirty="0"/>
            </a:p>
          </p:txBody>
        </p:sp>
      </p:grpSp>
      <p:grpSp>
        <p:nvGrpSpPr>
          <p:cNvPr id="3072" name="Gruppieren 3071"/>
          <p:cNvGrpSpPr/>
          <p:nvPr/>
        </p:nvGrpSpPr>
        <p:grpSpPr>
          <a:xfrm>
            <a:off x="969535" y="2244357"/>
            <a:ext cx="5819329" cy="482617"/>
            <a:chOff x="3203413" y="2687851"/>
            <a:chExt cx="2160676" cy="482617"/>
          </a:xfrm>
        </p:grpSpPr>
        <p:sp>
          <p:nvSpPr>
            <p:cNvPr id="136" name="Abgerundetes Rechteck 135"/>
            <p:cNvSpPr/>
            <p:nvPr/>
          </p:nvSpPr>
          <p:spPr>
            <a:xfrm>
              <a:off x="3203413" y="2687851"/>
              <a:ext cx="2160676" cy="48261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49" name="Rechteck 148"/>
            <p:cNvSpPr/>
            <p:nvPr/>
          </p:nvSpPr>
          <p:spPr>
            <a:xfrm>
              <a:off x="4020324" y="2759112"/>
              <a:ext cx="526857" cy="3754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de-DE" sz="1600" b="1" kern="0" dirty="0">
                  <a:solidFill>
                    <a:schemeClr val="bg1"/>
                  </a:solidFill>
                  <a:ea typeface="Calibri"/>
                  <a:cs typeface="Times New Roman"/>
                </a:rPr>
                <a:t>IT-Planungsrat</a:t>
              </a:r>
            </a:p>
          </p:txBody>
        </p:sp>
      </p:grpSp>
      <p:cxnSp>
        <p:nvCxnSpPr>
          <p:cNvPr id="3076" name="Gerade Verbindung 3075"/>
          <p:cNvCxnSpPr>
            <a:stCxn id="136" idx="2"/>
            <a:endCxn id="138" idx="0"/>
          </p:cNvCxnSpPr>
          <p:nvPr/>
        </p:nvCxnSpPr>
        <p:spPr>
          <a:xfrm>
            <a:off x="3879198" y="2726974"/>
            <a:ext cx="3418" cy="18363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9" name="Gerade Verbindung 3088"/>
          <p:cNvCxnSpPr>
            <a:stCxn id="146" idx="2"/>
          </p:cNvCxnSpPr>
          <p:nvPr/>
        </p:nvCxnSpPr>
        <p:spPr>
          <a:xfrm flipH="1">
            <a:off x="4889449" y="1890009"/>
            <a:ext cx="3152" cy="35126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3" name="Gerade Verbindung 3102"/>
          <p:cNvCxnSpPr>
            <a:endCxn id="145" idx="2"/>
          </p:cNvCxnSpPr>
          <p:nvPr/>
        </p:nvCxnSpPr>
        <p:spPr>
          <a:xfrm flipV="1">
            <a:off x="2915953" y="1890009"/>
            <a:ext cx="0" cy="35434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0" name="Gerade Verbindung 3109"/>
          <p:cNvCxnSpPr>
            <a:stCxn id="136" idx="3"/>
            <a:endCxn id="147" idx="1"/>
          </p:cNvCxnSpPr>
          <p:nvPr/>
        </p:nvCxnSpPr>
        <p:spPr>
          <a:xfrm>
            <a:off x="6788862" y="2485664"/>
            <a:ext cx="30629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4" name="Gerade Verbindung 3113"/>
          <p:cNvCxnSpPr>
            <a:stCxn id="148" idx="0"/>
            <a:endCxn id="124" idx="2"/>
          </p:cNvCxnSpPr>
          <p:nvPr/>
        </p:nvCxnSpPr>
        <p:spPr>
          <a:xfrm flipV="1">
            <a:off x="3917850" y="4931298"/>
            <a:ext cx="333" cy="38371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87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bgerundetes Rechteck 38"/>
          <p:cNvSpPr/>
          <p:nvPr/>
        </p:nvSpPr>
        <p:spPr>
          <a:xfrm>
            <a:off x="4648573" y="1457851"/>
            <a:ext cx="3842851" cy="4131389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de-DE" sz="1600" dirty="0">
              <a:latin typeface="+mj-lt"/>
            </a:endParaRPr>
          </a:p>
        </p:txBody>
      </p:sp>
      <p:sp>
        <p:nvSpPr>
          <p:cNvPr id="38" name="Abgerundetes Rechteck 37"/>
          <p:cNvSpPr/>
          <p:nvPr/>
        </p:nvSpPr>
        <p:spPr>
          <a:xfrm>
            <a:off x="528486" y="1457851"/>
            <a:ext cx="3683474" cy="3279541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de-DE" sz="1600" dirty="0">
              <a:latin typeface="+mj-lt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</a:t>
            </a:r>
            <a:r>
              <a:rPr lang="de-DE" dirty="0" smtClean="0"/>
              <a:t>IT-Planungsrat und die FITKO.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Funktionen und Aufgabenprofile</a:t>
            </a:r>
            <a:endParaRPr lang="de-DE" dirty="0"/>
          </a:p>
        </p:txBody>
      </p:sp>
      <p:sp>
        <p:nvSpPr>
          <p:cNvPr id="76" name="Rechteck 75"/>
          <p:cNvSpPr/>
          <p:nvPr/>
        </p:nvSpPr>
        <p:spPr>
          <a:xfrm>
            <a:off x="933403" y="2464472"/>
            <a:ext cx="266354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Politisch-strategisches Gremium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45" y="1813087"/>
            <a:ext cx="2160398" cy="38611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184" y="1529880"/>
            <a:ext cx="1073312" cy="858286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5238328" y="2464472"/>
            <a:ext cx="315009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Kleine &amp; agile Umsetzungsorganisation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930519" y="2736341"/>
            <a:ext cx="313742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Beschluss und Entscheidungsfassung</a:t>
            </a:r>
            <a:endParaRPr lang="de-DE" dirty="0"/>
          </a:p>
        </p:txBody>
      </p:sp>
      <p:sp>
        <p:nvSpPr>
          <p:cNvPr id="17" name="Rechteck 16"/>
          <p:cNvSpPr/>
          <p:nvPr/>
        </p:nvSpPr>
        <p:spPr>
          <a:xfrm>
            <a:off x="5238328" y="2708920"/>
            <a:ext cx="243839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Koordinierung und Vernetzung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860033" y="3236546"/>
            <a:ext cx="352839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de-DE" sz="1300" dirty="0" smtClean="0"/>
              <a:t>Aufgaben: </a:t>
            </a:r>
          </a:p>
          <a:p>
            <a:pPr marL="135731" indent="-135731" defTabSz="342900">
              <a:buFont typeface="Wingdings" pitchFamily="2" charset="2"/>
              <a:buChar char="§"/>
              <a:defRPr/>
            </a:pPr>
            <a:r>
              <a:rPr lang="de-DE" sz="1300" b="1" kern="0" dirty="0">
                <a:ea typeface="ＭＳ Ｐゴシック" pitchFamily="34" charset="-128"/>
              </a:rPr>
              <a:t>Koordinierung </a:t>
            </a:r>
            <a:r>
              <a:rPr lang="de-DE" sz="1300" kern="0" dirty="0">
                <a:ea typeface="ＭＳ Ｐゴシック" pitchFamily="34" charset="-128"/>
              </a:rPr>
              <a:t>und</a:t>
            </a:r>
            <a:r>
              <a:rPr lang="de-DE" sz="1300" b="1" kern="0" dirty="0">
                <a:ea typeface="ＭＳ Ｐゴシック" pitchFamily="34" charset="-128"/>
              </a:rPr>
              <a:t> Steuerung</a:t>
            </a:r>
            <a:r>
              <a:rPr lang="de-DE" sz="1300" kern="0" dirty="0">
                <a:ea typeface="ＭＳ Ｐゴシック" pitchFamily="34" charset="-128"/>
              </a:rPr>
              <a:t> der Produkte </a:t>
            </a:r>
            <a:br>
              <a:rPr lang="de-DE" sz="1300" kern="0" dirty="0">
                <a:ea typeface="ＭＳ Ｐゴシック" pitchFamily="34" charset="-128"/>
              </a:rPr>
            </a:br>
            <a:r>
              <a:rPr lang="de-DE" sz="1300" kern="0" dirty="0">
                <a:ea typeface="ＭＳ Ｐゴシック" pitchFamily="34" charset="-128"/>
              </a:rPr>
              <a:t>und Projekte des </a:t>
            </a:r>
            <a:r>
              <a:rPr lang="de-DE" sz="1300" kern="0" dirty="0" smtClean="0">
                <a:ea typeface="ＭＳ Ｐゴシック" pitchFamily="34" charset="-128"/>
              </a:rPr>
              <a:t>IT-Planungsrates 	</a:t>
            </a:r>
            <a:br>
              <a:rPr lang="de-DE" sz="1300" kern="0" dirty="0" smtClean="0">
                <a:ea typeface="ＭＳ Ｐゴシック" pitchFamily="34" charset="-128"/>
              </a:rPr>
            </a:br>
            <a:r>
              <a:rPr lang="de-DE" sz="1300" kern="0" dirty="0" smtClean="0">
                <a:ea typeface="ＭＳ Ｐゴシック" pitchFamily="34" charset="-128"/>
              </a:rPr>
              <a:t>Koordinierung der Gremien, Kommunikation und Dialog </a:t>
            </a:r>
          </a:p>
          <a:p>
            <a:pPr marL="135731" indent="-135731" defTabSz="342900">
              <a:buFont typeface="Wingdings" pitchFamily="2" charset="2"/>
              <a:buChar char="§"/>
              <a:defRPr/>
            </a:pPr>
            <a:r>
              <a:rPr lang="de-DE" sz="1300" b="1" kern="0" dirty="0" smtClean="0">
                <a:ea typeface="ＭＳ Ｐゴシック" pitchFamily="34" charset="-128"/>
              </a:rPr>
              <a:t>Förderung der IT-Kooperationen</a:t>
            </a:r>
            <a:r>
              <a:rPr lang="de-DE" sz="1300" kern="0" dirty="0">
                <a:ea typeface="ＭＳ Ｐゴシック" pitchFamily="34" charset="-128"/>
              </a:rPr>
              <a:t>	</a:t>
            </a:r>
            <a:endParaRPr lang="de-DE" sz="1300" kern="0" dirty="0" smtClean="0">
              <a:ea typeface="ＭＳ Ｐゴシック" pitchFamily="34" charset="-128"/>
            </a:endParaRPr>
          </a:p>
          <a:p>
            <a:pPr marL="135731" indent="-135731" defTabSz="342900">
              <a:buFont typeface="Wingdings" pitchFamily="2" charset="2"/>
              <a:buChar char="§"/>
              <a:defRPr/>
            </a:pPr>
            <a:r>
              <a:rPr lang="de-DE" sz="1300" b="1" kern="0" dirty="0" smtClean="0">
                <a:ea typeface="ＭＳ Ｐゴシック" pitchFamily="34" charset="-128"/>
              </a:rPr>
              <a:t>Strategische Ausrichtung </a:t>
            </a:r>
            <a:r>
              <a:rPr lang="de-DE" sz="1300" kern="0" dirty="0" smtClean="0">
                <a:ea typeface="ＭＳ Ｐゴシック" pitchFamily="34" charset="-128"/>
              </a:rPr>
              <a:t>der föderalen </a:t>
            </a:r>
            <a:br>
              <a:rPr lang="de-DE" sz="1300" kern="0" dirty="0" smtClean="0">
                <a:ea typeface="ＭＳ Ｐゴシック" pitchFamily="34" charset="-128"/>
              </a:rPr>
            </a:br>
            <a:r>
              <a:rPr lang="de-DE" sz="1300" kern="0" dirty="0" smtClean="0">
                <a:ea typeface="ＭＳ Ｐゴシック" pitchFamily="34" charset="-128"/>
              </a:rPr>
              <a:t>IT-Strategie und föderalen IT-Architektur</a:t>
            </a:r>
          </a:p>
          <a:p>
            <a:pPr marL="135731" indent="-135731" defTabSz="342900">
              <a:buFont typeface="Wingdings" pitchFamily="2" charset="2"/>
              <a:buChar char="§"/>
              <a:defRPr/>
            </a:pPr>
            <a:r>
              <a:rPr lang="de-DE" sz="1300" b="1" kern="0" dirty="0" smtClean="0">
                <a:ea typeface="ＭＳ Ｐゴシック" pitchFamily="34" charset="-128"/>
              </a:rPr>
              <a:t>Bewirtschaftung</a:t>
            </a:r>
            <a:r>
              <a:rPr lang="de-DE" sz="1300" kern="0" dirty="0" smtClean="0">
                <a:ea typeface="ＭＳ Ｐゴシック" pitchFamily="34" charset="-128"/>
              </a:rPr>
              <a:t> des Digitalisierungsbudgets</a:t>
            </a:r>
            <a:endParaRPr lang="de-DE" sz="1300" kern="0" dirty="0">
              <a:ea typeface="ＭＳ Ｐゴシック" pitchFamily="34" charset="-128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28650" y="3236546"/>
            <a:ext cx="348941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lnSpc>
                <a:spcPct val="100000"/>
              </a:lnSpc>
              <a:spcAft>
                <a:spcPts val="0"/>
              </a:spcAft>
              <a:defRPr/>
            </a:pPr>
            <a:r>
              <a:rPr lang="de-DE" sz="1300" kern="0" dirty="0" smtClean="0">
                <a:ea typeface="ＭＳ Ｐゴシック" pitchFamily="34" charset="-128"/>
              </a:rPr>
              <a:t>Aufgaben:</a:t>
            </a:r>
          </a:p>
          <a:p>
            <a:pPr marL="135731" indent="-135731" defTabSz="342900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de-DE" sz="1300" kern="0" dirty="0" smtClean="0">
                <a:ea typeface="ＭＳ Ｐゴシック" pitchFamily="34" charset="-128"/>
              </a:rPr>
              <a:t>Föderale </a:t>
            </a:r>
            <a:r>
              <a:rPr lang="de-DE" sz="1300" kern="0" dirty="0">
                <a:ea typeface="ＭＳ Ｐゴシック" pitchFamily="34" charset="-128"/>
              </a:rPr>
              <a:t>IT-Strategie</a:t>
            </a:r>
          </a:p>
          <a:p>
            <a:pPr marL="135731" indent="-135731" defTabSz="342900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de-DE" sz="1300" kern="0" dirty="0">
                <a:ea typeface="ＭＳ Ｐゴシック" pitchFamily="34" charset="-128"/>
              </a:rPr>
              <a:t>Strategisches Bedarfsmanagement</a:t>
            </a:r>
          </a:p>
          <a:p>
            <a:pPr marL="135731" indent="-135731" defTabSz="342900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de-DE" sz="1300" kern="0" dirty="0">
                <a:ea typeface="ＭＳ Ｐゴシック" pitchFamily="34" charset="-128"/>
              </a:rPr>
              <a:t>Standardisierung und Architekturmanagement</a:t>
            </a:r>
          </a:p>
          <a:p>
            <a:pPr marL="135731" indent="-135731" defTabSz="342900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de-DE" sz="1300" kern="0" dirty="0">
                <a:ea typeface="ＭＳ Ｐゴシック" pitchFamily="34" charset="-128"/>
              </a:rPr>
              <a:t>IT-Sicherheit</a:t>
            </a:r>
          </a:p>
          <a:p>
            <a:pPr marL="135731" indent="-135731" defTabSz="342900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de-DE" sz="1300" kern="0" dirty="0">
                <a:ea typeface="ＭＳ Ｐゴシック" pitchFamily="34" charset="-128"/>
              </a:rPr>
              <a:t>Portfolio- und </a:t>
            </a:r>
            <a:r>
              <a:rPr lang="de-DE" sz="1300" kern="0" dirty="0" smtClean="0">
                <a:ea typeface="ＭＳ Ｐゴシック" pitchFamily="34" charset="-128"/>
              </a:rPr>
              <a:t>Multiprojektmanagement</a:t>
            </a:r>
            <a:endParaRPr lang="de-DE" sz="1300" dirty="0"/>
          </a:p>
        </p:txBody>
      </p:sp>
      <p:grpSp>
        <p:nvGrpSpPr>
          <p:cNvPr id="42" name="Gruppieren 41"/>
          <p:cNvGrpSpPr/>
          <p:nvPr/>
        </p:nvGrpSpPr>
        <p:grpSpPr>
          <a:xfrm>
            <a:off x="753218" y="2537763"/>
            <a:ext cx="167069" cy="180109"/>
            <a:chOff x="13208946" y="3639461"/>
            <a:chExt cx="598488" cy="593725"/>
          </a:xfrm>
        </p:grpSpPr>
        <p:sp>
          <p:nvSpPr>
            <p:cNvPr id="43" name="Freeform 5"/>
            <p:cNvSpPr>
              <a:spLocks/>
            </p:cNvSpPr>
            <p:nvPr/>
          </p:nvSpPr>
          <p:spPr bwMode="auto">
            <a:xfrm>
              <a:off x="13366108" y="3815674"/>
              <a:ext cx="293688" cy="244475"/>
            </a:xfrm>
            <a:custGeom>
              <a:avLst/>
              <a:gdLst>
                <a:gd name="T0" fmla="*/ 129 w 306"/>
                <a:gd name="T1" fmla="*/ 157 h 256"/>
                <a:gd name="T2" fmla="*/ 129 w 306"/>
                <a:gd name="T3" fmla="*/ 157 h 256"/>
                <a:gd name="T4" fmla="*/ 77 w 306"/>
                <a:gd name="T5" fmla="*/ 115 h 256"/>
                <a:gd name="T6" fmla="*/ 76 w 306"/>
                <a:gd name="T7" fmla="*/ 114 h 256"/>
                <a:gd name="T8" fmla="*/ 44 w 306"/>
                <a:gd name="T9" fmla="*/ 88 h 256"/>
                <a:gd name="T10" fmla="*/ 0 w 306"/>
                <a:gd name="T11" fmla="*/ 143 h 256"/>
                <a:gd name="T12" fmla="*/ 140 w 306"/>
                <a:gd name="T13" fmla="*/ 256 h 256"/>
                <a:gd name="T14" fmla="*/ 306 w 306"/>
                <a:gd name="T15" fmla="*/ 42 h 256"/>
                <a:gd name="T16" fmla="*/ 251 w 306"/>
                <a:gd name="T17" fmla="*/ 0 h 256"/>
                <a:gd name="T18" fmla="*/ 129 w 306"/>
                <a:gd name="T19" fmla="*/ 15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6" h="256">
                  <a:moveTo>
                    <a:pt x="129" y="157"/>
                  </a:moveTo>
                  <a:lnTo>
                    <a:pt x="129" y="157"/>
                  </a:lnTo>
                  <a:lnTo>
                    <a:pt x="77" y="115"/>
                  </a:lnTo>
                  <a:cubicBezTo>
                    <a:pt x="101" y="115"/>
                    <a:pt x="186" y="114"/>
                    <a:pt x="76" y="114"/>
                  </a:cubicBezTo>
                  <a:lnTo>
                    <a:pt x="44" y="88"/>
                  </a:lnTo>
                  <a:lnTo>
                    <a:pt x="0" y="143"/>
                  </a:lnTo>
                  <a:lnTo>
                    <a:pt x="140" y="256"/>
                  </a:lnTo>
                  <a:lnTo>
                    <a:pt x="306" y="42"/>
                  </a:lnTo>
                  <a:lnTo>
                    <a:pt x="251" y="0"/>
                  </a:lnTo>
                  <a:lnTo>
                    <a:pt x="129" y="157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6"/>
            <p:cNvSpPr>
              <a:spLocks noEditPoints="1"/>
            </p:cNvSpPr>
            <p:nvPr/>
          </p:nvSpPr>
          <p:spPr bwMode="auto">
            <a:xfrm>
              <a:off x="13208946" y="3639461"/>
              <a:ext cx="598488" cy="593725"/>
            </a:xfrm>
            <a:custGeom>
              <a:avLst/>
              <a:gdLst>
                <a:gd name="T0" fmla="*/ 311 w 621"/>
                <a:gd name="T1" fmla="*/ 552 h 622"/>
                <a:gd name="T2" fmla="*/ 311 w 621"/>
                <a:gd name="T3" fmla="*/ 552 h 622"/>
                <a:gd name="T4" fmla="*/ 70 w 621"/>
                <a:gd name="T5" fmla="*/ 311 h 622"/>
                <a:gd name="T6" fmla="*/ 311 w 621"/>
                <a:gd name="T7" fmla="*/ 70 h 622"/>
                <a:gd name="T8" fmla="*/ 552 w 621"/>
                <a:gd name="T9" fmla="*/ 311 h 622"/>
                <a:gd name="T10" fmla="*/ 311 w 621"/>
                <a:gd name="T11" fmla="*/ 552 h 622"/>
                <a:gd name="T12" fmla="*/ 311 w 621"/>
                <a:gd name="T13" fmla="*/ 0 h 622"/>
                <a:gd name="T14" fmla="*/ 311 w 621"/>
                <a:gd name="T15" fmla="*/ 0 h 622"/>
                <a:gd name="T16" fmla="*/ 0 w 621"/>
                <a:gd name="T17" fmla="*/ 311 h 622"/>
                <a:gd name="T18" fmla="*/ 311 w 621"/>
                <a:gd name="T19" fmla="*/ 622 h 622"/>
                <a:gd name="T20" fmla="*/ 621 w 621"/>
                <a:gd name="T21" fmla="*/ 311 h 622"/>
                <a:gd name="T22" fmla="*/ 311 w 621"/>
                <a:gd name="T23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1" h="622">
                  <a:moveTo>
                    <a:pt x="311" y="552"/>
                  </a:moveTo>
                  <a:lnTo>
                    <a:pt x="311" y="552"/>
                  </a:lnTo>
                  <a:cubicBezTo>
                    <a:pt x="178" y="552"/>
                    <a:pt x="70" y="444"/>
                    <a:pt x="70" y="311"/>
                  </a:cubicBezTo>
                  <a:cubicBezTo>
                    <a:pt x="70" y="178"/>
                    <a:pt x="178" y="70"/>
                    <a:pt x="311" y="70"/>
                  </a:cubicBezTo>
                  <a:cubicBezTo>
                    <a:pt x="443" y="70"/>
                    <a:pt x="552" y="178"/>
                    <a:pt x="552" y="311"/>
                  </a:cubicBezTo>
                  <a:cubicBezTo>
                    <a:pt x="552" y="444"/>
                    <a:pt x="443" y="552"/>
                    <a:pt x="311" y="552"/>
                  </a:cubicBezTo>
                  <a:close/>
                  <a:moveTo>
                    <a:pt x="311" y="0"/>
                  </a:moveTo>
                  <a:lnTo>
                    <a:pt x="311" y="0"/>
                  </a:lnTo>
                  <a:cubicBezTo>
                    <a:pt x="139" y="0"/>
                    <a:pt x="0" y="140"/>
                    <a:pt x="0" y="311"/>
                  </a:cubicBezTo>
                  <a:cubicBezTo>
                    <a:pt x="0" y="483"/>
                    <a:pt x="139" y="622"/>
                    <a:pt x="311" y="622"/>
                  </a:cubicBezTo>
                  <a:cubicBezTo>
                    <a:pt x="482" y="622"/>
                    <a:pt x="621" y="483"/>
                    <a:pt x="621" y="311"/>
                  </a:cubicBezTo>
                  <a:cubicBezTo>
                    <a:pt x="621" y="140"/>
                    <a:pt x="482" y="0"/>
                    <a:pt x="311" y="0"/>
                  </a:cubicBez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753218" y="2795600"/>
            <a:ext cx="167069" cy="180109"/>
            <a:chOff x="13208946" y="3639461"/>
            <a:chExt cx="598488" cy="593725"/>
          </a:xfrm>
        </p:grpSpPr>
        <p:sp>
          <p:nvSpPr>
            <p:cNvPr id="46" name="Freeform 5"/>
            <p:cNvSpPr>
              <a:spLocks/>
            </p:cNvSpPr>
            <p:nvPr/>
          </p:nvSpPr>
          <p:spPr bwMode="auto">
            <a:xfrm>
              <a:off x="13366108" y="3815674"/>
              <a:ext cx="293688" cy="244475"/>
            </a:xfrm>
            <a:custGeom>
              <a:avLst/>
              <a:gdLst>
                <a:gd name="T0" fmla="*/ 129 w 306"/>
                <a:gd name="T1" fmla="*/ 157 h 256"/>
                <a:gd name="T2" fmla="*/ 129 w 306"/>
                <a:gd name="T3" fmla="*/ 157 h 256"/>
                <a:gd name="T4" fmla="*/ 77 w 306"/>
                <a:gd name="T5" fmla="*/ 115 h 256"/>
                <a:gd name="T6" fmla="*/ 76 w 306"/>
                <a:gd name="T7" fmla="*/ 114 h 256"/>
                <a:gd name="T8" fmla="*/ 44 w 306"/>
                <a:gd name="T9" fmla="*/ 88 h 256"/>
                <a:gd name="T10" fmla="*/ 0 w 306"/>
                <a:gd name="T11" fmla="*/ 143 h 256"/>
                <a:gd name="T12" fmla="*/ 140 w 306"/>
                <a:gd name="T13" fmla="*/ 256 h 256"/>
                <a:gd name="T14" fmla="*/ 306 w 306"/>
                <a:gd name="T15" fmla="*/ 42 h 256"/>
                <a:gd name="T16" fmla="*/ 251 w 306"/>
                <a:gd name="T17" fmla="*/ 0 h 256"/>
                <a:gd name="T18" fmla="*/ 129 w 306"/>
                <a:gd name="T19" fmla="*/ 15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6" h="256">
                  <a:moveTo>
                    <a:pt x="129" y="157"/>
                  </a:moveTo>
                  <a:lnTo>
                    <a:pt x="129" y="157"/>
                  </a:lnTo>
                  <a:lnTo>
                    <a:pt x="77" y="115"/>
                  </a:lnTo>
                  <a:cubicBezTo>
                    <a:pt x="101" y="115"/>
                    <a:pt x="186" y="114"/>
                    <a:pt x="76" y="114"/>
                  </a:cubicBezTo>
                  <a:lnTo>
                    <a:pt x="44" y="88"/>
                  </a:lnTo>
                  <a:lnTo>
                    <a:pt x="0" y="143"/>
                  </a:lnTo>
                  <a:lnTo>
                    <a:pt x="140" y="256"/>
                  </a:lnTo>
                  <a:lnTo>
                    <a:pt x="306" y="42"/>
                  </a:lnTo>
                  <a:lnTo>
                    <a:pt x="251" y="0"/>
                  </a:lnTo>
                  <a:lnTo>
                    <a:pt x="129" y="157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6"/>
            <p:cNvSpPr>
              <a:spLocks noEditPoints="1"/>
            </p:cNvSpPr>
            <p:nvPr/>
          </p:nvSpPr>
          <p:spPr bwMode="auto">
            <a:xfrm>
              <a:off x="13208946" y="3639461"/>
              <a:ext cx="598488" cy="593725"/>
            </a:xfrm>
            <a:custGeom>
              <a:avLst/>
              <a:gdLst>
                <a:gd name="T0" fmla="*/ 311 w 621"/>
                <a:gd name="T1" fmla="*/ 552 h 622"/>
                <a:gd name="T2" fmla="*/ 311 w 621"/>
                <a:gd name="T3" fmla="*/ 552 h 622"/>
                <a:gd name="T4" fmla="*/ 70 w 621"/>
                <a:gd name="T5" fmla="*/ 311 h 622"/>
                <a:gd name="T6" fmla="*/ 311 w 621"/>
                <a:gd name="T7" fmla="*/ 70 h 622"/>
                <a:gd name="T8" fmla="*/ 552 w 621"/>
                <a:gd name="T9" fmla="*/ 311 h 622"/>
                <a:gd name="T10" fmla="*/ 311 w 621"/>
                <a:gd name="T11" fmla="*/ 552 h 622"/>
                <a:gd name="T12" fmla="*/ 311 w 621"/>
                <a:gd name="T13" fmla="*/ 0 h 622"/>
                <a:gd name="T14" fmla="*/ 311 w 621"/>
                <a:gd name="T15" fmla="*/ 0 h 622"/>
                <a:gd name="T16" fmla="*/ 0 w 621"/>
                <a:gd name="T17" fmla="*/ 311 h 622"/>
                <a:gd name="T18" fmla="*/ 311 w 621"/>
                <a:gd name="T19" fmla="*/ 622 h 622"/>
                <a:gd name="T20" fmla="*/ 621 w 621"/>
                <a:gd name="T21" fmla="*/ 311 h 622"/>
                <a:gd name="T22" fmla="*/ 311 w 621"/>
                <a:gd name="T23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1" h="622">
                  <a:moveTo>
                    <a:pt x="311" y="552"/>
                  </a:moveTo>
                  <a:lnTo>
                    <a:pt x="311" y="552"/>
                  </a:lnTo>
                  <a:cubicBezTo>
                    <a:pt x="178" y="552"/>
                    <a:pt x="70" y="444"/>
                    <a:pt x="70" y="311"/>
                  </a:cubicBezTo>
                  <a:cubicBezTo>
                    <a:pt x="70" y="178"/>
                    <a:pt x="178" y="70"/>
                    <a:pt x="311" y="70"/>
                  </a:cubicBezTo>
                  <a:cubicBezTo>
                    <a:pt x="443" y="70"/>
                    <a:pt x="552" y="178"/>
                    <a:pt x="552" y="311"/>
                  </a:cubicBezTo>
                  <a:cubicBezTo>
                    <a:pt x="552" y="444"/>
                    <a:pt x="443" y="552"/>
                    <a:pt x="311" y="552"/>
                  </a:cubicBezTo>
                  <a:close/>
                  <a:moveTo>
                    <a:pt x="311" y="0"/>
                  </a:moveTo>
                  <a:lnTo>
                    <a:pt x="311" y="0"/>
                  </a:lnTo>
                  <a:cubicBezTo>
                    <a:pt x="139" y="0"/>
                    <a:pt x="0" y="140"/>
                    <a:pt x="0" y="311"/>
                  </a:cubicBezTo>
                  <a:cubicBezTo>
                    <a:pt x="0" y="483"/>
                    <a:pt x="139" y="622"/>
                    <a:pt x="311" y="622"/>
                  </a:cubicBezTo>
                  <a:cubicBezTo>
                    <a:pt x="482" y="622"/>
                    <a:pt x="621" y="483"/>
                    <a:pt x="621" y="311"/>
                  </a:cubicBezTo>
                  <a:cubicBezTo>
                    <a:pt x="621" y="140"/>
                    <a:pt x="482" y="0"/>
                    <a:pt x="311" y="0"/>
                  </a:cubicBez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5023552" y="2776926"/>
            <a:ext cx="167069" cy="180109"/>
            <a:chOff x="13208946" y="3639461"/>
            <a:chExt cx="598488" cy="593725"/>
          </a:xfrm>
        </p:grpSpPr>
        <p:sp>
          <p:nvSpPr>
            <p:cNvPr id="49" name="Freeform 5"/>
            <p:cNvSpPr>
              <a:spLocks/>
            </p:cNvSpPr>
            <p:nvPr/>
          </p:nvSpPr>
          <p:spPr bwMode="auto">
            <a:xfrm>
              <a:off x="13366108" y="3815674"/>
              <a:ext cx="293688" cy="244475"/>
            </a:xfrm>
            <a:custGeom>
              <a:avLst/>
              <a:gdLst>
                <a:gd name="T0" fmla="*/ 129 w 306"/>
                <a:gd name="T1" fmla="*/ 157 h 256"/>
                <a:gd name="T2" fmla="*/ 129 w 306"/>
                <a:gd name="T3" fmla="*/ 157 h 256"/>
                <a:gd name="T4" fmla="*/ 77 w 306"/>
                <a:gd name="T5" fmla="*/ 115 h 256"/>
                <a:gd name="T6" fmla="*/ 76 w 306"/>
                <a:gd name="T7" fmla="*/ 114 h 256"/>
                <a:gd name="T8" fmla="*/ 44 w 306"/>
                <a:gd name="T9" fmla="*/ 88 h 256"/>
                <a:gd name="T10" fmla="*/ 0 w 306"/>
                <a:gd name="T11" fmla="*/ 143 h 256"/>
                <a:gd name="T12" fmla="*/ 140 w 306"/>
                <a:gd name="T13" fmla="*/ 256 h 256"/>
                <a:gd name="T14" fmla="*/ 306 w 306"/>
                <a:gd name="T15" fmla="*/ 42 h 256"/>
                <a:gd name="T16" fmla="*/ 251 w 306"/>
                <a:gd name="T17" fmla="*/ 0 h 256"/>
                <a:gd name="T18" fmla="*/ 129 w 306"/>
                <a:gd name="T19" fmla="*/ 15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6" h="256">
                  <a:moveTo>
                    <a:pt x="129" y="157"/>
                  </a:moveTo>
                  <a:lnTo>
                    <a:pt x="129" y="157"/>
                  </a:lnTo>
                  <a:lnTo>
                    <a:pt x="77" y="115"/>
                  </a:lnTo>
                  <a:cubicBezTo>
                    <a:pt x="101" y="115"/>
                    <a:pt x="186" y="114"/>
                    <a:pt x="76" y="114"/>
                  </a:cubicBezTo>
                  <a:lnTo>
                    <a:pt x="44" y="88"/>
                  </a:lnTo>
                  <a:lnTo>
                    <a:pt x="0" y="143"/>
                  </a:lnTo>
                  <a:lnTo>
                    <a:pt x="140" y="256"/>
                  </a:lnTo>
                  <a:lnTo>
                    <a:pt x="306" y="42"/>
                  </a:lnTo>
                  <a:lnTo>
                    <a:pt x="251" y="0"/>
                  </a:lnTo>
                  <a:lnTo>
                    <a:pt x="129" y="157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6"/>
            <p:cNvSpPr>
              <a:spLocks noEditPoints="1"/>
            </p:cNvSpPr>
            <p:nvPr/>
          </p:nvSpPr>
          <p:spPr bwMode="auto">
            <a:xfrm>
              <a:off x="13208946" y="3639461"/>
              <a:ext cx="598488" cy="593725"/>
            </a:xfrm>
            <a:custGeom>
              <a:avLst/>
              <a:gdLst>
                <a:gd name="T0" fmla="*/ 311 w 621"/>
                <a:gd name="T1" fmla="*/ 552 h 622"/>
                <a:gd name="T2" fmla="*/ 311 w 621"/>
                <a:gd name="T3" fmla="*/ 552 h 622"/>
                <a:gd name="T4" fmla="*/ 70 w 621"/>
                <a:gd name="T5" fmla="*/ 311 h 622"/>
                <a:gd name="T6" fmla="*/ 311 w 621"/>
                <a:gd name="T7" fmla="*/ 70 h 622"/>
                <a:gd name="T8" fmla="*/ 552 w 621"/>
                <a:gd name="T9" fmla="*/ 311 h 622"/>
                <a:gd name="T10" fmla="*/ 311 w 621"/>
                <a:gd name="T11" fmla="*/ 552 h 622"/>
                <a:gd name="T12" fmla="*/ 311 w 621"/>
                <a:gd name="T13" fmla="*/ 0 h 622"/>
                <a:gd name="T14" fmla="*/ 311 w 621"/>
                <a:gd name="T15" fmla="*/ 0 h 622"/>
                <a:gd name="T16" fmla="*/ 0 w 621"/>
                <a:gd name="T17" fmla="*/ 311 h 622"/>
                <a:gd name="T18" fmla="*/ 311 w 621"/>
                <a:gd name="T19" fmla="*/ 622 h 622"/>
                <a:gd name="T20" fmla="*/ 621 w 621"/>
                <a:gd name="T21" fmla="*/ 311 h 622"/>
                <a:gd name="T22" fmla="*/ 311 w 621"/>
                <a:gd name="T23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1" h="622">
                  <a:moveTo>
                    <a:pt x="311" y="552"/>
                  </a:moveTo>
                  <a:lnTo>
                    <a:pt x="311" y="552"/>
                  </a:lnTo>
                  <a:cubicBezTo>
                    <a:pt x="178" y="552"/>
                    <a:pt x="70" y="444"/>
                    <a:pt x="70" y="311"/>
                  </a:cubicBezTo>
                  <a:cubicBezTo>
                    <a:pt x="70" y="178"/>
                    <a:pt x="178" y="70"/>
                    <a:pt x="311" y="70"/>
                  </a:cubicBezTo>
                  <a:cubicBezTo>
                    <a:pt x="443" y="70"/>
                    <a:pt x="552" y="178"/>
                    <a:pt x="552" y="311"/>
                  </a:cubicBezTo>
                  <a:cubicBezTo>
                    <a:pt x="552" y="444"/>
                    <a:pt x="443" y="552"/>
                    <a:pt x="311" y="552"/>
                  </a:cubicBezTo>
                  <a:close/>
                  <a:moveTo>
                    <a:pt x="311" y="0"/>
                  </a:moveTo>
                  <a:lnTo>
                    <a:pt x="311" y="0"/>
                  </a:lnTo>
                  <a:cubicBezTo>
                    <a:pt x="139" y="0"/>
                    <a:pt x="0" y="140"/>
                    <a:pt x="0" y="311"/>
                  </a:cubicBezTo>
                  <a:cubicBezTo>
                    <a:pt x="0" y="483"/>
                    <a:pt x="139" y="622"/>
                    <a:pt x="311" y="622"/>
                  </a:cubicBezTo>
                  <a:cubicBezTo>
                    <a:pt x="482" y="622"/>
                    <a:pt x="621" y="483"/>
                    <a:pt x="621" y="311"/>
                  </a:cubicBezTo>
                  <a:cubicBezTo>
                    <a:pt x="621" y="140"/>
                    <a:pt x="482" y="0"/>
                    <a:pt x="311" y="0"/>
                  </a:cubicBez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5027868" y="2537763"/>
            <a:ext cx="167069" cy="180109"/>
            <a:chOff x="13208946" y="3639461"/>
            <a:chExt cx="598488" cy="593725"/>
          </a:xfrm>
        </p:grpSpPr>
        <p:sp>
          <p:nvSpPr>
            <p:cNvPr id="52" name="Freeform 5"/>
            <p:cNvSpPr>
              <a:spLocks/>
            </p:cNvSpPr>
            <p:nvPr/>
          </p:nvSpPr>
          <p:spPr bwMode="auto">
            <a:xfrm>
              <a:off x="13366108" y="3815674"/>
              <a:ext cx="293688" cy="244475"/>
            </a:xfrm>
            <a:custGeom>
              <a:avLst/>
              <a:gdLst>
                <a:gd name="T0" fmla="*/ 129 w 306"/>
                <a:gd name="T1" fmla="*/ 157 h 256"/>
                <a:gd name="T2" fmla="*/ 129 w 306"/>
                <a:gd name="T3" fmla="*/ 157 h 256"/>
                <a:gd name="T4" fmla="*/ 77 w 306"/>
                <a:gd name="T5" fmla="*/ 115 h 256"/>
                <a:gd name="T6" fmla="*/ 76 w 306"/>
                <a:gd name="T7" fmla="*/ 114 h 256"/>
                <a:gd name="T8" fmla="*/ 44 w 306"/>
                <a:gd name="T9" fmla="*/ 88 h 256"/>
                <a:gd name="T10" fmla="*/ 0 w 306"/>
                <a:gd name="T11" fmla="*/ 143 h 256"/>
                <a:gd name="T12" fmla="*/ 140 w 306"/>
                <a:gd name="T13" fmla="*/ 256 h 256"/>
                <a:gd name="T14" fmla="*/ 306 w 306"/>
                <a:gd name="T15" fmla="*/ 42 h 256"/>
                <a:gd name="T16" fmla="*/ 251 w 306"/>
                <a:gd name="T17" fmla="*/ 0 h 256"/>
                <a:gd name="T18" fmla="*/ 129 w 306"/>
                <a:gd name="T19" fmla="*/ 15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6" h="256">
                  <a:moveTo>
                    <a:pt x="129" y="157"/>
                  </a:moveTo>
                  <a:lnTo>
                    <a:pt x="129" y="157"/>
                  </a:lnTo>
                  <a:lnTo>
                    <a:pt x="77" y="115"/>
                  </a:lnTo>
                  <a:cubicBezTo>
                    <a:pt x="101" y="115"/>
                    <a:pt x="186" y="114"/>
                    <a:pt x="76" y="114"/>
                  </a:cubicBezTo>
                  <a:lnTo>
                    <a:pt x="44" y="88"/>
                  </a:lnTo>
                  <a:lnTo>
                    <a:pt x="0" y="143"/>
                  </a:lnTo>
                  <a:lnTo>
                    <a:pt x="140" y="256"/>
                  </a:lnTo>
                  <a:lnTo>
                    <a:pt x="306" y="42"/>
                  </a:lnTo>
                  <a:lnTo>
                    <a:pt x="251" y="0"/>
                  </a:lnTo>
                  <a:lnTo>
                    <a:pt x="129" y="157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6"/>
            <p:cNvSpPr>
              <a:spLocks noEditPoints="1"/>
            </p:cNvSpPr>
            <p:nvPr/>
          </p:nvSpPr>
          <p:spPr bwMode="auto">
            <a:xfrm>
              <a:off x="13208946" y="3639461"/>
              <a:ext cx="598488" cy="593725"/>
            </a:xfrm>
            <a:custGeom>
              <a:avLst/>
              <a:gdLst>
                <a:gd name="T0" fmla="*/ 311 w 621"/>
                <a:gd name="T1" fmla="*/ 552 h 622"/>
                <a:gd name="T2" fmla="*/ 311 w 621"/>
                <a:gd name="T3" fmla="*/ 552 h 622"/>
                <a:gd name="T4" fmla="*/ 70 w 621"/>
                <a:gd name="T5" fmla="*/ 311 h 622"/>
                <a:gd name="T6" fmla="*/ 311 w 621"/>
                <a:gd name="T7" fmla="*/ 70 h 622"/>
                <a:gd name="T8" fmla="*/ 552 w 621"/>
                <a:gd name="T9" fmla="*/ 311 h 622"/>
                <a:gd name="T10" fmla="*/ 311 w 621"/>
                <a:gd name="T11" fmla="*/ 552 h 622"/>
                <a:gd name="T12" fmla="*/ 311 w 621"/>
                <a:gd name="T13" fmla="*/ 0 h 622"/>
                <a:gd name="T14" fmla="*/ 311 w 621"/>
                <a:gd name="T15" fmla="*/ 0 h 622"/>
                <a:gd name="T16" fmla="*/ 0 w 621"/>
                <a:gd name="T17" fmla="*/ 311 h 622"/>
                <a:gd name="T18" fmla="*/ 311 w 621"/>
                <a:gd name="T19" fmla="*/ 622 h 622"/>
                <a:gd name="T20" fmla="*/ 621 w 621"/>
                <a:gd name="T21" fmla="*/ 311 h 622"/>
                <a:gd name="T22" fmla="*/ 311 w 621"/>
                <a:gd name="T23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1" h="622">
                  <a:moveTo>
                    <a:pt x="311" y="552"/>
                  </a:moveTo>
                  <a:lnTo>
                    <a:pt x="311" y="552"/>
                  </a:lnTo>
                  <a:cubicBezTo>
                    <a:pt x="178" y="552"/>
                    <a:pt x="70" y="444"/>
                    <a:pt x="70" y="311"/>
                  </a:cubicBezTo>
                  <a:cubicBezTo>
                    <a:pt x="70" y="178"/>
                    <a:pt x="178" y="70"/>
                    <a:pt x="311" y="70"/>
                  </a:cubicBezTo>
                  <a:cubicBezTo>
                    <a:pt x="443" y="70"/>
                    <a:pt x="552" y="178"/>
                    <a:pt x="552" y="311"/>
                  </a:cubicBezTo>
                  <a:cubicBezTo>
                    <a:pt x="552" y="444"/>
                    <a:pt x="443" y="552"/>
                    <a:pt x="311" y="552"/>
                  </a:cubicBezTo>
                  <a:close/>
                  <a:moveTo>
                    <a:pt x="311" y="0"/>
                  </a:moveTo>
                  <a:lnTo>
                    <a:pt x="311" y="0"/>
                  </a:lnTo>
                  <a:cubicBezTo>
                    <a:pt x="139" y="0"/>
                    <a:pt x="0" y="140"/>
                    <a:pt x="0" y="311"/>
                  </a:cubicBezTo>
                  <a:cubicBezTo>
                    <a:pt x="0" y="483"/>
                    <a:pt x="139" y="622"/>
                    <a:pt x="311" y="622"/>
                  </a:cubicBezTo>
                  <a:cubicBezTo>
                    <a:pt x="482" y="622"/>
                    <a:pt x="621" y="483"/>
                    <a:pt x="621" y="311"/>
                  </a:cubicBezTo>
                  <a:cubicBezTo>
                    <a:pt x="621" y="140"/>
                    <a:pt x="482" y="0"/>
                    <a:pt x="311" y="0"/>
                  </a:cubicBez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14500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3A29-C332-D64E-AB92-833FC8202B62}" type="slidenum">
              <a:rPr lang="de-DE" smtClean="0"/>
              <a:t>4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Rolle</a:t>
            </a:r>
            <a:endParaRPr lang="de-DE" dirty="0"/>
          </a:p>
          <a:p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Das Kommunalgremium.</a:t>
            </a:r>
            <a:endParaRPr lang="de-DE" dirty="0"/>
          </a:p>
        </p:txBody>
      </p:sp>
      <p:sp>
        <p:nvSpPr>
          <p:cNvPr id="41" name="Ellipse 40"/>
          <p:cNvSpPr/>
          <p:nvPr/>
        </p:nvSpPr>
        <p:spPr bwMode="ltGray">
          <a:xfrm>
            <a:off x="539552" y="2857053"/>
            <a:ext cx="1853158" cy="1741430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de-DE" sz="1400" kern="0" dirty="0">
                <a:ea typeface="Calibri"/>
                <a:cs typeface="Times New Roman"/>
              </a:rPr>
              <a:t>Bündelung und Vertretung </a:t>
            </a:r>
            <a:r>
              <a:rPr lang="de-DE" sz="1400" kern="0" dirty="0" smtClean="0">
                <a:ea typeface="Calibri"/>
                <a:cs typeface="Times New Roman"/>
              </a:rPr>
              <a:t>kommunaler </a:t>
            </a:r>
          </a:p>
          <a:p>
            <a:pPr algn="ctr"/>
            <a:r>
              <a:rPr lang="de-DE" sz="1400" b="1" kern="0" dirty="0" smtClean="0">
                <a:ea typeface="Calibri"/>
                <a:cs typeface="Times New Roman"/>
              </a:rPr>
              <a:t>IT-Bedarfe </a:t>
            </a:r>
            <a:endParaRPr lang="de-DE" sz="1400" kern="0" dirty="0">
              <a:ea typeface="Calibri"/>
              <a:cs typeface="Times New Roman"/>
            </a:endParaRPr>
          </a:p>
        </p:txBody>
      </p:sp>
      <p:sp>
        <p:nvSpPr>
          <p:cNvPr id="47" name="Ellipse 46"/>
          <p:cNvSpPr/>
          <p:nvPr/>
        </p:nvSpPr>
        <p:spPr bwMode="ltGray">
          <a:xfrm>
            <a:off x="6731199" y="2860403"/>
            <a:ext cx="1855817" cy="1741429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de-DE" sz="1400" b="1" kern="0" dirty="0">
                <a:ea typeface="Calibri"/>
                <a:cs typeface="Times New Roman"/>
              </a:rPr>
              <a:t>Strukturierter </a:t>
            </a:r>
            <a:r>
              <a:rPr lang="de-DE" sz="1400" b="1" kern="0" dirty="0" smtClean="0">
                <a:ea typeface="Calibri"/>
                <a:cs typeface="Times New Roman"/>
              </a:rPr>
              <a:t>Informations- und Erfahrungs-</a:t>
            </a:r>
            <a:r>
              <a:rPr lang="de-DE" sz="1400" b="1" kern="0" dirty="0" err="1" smtClean="0">
                <a:ea typeface="Calibri"/>
                <a:cs typeface="Times New Roman"/>
              </a:rPr>
              <a:t>austausch</a:t>
            </a:r>
            <a:endParaRPr lang="de-DE" sz="1400" kern="0" dirty="0">
              <a:ea typeface="Calibri"/>
              <a:cs typeface="Times New Roman"/>
            </a:endParaRPr>
          </a:p>
        </p:txBody>
      </p:sp>
      <p:grpSp>
        <p:nvGrpSpPr>
          <p:cNvPr id="23" name="Gruppieren 22"/>
          <p:cNvGrpSpPr/>
          <p:nvPr/>
        </p:nvGrpSpPr>
        <p:grpSpPr>
          <a:xfrm>
            <a:off x="5061088" y="1645252"/>
            <a:ext cx="1261043" cy="512521"/>
            <a:chOff x="2543219" y="1617590"/>
            <a:chExt cx="1308019" cy="512521"/>
          </a:xfrm>
        </p:grpSpPr>
        <p:sp>
          <p:nvSpPr>
            <p:cNvPr id="24" name="Rechteck 23"/>
            <p:cNvSpPr/>
            <p:nvPr/>
          </p:nvSpPr>
          <p:spPr>
            <a:xfrm>
              <a:off x="2543219" y="1625486"/>
              <a:ext cx="1308019" cy="5046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de-DE" sz="1200" b="1" kern="0" dirty="0" smtClean="0">
                  <a:latin typeface="+mj-lt"/>
                  <a:ea typeface="Calibri"/>
                  <a:cs typeface="Times New Roman"/>
                </a:rPr>
                <a:t>Bürgerinnen </a:t>
              </a:r>
              <a:br>
                <a:rPr lang="de-DE" sz="1200" b="1" kern="0" dirty="0" smtClean="0">
                  <a:latin typeface="+mj-lt"/>
                  <a:ea typeface="Calibri"/>
                  <a:cs typeface="Times New Roman"/>
                </a:rPr>
              </a:br>
              <a:r>
                <a:rPr lang="de-DE" sz="1200" b="1" kern="0" dirty="0" smtClean="0">
                  <a:latin typeface="+mj-lt"/>
                  <a:ea typeface="Calibri"/>
                  <a:cs typeface="Times New Roman"/>
                </a:rPr>
                <a:t>und Bürger</a:t>
              </a:r>
              <a:endParaRPr lang="de-DE" sz="1200" b="1" kern="0" dirty="0">
                <a:latin typeface="+mj-lt"/>
                <a:ea typeface="Calibri"/>
                <a:cs typeface="Times New Roman"/>
              </a:endParaRPr>
            </a:p>
          </p:txBody>
        </p:sp>
        <p:sp>
          <p:nvSpPr>
            <p:cNvPr id="25" name="Abgerundetes Rechteck 24"/>
            <p:cNvSpPr/>
            <p:nvPr/>
          </p:nvSpPr>
          <p:spPr>
            <a:xfrm>
              <a:off x="2543220" y="1617590"/>
              <a:ext cx="1308018" cy="492032"/>
            </a:xfrm>
            <a:prstGeom prst="roundRect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de-DE" dirty="0"/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3781265" y="2024539"/>
            <a:ext cx="1447568" cy="458587"/>
            <a:chOff x="2543221" y="1708399"/>
            <a:chExt cx="1238803" cy="434151"/>
          </a:xfrm>
        </p:grpSpPr>
        <p:sp>
          <p:nvSpPr>
            <p:cNvPr id="27" name="Rechteck 26"/>
            <p:cNvSpPr/>
            <p:nvPr/>
          </p:nvSpPr>
          <p:spPr>
            <a:xfrm>
              <a:off x="2549560" y="1733525"/>
              <a:ext cx="1232464" cy="355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de-DE" sz="1600" b="1" kern="0" dirty="0" smtClean="0">
                  <a:latin typeface="+mj-lt"/>
                  <a:ea typeface="Calibri"/>
                  <a:cs typeface="Times New Roman"/>
                </a:rPr>
                <a:t>Kommunen</a:t>
              </a:r>
              <a:endParaRPr lang="de-DE" sz="1200" b="1" kern="0" dirty="0">
                <a:latin typeface="+mj-lt"/>
                <a:ea typeface="Calibri"/>
                <a:cs typeface="Times New Roman"/>
              </a:endParaRPr>
            </a:p>
          </p:txBody>
        </p:sp>
        <p:sp>
          <p:nvSpPr>
            <p:cNvPr id="28" name="Abgerundetes Rechteck 27"/>
            <p:cNvSpPr/>
            <p:nvPr/>
          </p:nvSpPr>
          <p:spPr>
            <a:xfrm>
              <a:off x="2543221" y="1708399"/>
              <a:ext cx="1238803" cy="434151"/>
            </a:xfrm>
            <a:prstGeom prst="roundRect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de-DE" dirty="0"/>
            </a:p>
          </p:txBody>
        </p:sp>
      </p:grpSp>
      <p:pic>
        <p:nvPicPr>
          <p:cNvPr id="29" name="Bild 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7089" y="1303560"/>
            <a:ext cx="142301" cy="385590"/>
          </a:xfrm>
          <a:prstGeom prst="rect">
            <a:avLst/>
          </a:prstGeom>
        </p:spPr>
      </p:pic>
      <p:pic>
        <p:nvPicPr>
          <p:cNvPr id="30" name="Bild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686" y="1308038"/>
            <a:ext cx="142301" cy="385590"/>
          </a:xfrm>
          <a:prstGeom prst="rect">
            <a:avLst/>
          </a:prstGeom>
        </p:spPr>
      </p:pic>
      <p:pic>
        <p:nvPicPr>
          <p:cNvPr id="31" name="Bild 16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91001" y="1303560"/>
            <a:ext cx="151482" cy="385590"/>
          </a:xfrm>
          <a:prstGeom prst="rect">
            <a:avLst/>
          </a:prstGeom>
        </p:spPr>
      </p:pic>
      <p:grpSp>
        <p:nvGrpSpPr>
          <p:cNvPr id="32" name="Gruppieren 31"/>
          <p:cNvGrpSpPr/>
          <p:nvPr/>
        </p:nvGrpSpPr>
        <p:grpSpPr>
          <a:xfrm flipH="1">
            <a:off x="3227627" y="1639081"/>
            <a:ext cx="1075653" cy="590999"/>
            <a:chOff x="4273791" y="1234630"/>
            <a:chExt cx="1498113" cy="823112"/>
          </a:xfrm>
        </p:grpSpPr>
        <p:pic>
          <p:nvPicPr>
            <p:cNvPr id="33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7857" l="0" r="100000">
                          <a14:foregroundMark x1="52632" y1="13571" x2="52632" y2="13571"/>
                          <a14:foregroundMark x1="19298" y1="37143" x2="83333" y2="37143"/>
                          <a14:foregroundMark x1="22807" y1="71429" x2="74561" y2="714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5056" y="1234630"/>
              <a:ext cx="424109" cy="520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7857" l="0" r="100000">
                          <a14:foregroundMark x1="52632" y1="13571" x2="52632" y2="13571"/>
                          <a14:foregroundMark x1="19298" y1="37143" x2="83333" y2="37143"/>
                          <a14:foregroundMark x1="22807" y1="71429" x2="74561" y2="714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0347" y="1470606"/>
              <a:ext cx="393111" cy="482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7857" l="0" r="100000">
                          <a14:foregroundMark x1="52632" y1="13571" x2="52632" y2="13571"/>
                          <a14:foregroundMark x1="19298" y1="37143" x2="83333" y2="37143"/>
                          <a14:foregroundMark x1="22807" y1="71429" x2="74561" y2="714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5727" y="1537668"/>
              <a:ext cx="393111" cy="482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7857" l="0" r="100000">
                          <a14:foregroundMark x1="52632" y1="13571" x2="52632" y2="13571"/>
                          <a14:foregroundMark x1="19298" y1="37143" x2="83333" y2="37143"/>
                          <a14:foregroundMark x1="22807" y1="71429" x2="74561" y2="714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545" y="1374112"/>
              <a:ext cx="393111" cy="482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7857" l="0" r="100000">
                          <a14:foregroundMark x1="52632" y1="13571" x2="52632" y2="13571"/>
                          <a14:foregroundMark x1="19298" y1="37143" x2="83333" y2="37143"/>
                          <a14:foregroundMark x1="22807" y1="71429" x2="74561" y2="714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3791" y="1295509"/>
              <a:ext cx="393111" cy="482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7857" l="0" r="100000">
                          <a14:foregroundMark x1="52632" y1="13571" x2="52632" y2="13571"/>
                          <a14:foregroundMark x1="19298" y1="37143" x2="83333" y2="37143"/>
                          <a14:foregroundMark x1="22807" y1="71429" x2="74561" y2="714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793" y="1458218"/>
              <a:ext cx="393111" cy="482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7857" l="0" r="100000">
                          <a14:foregroundMark x1="52632" y1="13571" x2="52632" y2="13571"/>
                          <a14:foregroundMark x1="19298" y1="37143" x2="83333" y2="37143"/>
                          <a14:foregroundMark x1="22807" y1="71429" x2="74561" y2="714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2238" y="1308578"/>
              <a:ext cx="393111" cy="482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7857" l="0" r="100000">
                          <a14:foregroundMark x1="52632" y1="13571" x2="52632" y2="13571"/>
                          <a14:foregroundMark x1="19298" y1="37143" x2="83333" y2="37143"/>
                          <a14:foregroundMark x1="22807" y1="71429" x2="74561" y2="714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3267" y="1537244"/>
              <a:ext cx="424109" cy="520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uppieren 6"/>
          <p:cNvGrpSpPr/>
          <p:nvPr/>
        </p:nvGrpSpPr>
        <p:grpSpPr>
          <a:xfrm>
            <a:off x="3064341" y="3102863"/>
            <a:ext cx="2978142" cy="1231114"/>
            <a:chOff x="3098286" y="2927067"/>
            <a:chExt cx="2978142" cy="1231114"/>
          </a:xfrm>
        </p:grpSpPr>
        <p:sp>
          <p:nvSpPr>
            <p:cNvPr id="39" name="Rechteck 38"/>
            <p:cNvSpPr/>
            <p:nvPr/>
          </p:nvSpPr>
          <p:spPr>
            <a:xfrm>
              <a:off x="3139366" y="3103284"/>
              <a:ext cx="2869464" cy="42473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 algn="ctr" defTabSz="914400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de-DE" sz="2400" b="1" kern="0" dirty="0" smtClean="0">
                  <a:latin typeface="+mj-lt"/>
                  <a:ea typeface="Calibri"/>
                  <a:cs typeface="Times New Roman"/>
                </a:rPr>
                <a:t>Kommunalgremium</a:t>
              </a:r>
              <a:endParaRPr lang="de-DE" sz="2400" b="1" kern="0" dirty="0">
                <a:latin typeface="+mj-lt"/>
                <a:ea typeface="Calibri"/>
                <a:cs typeface="Times New Roman"/>
              </a:endParaRPr>
            </a:p>
          </p:txBody>
        </p:sp>
        <p:sp>
          <p:nvSpPr>
            <p:cNvPr id="40" name="Abgerundetes Rechteck 39"/>
            <p:cNvSpPr/>
            <p:nvPr/>
          </p:nvSpPr>
          <p:spPr>
            <a:xfrm>
              <a:off x="3098286" y="2927067"/>
              <a:ext cx="2978142" cy="1231114"/>
            </a:xfrm>
            <a:prstGeom prst="roundRect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de-DE" sz="1600" dirty="0">
                <a:latin typeface="+mj-lt"/>
              </a:endParaRPr>
            </a:p>
          </p:txBody>
        </p:sp>
        <p:grpSp>
          <p:nvGrpSpPr>
            <p:cNvPr id="58" name="Group 4"/>
            <p:cNvGrpSpPr>
              <a:grpSpLocks noChangeAspect="1"/>
            </p:cNvGrpSpPr>
            <p:nvPr/>
          </p:nvGrpSpPr>
          <p:grpSpPr bwMode="auto">
            <a:xfrm>
              <a:off x="3980296" y="3239164"/>
              <a:ext cx="1276832" cy="909587"/>
              <a:chOff x="519" y="2341"/>
              <a:chExt cx="1502" cy="1070"/>
            </a:xfrm>
          </p:grpSpPr>
          <p:sp>
            <p:nvSpPr>
              <p:cNvPr id="5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519" y="2341"/>
                <a:ext cx="1496" cy="1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0" name="Freeform 5"/>
              <p:cNvSpPr>
                <a:spLocks/>
              </p:cNvSpPr>
              <p:nvPr/>
            </p:nvSpPr>
            <p:spPr bwMode="auto">
              <a:xfrm>
                <a:off x="522" y="3200"/>
                <a:ext cx="225" cy="33"/>
              </a:xfrm>
              <a:custGeom>
                <a:avLst/>
                <a:gdLst>
                  <a:gd name="T0" fmla="*/ 0 w 373"/>
                  <a:gd name="T1" fmla="*/ 0 h 56"/>
                  <a:gd name="T2" fmla="*/ 0 w 373"/>
                  <a:gd name="T3" fmla="*/ 0 h 56"/>
                  <a:gd name="T4" fmla="*/ 0 w 373"/>
                  <a:gd name="T5" fmla="*/ 56 h 56"/>
                  <a:gd name="T6" fmla="*/ 373 w 373"/>
                  <a:gd name="T7" fmla="*/ 56 h 56"/>
                  <a:gd name="T8" fmla="*/ 373 w 373"/>
                  <a:gd name="T9" fmla="*/ 0 h 56"/>
                  <a:gd name="T10" fmla="*/ 0 w 373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3" h="56">
                    <a:moveTo>
                      <a:pt x="0" y="0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373" y="56"/>
                    </a:lnTo>
                    <a:lnTo>
                      <a:pt x="37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1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1" name="Freeform 6"/>
              <p:cNvSpPr>
                <a:spLocks/>
              </p:cNvSpPr>
              <p:nvPr/>
            </p:nvSpPr>
            <p:spPr bwMode="auto">
              <a:xfrm>
                <a:off x="1016" y="3068"/>
                <a:ext cx="35" cy="343"/>
              </a:xfrm>
              <a:custGeom>
                <a:avLst/>
                <a:gdLst>
                  <a:gd name="T0" fmla="*/ 0 w 57"/>
                  <a:gd name="T1" fmla="*/ 0 h 566"/>
                  <a:gd name="T2" fmla="*/ 0 w 57"/>
                  <a:gd name="T3" fmla="*/ 0 h 566"/>
                  <a:gd name="T4" fmla="*/ 1 w 57"/>
                  <a:gd name="T5" fmla="*/ 566 h 566"/>
                  <a:gd name="T6" fmla="*/ 57 w 57"/>
                  <a:gd name="T7" fmla="*/ 566 h 566"/>
                  <a:gd name="T8" fmla="*/ 57 w 57"/>
                  <a:gd name="T9" fmla="*/ 0 h 566"/>
                  <a:gd name="T10" fmla="*/ 0 w 57"/>
                  <a:gd name="T11" fmla="*/ 0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566">
                    <a:moveTo>
                      <a:pt x="0" y="0"/>
                    </a:moveTo>
                    <a:lnTo>
                      <a:pt x="0" y="0"/>
                    </a:lnTo>
                    <a:lnTo>
                      <a:pt x="1" y="566"/>
                    </a:lnTo>
                    <a:lnTo>
                      <a:pt x="57" y="566"/>
                    </a:lnTo>
                    <a:lnTo>
                      <a:pt x="5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1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2" name="Freeform 7"/>
              <p:cNvSpPr>
                <a:spLocks/>
              </p:cNvSpPr>
              <p:nvPr/>
            </p:nvSpPr>
            <p:spPr bwMode="auto">
              <a:xfrm>
                <a:off x="1466" y="3068"/>
                <a:ext cx="34" cy="343"/>
              </a:xfrm>
              <a:custGeom>
                <a:avLst/>
                <a:gdLst>
                  <a:gd name="T0" fmla="*/ 0 w 57"/>
                  <a:gd name="T1" fmla="*/ 0 h 566"/>
                  <a:gd name="T2" fmla="*/ 0 w 57"/>
                  <a:gd name="T3" fmla="*/ 0 h 566"/>
                  <a:gd name="T4" fmla="*/ 1 w 57"/>
                  <a:gd name="T5" fmla="*/ 566 h 566"/>
                  <a:gd name="T6" fmla="*/ 57 w 57"/>
                  <a:gd name="T7" fmla="*/ 566 h 566"/>
                  <a:gd name="T8" fmla="*/ 57 w 57"/>
                  <a:gd name="T9" fmla="*/ 0 h 566"/>
                  <a:gd name="T10" fmla="*/ 0 w 57"/>
                  <a:gd name="T11" fmla="*/ 0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566">
                    <a:moveTo>
                      <a:pt x="0" y="0"/>
                    </a:moveTo>
                    <a:lnTo>
                      <a:pt x="0" y="0"/>
                    </a:lnTo>
                    <a:lnTo>
                      <a:pt x="1" y="566"/>
                    </a:lnTo>
                    <a:lnTo>
                      <a:pt x="57" y="566"/>
                    </a:lnTo>
                    <a:lnTo>
                      <a:pt x="5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1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3" name="Freeform 8"/>
              <p:cNvSpPr>
                <a:spLocks/>
              </p:cNvSpPr>
              <p:nvPr/>
            </p:nvSpPr>
            <p:spPr bwMode="auto">
              <a:xfrm>
                <a:off x="1804" y="3200"/>
                <a:ext cx="211" cy="33"/>
              </a:xfrm>
              <a:custGeom>
                <a:avLst/>
                <a:gdLst>
                  <a:gd name="T0" fmla="*/ 350 w 350"/>
                  <a:gd name="T1" fmla="*/ 0 h 56"/>
                  <a:gd name="T2" fmla="*/ 350 w 350"/>
                  <a:gd name="T3" fmla="*/ 0 h 56"/>
                  <a:gd name="T4" fmla="*/ 0 w 350"/>
                  <a:gd name="T5" fmla="*/ 0 h 56"/>
                  <a:gd name="T6" fmla="*/ 0 w 350"/>
                  <a:gd name="T7" fmla="*/ 56 h 56"/>
                  <a:gd name="T8" fmla="*/ 350 w 350"/>
                  <a:gd name="T9" fmla="*/ 56 h 56"/>
                  <a:gd name="T10" fmla="*/ 350 w 350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0" h="56">
                    <a:moveTo>
                      <a:pt x="350" y="0"/>
                    </a:moveTo>
                    <a:lnTo>
                      <a:pt x="350" y="0"/>
                    </a:lnTo>
                    <a:lnTo>
                      <a:pt x="0" y="0"/>
                    </a:lnTo>
                    <a:lnTo>
                      <a:pt x="0" y="56"/>
                    </a:lnTo>
                    <a:lnTo>
                      <a:pt x="350" y="56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0101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4" name="Freeform 9"/>
              <p:cNvSpPr>
                <a:spLocks noEditPoints="1"/>
              </p:cNvSpPr>
              <p:nvPr/>
            </p:nvSpPr>
            <p:spPr bwMode="auto">
              <a:xfrm>
                <a:off x="1833" y="2700"/>
                <a:ext cx="188" cy="188"/>
              </a:xfrm>
              <a:custGeom>
                <a:avLst/>
                <a:gdLst>
                  <a:gd name="T0" fmla="*/ 156 w 312"/>
                  <a:gd name="T1" fmla="*/ 56 h 311"/>
                  <a:gd name="T2" fmla="*/ 156 w 312"/>
                  <a:gd name="T3" fmla="*/ 56 h 311"/>
                  <a:gd name="T4" fmla="*/ 255 w 312"/>
                  <a:gd name="T5" fmla="*/ 155 h 311"/>
                  <a:gd name="T6" fmla="*/ 156 w 312"/>
                  <a:gd name="T7" fmla="*/ 254 h 311"/>
                  <a:gd name="T8" fmla="*/ 57 w 312"/>
                  <a:gd name="T9" fmla="*/ 155 h 311"/>
                  <a:gd name="T10" fmla="*/ 156 w 312"/>
                  <a:gd name="T11" fmla="*/ 56 h 311"/>
                  <a:gd name="T12" fmla="*/ 156 w 312"/>
                  <a:gd name="T13" fmla="*/ 311 h 311"/>
                  <a:gd name="T14" fmla="*/ 156 w 312"/>
                  <a:gd name="T15" fmla="*/ 311 h 311"/>
                  <a:gd name="T16" fmla="*/ 312 w 312"/>
                  <a:gd name="T17" fmla="*/ 155 h 311"/>
                  <a:gd name="T18" fmla="*/ 156 w 312"/>
                  <a:gd name="T19" fmla="*/ 0 h 311"/>
                  <a:gd name="T20" fmla="*/ 0 w 312"/>
                  <a:gd name="T21" fmla="*/ 155 h 311"/>
                  <a:gd name="T22" fmla="*/ 156 w 312"/>
                  <a:gd name="T23" fmla="*/ 31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2" h="311">
                    <a:moveTo>
                      <a:pt x="156" y="56"/>
                    </a:moveTo>
                    <a:lnTo>
                      <a:pt x="156" y="56"/>
                    </a:lnTo>
                    <a:cubicBezTo>
                      <a:pt x="211" y="56"/>
                      <a:pt x="255" y="101"/>
                      <a:pt x="255" y="155"/>
                    </a:cubicBezTo>
                    <a:cubicBezTo>
                      <a:pt x="255" y="210"/>
                      <a:pt x="211" y="254"/>
                      <a:pt x="156" y="254"/>
                    </a:cubicBezTo>
                    <a:cubicBezTo>
                      <a:pt x="102" y="254"/>
                      <a:pt x="57" y="210"/>
                      <a:pt x="57" y="155"/>
                    </a:cubicBezTo>
                    <a:cubicBezTo>
                      <a:pt x="57" y="101"/>
                      <a:pt x="102" y="56"/>
                      <a:pt x="156" y="56"/>
                    </a:cubicBezTo>
                    <a:close/>
                    <a:moveTo>
                      <a:pt x="156" y="311"/>
                    </a:moveTo>
                    <a:lnTo>
                      <a:pt x="156" y="311"/>
                    </a:lnTo>
                    <a:cubicBezTo>
                      <a:pt x="242" y="311"/>
                      <a:pt x="312" y="242"/>
                      <a:pt x="312" y="155"/>
                    </a:cubicBezTo>
                    <a:cubicBezTo>
                      <a:pt x="312" y="69"/>
                      <a:pt x="242" y="0"/>
                      <a:pt x="156" y="0"/>
                    </a:cubicBezTo>
                    <a:cubicBezTo>
                      <a:pt x="70" y="0"/>
                      <a:pt x="0" y="69"/>
                      <a:pt x="0" y="155"/>
                    </a:cubicBezTo>
                    <a:cubicBezTo>
                      <a:pt x="0" y="242"/>
                      <a:pt x="70" y="311"/>
                      <a:pt x="156" y="311"/>
                    </a:cubicBezTo>
                    <a:close/>
                  </a:path>
                </a:pathLst>
              </a:custGeom>
              <a:solidFill>
                <a:srgbClr val="0101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5" name="Freeform 10"/>
              <p:cNvSpPr>
                <a:spLocks/>
              </p:cNvSpPr>
              <p:nvPr/>
            </p:nvSpPr>
            <p:spPr bwMode="auto">
              <a:xfrm>
                <a:off x="1704" y="2923"/>
                <a:ext cx="313" cy="487"/>
              </a:xfrm>
              <a:custGeom>
                <a:avLst/>
                <a:gdLst>
                  <a:gd name="T0" fmla="*/ 416 w 519"/>
                  <a:gd name="T1" fmla="*/ 0 h 803"/>
                  <a:gd name="T2" fmla="*/ 416 w 519"/>
                  <a:gd name="T3" fmla="*/ 0 h 803"/>
                  <a:gd name="T4" fmla="*/ 317 w 519"/>
                  <a:gd name="T5" fmla="*/ 0 h 803"/>
                  <a:gd name="T6" fmla="*/ 203 w 519"/>
                  <a:gd name="T7" fmla="*/ 114 h 803"/>
                  <a:gd name="T8" fmla="*/ 203 w 519"/>
                  <a:gd name="T9" fmla="*/ 275 h 803"/>
                  <a:gd name="T10" fmla="*/ 259 w 519"/>
                  <a:gd name="T11" fmla="*/ 275 h 803"/>
                  <a:gd name="T12" fmla="*/ 259 w 519"/>
                  <a:gd name="T13" fmla="*/ 114 h 803"/>
                  <a:gd name="T14" fmla="*/ 317 w 519"/>
                  <a:gd name="T15" fmla="*/ 56 h 803"/>
                  <a:gd name="T16" fmla="*/ 405 w 519"/>
                  <a:gd name="T17" fmla="*/ 56 h 803"/>
                  <a:gd name="T18" fmla="*/ 463 w 519"/>
                  <a:gd name="T19" fmla="*/ 114 h 803"/>
                  <a:gd name="T20" fmla="*/ 463 w 519"/>
                  <a:gd name="T21" fmla="*/ 280 h 803"/>
                  <a:gd name="T22" fmla="*/ 404 w 519"/>
                  <a:gd name="T23" fmla="*/ 337 h 803"/>
                  <a:gd name="T24" fmla="*/ 372 w 519"/>
                  <a:gd name="T25" fmla="*/ 337 h 803"/>
                  <a:gd name="T26" fmla="*/ 323 w 519"/>
                  <a:gd name="T27" fmla="*/ 337 h 803"/>
                  <a:gd name="T28" fmla="*/ 323 w 519"/>
                  <a:gd name="T29" fmla="*/ 337 h 803"/>
                  <a:gd name="T30" fmla="*/ 115 w 519"/>
                  <a:gd name="T31" fmla="*/ 337 h 803"/>
                  <a:gd name="T32" fmla="*/ 1 w 519"/>
                  <a:gd name="T33" fmla="*/ 450 h 803"/>
                  <a:gd name="T34" fmla="*/ 1 w 519"/>
                  <a:gd name="T35" fmla="*/ 483 h 803"/>
                  <a:gd name="T36" fmla="*/ 0 w 519"/>
                  <a:gd name="T37" fmla="*/ 483 h 803"/>
                  <a:gd name="T38" fmla="*/ 0 w 519"/>
                  <a:gd name="T39" fmla="*/ 803 h 803"/>
                  <a:gd name="T40" fmla="*/ 57 w 519"/>
                  <a:gd name="T41" fmla="*/ 803 h 803"/>
                  <a:gd name="T42" fmla="*/ 57 w 519"/>
                  <a:gd name="T43" fmla="*/ 498 h 803"/>
                  <a:gd name="T44" fmla="*/ 57 w 519"/>
                  <a:gd name="T45" fmla="*/ 498 h 803"/>
                  <a:gd name="T46" fmla="*/ 57 w 519"/>
                  <a:gd name="T47" fmla="*/ 450 h 803"/>
                  <a:gd name="T48" fmla="*/ 115 w 519"/>
                  <a:gd name="T49" fmla="*/ 393 h 803"/>
                  <a:gd name="T50" fmla="*/ 340 w 519"/>
                  <a:gd name="T51" fmla="*/ 393 h 803"/>
                  <a:gd name="T52" fmla="*/ 406 w 519"/>
                  <a:gd name="T53" fmla="*/ 393 h 803"/>
                  <a:gd name="T54" fmla="*/ 406 w 519"/>
                  <a:gd name="T55" fmla="*/ 393 h 803"/>
                  <a:gd name="T56" fmla="*/ 408 w 519"/>
                  <a:gd name="T57" fmla="*/ 393 h 803"/>
                  <a:gd name="T58" fmla="*/ 415 w 519"/>
                  <a:gd name="T59" fmla="*/ 393 h 803"/>
                  <a:gd name="T60" fmla="*/ 415 w 519"/>
                  <a:gd name="T61" fmla="*/ 392 h 803"/>
                  <a:gd name="T62" fmla="*/ 519 w 519"/>
                  <a:gd name="T63" fmla="*/ 281 h 803"/>
                  <a:gd name="T64" fmla="*/ 519 w 519"/>
                  <a:gd name="T65" fmla="*/ 114 h 803"/>
                  <a:gd name="T66" fmla="*/ 416 w 519"/>
                  <a:gd name="T67" fmla="*/ 0 h 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19" h="803">
                    <a:moveTo>
                      <a:pt x="416" y="0"/>
                    </a:moveTo>
                    <a:lnTo>
                      <a:pt x="416" y="0"/>
                    </a:lnTo>
                    <a:lnTo>
                      <a:pt x="317" y="0"/>
                    </a:lnTo>
                    <a:cubicBezTo>
                      <a:pt x="254" y="0"/>
                      <a:pt x="203" y="51"/>
                      <a:pt x="203" y="114"/>
                    </a:cubicBezTo>
                    <a:lnTo>
                      <a:pt x="203" y="275"/>
                    </a:lnTo>
                    <a:lnTo>
                      <a:pt x="259" y="275"/>
                    </a:lnTo>
                    <a:lnTo>
                      <a:pt x="259" y="114"/>
                    </a:lnTo>
                    <a:cubicBezTo>
                      <a:pt x="259" y="82"/>
                      <a:pt x="285" y="56"/>
                      <a:pt x="317" y="56"/>
                    </a:cubicBezTo>
                    <a:lnTo>
                      <a:pt x="405" y="56"/>
                    </a:lnTo>
                    <a:cubicBezTo>
                      <a:pt x="437" y="56"/>
                      <a:pt x="463" y="82"/>
                      <a:pt x="463" y="114"/>
                    </a:cubicBezTo>
                    <a:lnTo>
                      <a:pt x="463" y="280"/>
                    </a:lnTo>
                    <a:cubicBezTo>
                      <a:pt x="463" y="311"/>
                      <a:pt x="437" y="337"/>
                      <a:pt x="404" y="337"/>
                    </a:cubicBezTo>
                    <a:lnTo>
                      <a:pt x="372" y="337"/>
                    </a:lnTo>
                    <a:lnTo>
                      <a:pt x="323" y="337"/>
                    </a:lnTo>
                    <a:lnTo>
                      <a:pt x="323" y="337"/>
                    </a:lnTo>
                    <a:lnTo>
                      <a:pt x="115" y="337"/>
                    </a:lnTo>
                    <a:cubicBezTo>
                      <a:pt x="52" y="337"/>
                      <a:pt x="1" y="388"/>
                      <a:pt x="1" y="450"/>
                    </a:cubicBezTo>
                    <a:lnTo>
                      <a:pt x="1" y="483"/>
                    </a:lnTo>
                    <a:lnTo>
                      <a:pt x="0" y="483"/>
                    </a:lnTo>
                    <a:lnTo>
                      <a:pt x="0" y="803"/>
                    </a:lnTo>
                    <a:lnTo>
                      <a:pt x="57" y="803"/>
                    </a:lnTo>
                    <a:lnTo>
                      <a:pt x="57" y="498"/>
                    </a:lnTo>
                    <a:lnTo>
                      <a:pt x="57" y="498"/>
                    </a:lnTo>
                    <a:lnTo>
                      <a:pt x="57" y="450"/>
                    </a:lnTo>
                    <a:cubicBezTo>
                      <a:pt x="57" y="419"/>
                      <a:pt x="83" y="393"/>
                      <a:pt x="115" y="393"/>
                    </a:cubicBezTo>
                    <a:lnTo>
                      <a:pt x="340" y="393"/>
                    </a:lnTo>
                    <a:lnTo>
                      <a:pt x="406" y="393"/>
                    </a:lnTo>
                    <a:lnTo>
                      <a:pt x="406" y="393"/>
                    </a:lnTo>
                    <a:cubicBezTo>
                      <a:pt x="407" y="393"/>
                      <a:pt x="408" y="393"/>
                      <a:pt x="408" y="393"/>
                    </a:cubicBezTo>
                    <a:lnTo>
                      <a:pt x="415" y="393"/>
                    </a:lnTo>
                    <a:lnTo>
                      <a:pt x="415" y="392"/>
                    </a:lnTo>
                    <a:cubicBezTo>
                      <a:pt x="475" y="386"/>
                      <a:pt x="519" y="335"/>
                      <a:pt x="519" y="281"/>
                    </a:cubicBezTo>
                    <a:lnTo>
                      <a:pt x="519" y="114"/>
                    </a:lnTo>
                    <a:cubicBezTo>
                      <a:pt x="519" y="51"/>
                      <a:pt x="478" y="0"/>
                      <a:pt x="416" y="0"/>
                    </a:cubicBezTo>
                    <a:close/>
                  </a:path>
                </a:pathLst>
              </a:custGeom>
              <a:solidFill>
                <a:srgbClr val="0101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6" name="Freeform 11"/>
              <p:cNvSpPr>
                <a:spLocks noEditPoints="1"/>
              </p:cNvSpPr>
              <p:nvPr/>
            </p:nvSpPr>
            <p:spPr bwMode="auto">
              <a:xfrm>
                <a:off x="828" y="2700"/>
                <a:ext cx="188" cy="189"/>
              </a:xfrm>
              <a:custGeom>
                <a:avLst/>
                <a:gdLst>
                  <a:gd name="T0" fmla="*/ 155 w 311"/>
                  <a:gd name="T1" fmla="*/ 56 h 311"/>
                  <a:gd name="T2" fmla="*/ 155 w 311"/>
                  <a:gd name="T3" fmla="*/ 56 h 311"/>
                  <a:gd name="T4" fmla="*/ 255 w 311"/>
                  <a:gd name="T5" fmla="*/ 155 h 311"/>
                  <a:gd name="T6" fmla="*/ 155 w 311"/>
                  <a:gd name="T7" fmla="*/ 255 h 311"/>
                  <a:gd name="T8" fmla="*/ 56 w 311"/>
                  <a:gd name="T9" fmla="*/ 155 h 311"/>
                  <a:gd name="T10" fmla="*/ 155 w 311"/>
                  <a:gd name="T11" fmla="*/ 56 h 311"/>
                  <a:gd name="T12" fmla="*/ 155 w 311"/>
                  <a:gd name="T13" fmla="*/ 311 h 311"/>
                  <a:gd name="T14" fmla="*/ 155 w 311"/>
                  <a:gd name="T15" fmla="*/ 311 h 311"/>
                  <a:gd name="T16" fmla="*/ 311 w 311"/>
                  <a:gd name="T17" fmla="*/ 155 h 311"/>
                  <a:gd name="T18" fmla="*/ 155 w 311"/>
                  <a:gd name="T19" fmla="*/ 0 h 311"/>
                  <a:gd name="T20" fmla="*/ 0 w 311"/>
                  <a:gd name="T21" fmla="*/ 155 h 311"/>
                  <a:gd name="T22" fmla="*/ 155 w 311"/>
                  <a:gd name="T23" fmla="*/ 31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1" h="311">
                    <a:moveTo>
                      <a:pt x="155" y="56"/>
                    </a:moveTo>
                    <a:lnTo>
                      <a:pt x="155" y="56"/>
                    </a:lnTo>
                    <a:cubicBezTo>
                      <a:pt x="210" y="56"/>
                      <a:pt x="255" y="101"/>
                      <a:pt x="255" y="155"/>
                    </a:cubicBezTo>
                    <a:cubicBezTo>
                      <a:pt x="255" y="210"/>
                      <a:pt x="210" y="255"/>
                      <a:pt x="155" y="255"/>
                    </a:cubicBezTo>
                    <a:cubicBezTo>
                      <a:pt x="101" y="255"/>
                      <a:pt x="56" y="210"/>
                      <a:pt x="56" y="155"/>
                    </a:cubicBezTo>
                    <a:cubicBezTo>
                      <a:pt x="56" y="101"/>
                      <a:pt x="101" y="56"/>
                      <a:pt x="155" y="56"/>
                    </a:cubicBezTo>
                    <a:close/>
                    <a:moveTo>
                      <a:pt x="155" y="311"/>
                    </a:moveTo>
                    <a:lnTo>
                      <a:pt x="155" y="311"/>
                    </a:lnTo>
                    <a:cubicBezTo>
                      <a:pt x="242" y="311"/>
                      <a:pt x="311" y="242"/>
                      <a:pt x="311" y="155"/>
                    </a:cubicBezTo>
                    <a:cubicBezTo>
                      <a:pt x="311" y="69"/>
                      <a:pt x="242" y="0"/>
                      <a:pt x="155" y="0"/>
                    </a:cubicBezTo>
                    <a:cubicBezTo>
                      <a:pt x="69" y="0"/>
                      <a:pt x="0" y="69"/>
                      <a:pt x="0" y="155"/>
                    </a:cubicBezTo>
                    <a:cubicBezTo>
                      <a:pt x="0" y="242"/>
                      <a:pt x="69" y="311"/>
                      <a:pt x="155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7" name="Freeform 12"/>
              <p:cNvSpPr>
                <a:spLocks/>
              </p:cNvSpPr>
              <p:nvPr/>
            </p:nvSpPr>
            <p:spPr bwMode="auto">
              <a:xfrm>
                <a:off x="793" y="2924"/>
                <a:ext cx="258" cy="98"/>
              </a:xfrm>
              <a:custGeom>
                <a:avLst/>
                <a:gdLst>
                  <a:gd name="T0" fmla="*/ 56 w 427"/>
                  <a:gd name="T1" fmla="*/ 114 h 162"/>
                  <a:gd name="T2" fmla="*/ 56 w 427"/>
                  <a:gd name="T3" fmla="*/ 114 h 162"/>
                  <a:gd name="T4" fmla="*/ 114 w 427"/>
                  <a:gd name="T5" fmla="*/ 56 h 162"/>
                  <a:gd name="T6" fmla="*/ 313 w 427"/>
                  <a:gd name="T7" fmla="*/ 56 h 162"/>
                  <a:gd name="T8" fmla="*/ 371 w 427"/>
                  <a:gd name="T9" fmla="*/ 114 h 162"/>
                  <a:gd name="T10" fmla="*/ 371 w 427"/>
                  <a:gd name="T11" fmla="*/ 162 h 162"/>
                  <a:gd name="T12" fmla="*/ 427 w 427"/>
                  <a:gd name="T13" fmla="*/ 162 h 162"/>
                  <a:gd name="T14" fmla="*/ 427 w 427"/>
                  <a:gd name="T15" fmla="*/ 114 h 162"/>
                  <a:gd name="T16" fmla="*/ 324 w 427"/>
                  <a:gd name="T17" fmla="*/ 0 h 162"/>
                  <a:gd name="T18" fmla="*/ 114 w 427"/>
                  <a:gd name="T19" fmla="*/ 0 h 162"/>
                  <a:gd name="T20" fmla="*/ 0 w 427"/>
                  <a:gd name="T21" fmla="*/ 114 h 162"/>
                  <a:gd name="T22" fmla="*/ 0 w 427"/>
                  <a:gd name="T23" fmla="*/ 162 h 162"/>
                  <a:gd name="T24" fmla="*/ 56 w 427"/>
                  <a:gd name="T25" fmla="*/ 162 h 162"/>
                  <a:gd name="T26" fmla="*/ 56 w 427"/>
                  <a:gd name="T27" fmla="*/ 11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7" h="162">
                    <a:moveTo>
                      <a:pt x="56" y="114"/>
                    </a:moveTo>
                    <a:lnTo>
                      <a:pt x="56" y="114"/>
                    </a:lnTo>
                    <a:cubicBezTo>
                      <a:pt x="56" y="82"/>
                      <a:pt x="82" y="56"/>
                      <a:pt x="114" y="56"/>
                    </a:cubicBezTo>
                    <a:lnTo>
                      <a:pt x="313" y="56"/>
                    </a:lnTo>
                    <a:cubicBezTo>
                      <a:pt x="345" y="56"/>
                      <a:pt x="371" y="82"/>
                      <a:pt x="371" y="114"/>
                    </a:cubicBezTo>
                    <a:lnTo>
                      <a:pt x="371" y="162"/>
                    </a:lnTo>
                    <a:lnTo>
                      <a:pt x="427" y="162"/>
                    </a:lnTo>
                    <a:lnTo>
                      <a:pt x="427" y="114"/>
                    </a:lnTo>
                    <a:cubicBezTo>
                      <a:pt x="427" y="51"/>
                      <a:pt x="387" y="0"/>
                      <a:pt x="324" y="0"/>
                    </a:cubicBezTo>
                    <a:lnTo>
                      <a:pt x="114" y="0"/>
                    </a:lnTo>
                    <a:cubicBezTo>
                      <a:pt x="51" y="0"/>
                      <a:pt x="0" y="51"/>
                      <a:pt x="0" y="114"/>
                    </a:cubicBezTo>
                    <a:lnTo>
                      <a:pt x="0" y="162"/>
                    </a:lnTo>
                    <a:lnTo>
                      <a:pt x="56" y="162"/>
                    </a:lnTo>
                    <a:lnTo>
                      <a:pt x="56" y="1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8" name="Freeform 13"/>
              <p:cNvSpPr>
                <a:spLocks noEditPoints="1"/>
              </p:cNvSpPr>
              <p:nvPr/>
            </p:nvSpPr>
            <p:spPr bwMode="auto">
              <a:xfrm>
                <a:off x="1159" y="2700"/>
                <a:ext cx="188" cy="189"/>
              </a:xfrm>
              <a:custGeom>
                <a:avLst/>
                <a:gdLst>
                  <a:gd name="T0" fmla="*/ 155 w 311"/>
                  <a:gd name="T1" fmla="*/ 56 h 311"/>
                  <a:gd name="T2" fmla="*/ 155 w 311"/>
                  <a:gd name="T3" fmla="*/ 56 h 311"/>
                  <a:gd name="T4" fmla="*/ 255 w 311"/>
                  <a:gd name="T5" fmla="*/ 155 h 311"/>
                  <a:gd name="T6" fmla="*/ 155 w 311"/>
                  <a:gd name="T7" fmla="*/ 255 h 311"/>
                  <a:gd name="T8" fmla="*/ 56 w 311"/>
                  <a:gd name="T9" fmla="*/ 155 h 311"/>
                  <a:gd name="T10" fmla="*/ 155 w 311"/>
                  <a:gd name="T11" fmla="*/ 56 h 311"/>
                  <a:gd name="T12" fmla="*/ 155 w 311"/>
                  <a:gd name="T13" fmla="*/ 311 h 311"/>
                  <a:gd name="T14" fmla="*/ 155 w 311"/>
                  <a:gd name="T15" fmla="*/ 311 h 311"/>
                  <a:gd name="T16" fmla="*/ 311 w 311"/>
                  <a:gd name="T17" fmla="*/ 155 h 311"/>
                  <a:gd name="T18" fmla="*/ 155 w 311"/>
                  <a:gd name="T19" fmla="*/ 0 h 311"/>
                  <a:gd name="T20" fmla="*/ 0 w 311"/>
                  <a:gd name="T21" fmla="*/ 155 h 311"/>
                  <a:gd name="T22" fmla="*/ 155 w 311"/>
                  <a:gd name="T23" fmla="*/ 31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1" h="311">
                    <a:moveTo>
                      <a:pt x="155" y="56"/>
                    </a:moveTo>
                    <a:lnTo>
                      <a:pt x="155" y="56"/>
                    </a:lnTo>
                    <a:cubicBezTo>
                      <a:pt x="210" y="56"/>
                      <a:pt x="255" y="101"/>
                      <a:pt x="255" y="155"/>
                    </a:cubicBezTo>
                    <a:cubicBezTo>
                      <a:pt x="255" y="210"/>
                      <a:pt x="210" y="255"/>
                      <a:pt x="155" y="255"/>
                    </a:cubicBezTo>
                    <a:cubicBezTo>
                      <a:pt x="101" y="255"/>
                      <a:pt x="56" y="210"/>
                      <a:pt x="56" y="155"/>
                    </a:cubicBezTo>
                    <a:cubicBezTo>
                      <a:pt x="56" y="101"/>
                      <a:pt x="101" y="56"/>
                      <a:pt x="155" y="56"/>
                    </a:cubicBezTo>
                    <a:close/>
                    <a:moveTo>
                      <a:pt x="155" y="311"/>
                    </a:moveTo>
                    <a:lnTo>
                      <a:pt x="155" y="311"/>
                    </a:lnTo>
                    <a:cubicBezTo>
                      <a:pt x="242" y="311"/>
                      <a:pt x="311" y="242"/>
                      <a:pt x="311" y="155"/>
                    </a:cubicBezTo>
                    <a:cubicBezTo>
                      <a:pt x="311" y="69"/>
                      <a:pt x="242" y="0"/>
                      <a:pt x="155" y="0"/>
                    </a:cubicBezTo>
                    <a:cubicBezTo>
                      <a:pt x="69" y="0"/>
                      <a:pt x="0" y="69"/>
                      <a:pt x="0" y="155"/>
                    </a:cubicBezTo>
                    <a:cubicBezTo>
                      <a:pt x="0" y="242"/>
                      <a:pt x="69" y="311"/>
                      <a:pt x="155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9" name="Freeform 14"/>
              <p:cNvSpPr>
                <a:spLocks/>
              </p:cNvSpPr>
              <p:nvPr/>
            </p:nvSpPr>
            <p:spPr bwMode="auto">
              <a:xfrm>
                <a:off x="1124" y="2924"/>
                <a:ext cx="258" cy="98"/>
              </a:xfrm>
              <a:custGeom>
                <a:avLst/>
                <a:gdLst>
                  <a:gd name="T0" fmla="*/ 56 w 427"/>
                  <a:gd name="T1" fmla="*/ 114 h 162"/>
                  <a:gd name="T2" fmla="*/ 56 w 427"/>
                  <a:gd name="T3" fmla="*/ 114 h 162"/>
                  <a:gd name="T4" fmla="*/ 113 w 427"/>
                  <a:gd name="T5" fmla="*/ 56 h 162"/>
                  <a:gd name="T6" fmla="*/ 313 w 427"/>
                  <a:gd name="T7" fmla="*/ 56 h 162"/>
                  <a:gd name="T8" fmla="*/ 371 w 427"/>
                  <a:gd name="T9" fmla="*/ 114 h 162"/>
                  <a:gd name="T10" fmla="*/ 371 w 427"/>
                  <a:gd name="T11" fmla="*/ 162 h 162"/>
                  <a:gd name="T12" fmla="*/ 427 w 427"/>
                  <a:gd name="T13" fmla="*/ 162 h 162"/>
                  <a:gd name="T14" fmla="*/ 427 w 427"/>
                  <a:gd name="T15" fmla="*/ 114 h 162"/>
                  <a:gd name="T16" fmla="*/ 324 w 427"/>
                  <a:gd name="T17" fmla="*/ 0 h 162"/>
                  <a:gd name="T18" fmla="*/ 113 w 427"/>
                  <a:gd name="T19" fmla="*/ 0 h 162"/>
                  <a:gd name="T20" fmla="*/ 0 w 427"/>
                  <a:gd name="T21" fmla="*/ 114 h 162"/>
                  <a:gd name="T22" fmla="*/ 0 w 427"/>
                  <a:gd name="T23" fmla="*/ 162 h 162"/>
                  <a:gd name="T24" fmla="*/ 56 w 427"/>
                  <a:gd name="T25" fmla="*/ 162 h 162"/>
                  <a:gd name="T26" fmla="*/ 56 w 427"/>
                  <a:gd name="T27" fmla="*/ 11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7" h="162">
                    <a:moveTo>
                      <a:pt x="56" y="114"/>
                    </a:moveTo>
                    <a:lnTo>
                      <a:pt x="56" y="114"/>
                    </a:lnTo>
                    <a:cubicBezTo>
                      <a:pt x="56" y="82"/>
                      <a:pt x="82" y="56"/>
                      <a:pt x="113" y="56"/>
                    </a:cubicBezTo>
                    <a:lnTo>
                      <a:pt x="313" y="56"/>
                    </a:lnTo>
                    <a:cubicBezTo>
                      <a:pt x="345" y="56"/>
                      <a:pt x="371" y="82"/>
                      <a:pt x="371" y="114"/>
                    </a:cubicBezTo>
                    <a:lnTo>
                      <a:pt x="371" y="162"/>
                    </a:lnTo>
                    <a:lnTo>
                      <a:pt x="427" y="162"/>
                    </a:lnTo>
                    <a:lnTo>
                      <a:pt x="427" y="114"/>
                    </a:lnTo>
                    <a:cubicBezTo>
                      <a:pt x="427" y="51"/>
                      <a:pt x="387" y="0"/>
                      <a:pt x="324" y="0"/>
                    </a:cubicBezTo>
                    <a:lnTo>
                      <a:pt x="113" y="0"/>
                    </a:lnTo>
                    <a:cubicBezTo>
                      <a:pt x="51" y="0"/>
                      <a:pt x="0" y="51"/>
                      <a:pt x="0" y="114"/>
                    </a:cubicBezTo>
                    <a:lnTo>
                      <a:pt x="0" y="162"/>
                    </a:lnTo>
                    <a:lnTo>
                      <a:pt x="56" y="162"/>
                    </a:lnTo>
                    <a:lnTo>
                      <a:pt x="56" y="1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0" name="Freeform 15"/>
              <p:cNvSpPr>
                <a:spLocks noEditPoints="1"/>
              </p:cNvSpPr>
              <p:nvPr/>
            </p:nvSpPr>
            <p:spPr bwMode="auto">
              <a:xfrm>
                <a:off x="1501" y="2700"/>
                <a:ext cx="188" cy="189"/>
              </a:xfrm>
              <a:custGeom>
                <a:avLst/>
                <a:gdLst>
                  <a:gd name="T0" fmla="*/ 156 w 312"/>
                  <a:gd name="T1" fmla="*/ 56 h 311"/>
                  <a:gd name="T2" fmla="*/ 156 w 312"/>
                  <a:gd name="T3" fmla="*/ 56 h 311"/>
                  <a:gd name="T4" fmla="*/ 255 w 312"/>
                  <a:gd name="T5" fmla="*/ 155 h 311"/>
                  <a:gd name="T6" fmla="*/ 156 w 312"/>
                  <a:gd name="T7" fmla="*/ 255 h 311"/>
                  <a:gd name="T8" fmla="*/ 57 w 312"/>
                  <a:gd name="T9" fmla="*/ 155 h 311"/>
                  <a:gd name="T10" fmla="*/ 156 w 312"/>
                  <a:gd name="T11" fmla="*/ 56 h 311"/>
                  <a:gd name="T12" fmla="*/ 156 w 312"/>
                  <a:gd name="T13" fmla="*/ 311 h 311"/>
                  <a:gd name="T14" fmla="*/ 156 w 312"/>
                  <a:gd name="T15" fmla="*/ 311 h 311"/>
                  <a:gd name="T16" fmla="*/ 312 w 312"/>
                  <a:gd name="T17" fmla="*/ 155 h 311"/>
                  <a:gd name="T18" fmla="*/ 156 w 312"/>
                  <a:gd name="T19" fmla="*/ 0 h 311"/>
                  <a:gd name="T20" fmla="*/ 0 w 312"/>
                  <a:gd name="T21" fmla="*/ 155 h 311"/>
                  <a:gd name="T22" fmla="*/ 156 w 312"/>
                  <a:gd name="T23" fmla="*/ 31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2" h="311">
                    <a:moveTo>
                      <a:pt x="156" y="56"/>
                    </a:moveTo>
                    <a:lnTo>
                      <a:pt x="156" y="56"/>
                    </a:lnTo>
                    <a:cubicBezTo>
                      <a:pt x="211" y="56"/>
                      <a:pt x="255" y="101"/>
                      <a:pt x="255" y="155"/>
                    </a:cubicBezTo>
                    <a:cubicBezTo>
                      <a:pt x="255" y="210"/>
                      <a:pt x="211" y="255"/>
                      <a:pt x="156" y="255"/>
                    </a:cubicBezTo>
                    <a:cubicBezTo>
                      <a:pt x="102" y="255"/>
                      <a:pt x="57" y="210"/>
                      <a:pt x="57" y="155"/>
                    </a:cubicBezTo>
                    <a:cubicBezTo>
                      <a:pt x="57" y="101"/>
                      <a:pt x="102" y="56"/>
                      <a:pt x="156" y="56"/>
                    </a:cubicBezTo>
                    <a:close/>
                    <a:moveTo>
                      <a:pt x="156" y="311"/>
                    </a:moveTo>
                    <a:lnTo>
                      <a:pt x="156" y="311"/>
                    </a:lnTo>
                    <a:cubicBezTo>
                      <a:pt x="242" y="311"/>
                      <a:pt x="312" y="242"/>
                      <a:pt x="312" y="155"/>
                    </a:cubicBezTo>
                    <a:cubicBezTo>
                      <a:pt x="312" y="69"/>
                      <a:pt x="242" y="0"/>
                      <a:pt x="156" y="0"/>
                    </a:cubicBezTo>
                    <a:cubicBezTo>
                      <a:pt x="70" y="0"/>
                      <a:pt x="0" y="69"/>
                      <a:pt x="0" y="155"/>
                    </a:cubicBezTo>
                    <a:cubicBezTo>
                      <a:pt x="0" y="242"/>
                      <a:pt x="70" y="311"/>
                      <a:pt x="156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1" name="Freeform 16"/>
              <p:cNvSpPr>
                <a:spLocks/>
              </p:cNvSpPr>
              <p:nvPr/>
            </p:nvSpPr>
            <p:spPr bwMode="auto">
              <a:xfrm>
                <a:off x="1466" y="2924"/>
                <a:ext cx="258" cy="98"/>
              </a:xfrm>
              <a:custGeom>
                <a:avLst/>
                <a:gdLst>
                  <a:gd name="T0" fmla="*/ 57 w 428"/>
                  <a:gd name="T1" fmla="*/ 114 h 162"/>
                  <a:gd name="T2" fmla="*/ 57 w 428"/>
                  <a:gd name="T3" fmla="*/ 114 h 162"/>
                  <a:gd name="T4" fmla="*/ 114 w 428"/>
                  <a:gd name="T5" fmla="*/ 56 h 162"/>
                  <a:gd name="T6" fmla="*/ 314 w 428"/>
                  <a:gd name="T7" fmla="*/ 56 h 162"/>
                  <a:gd name="T8" fmla="*/ 372 w 428"/>
                  <a:gd name="T9" fmla="*/ 114 h 162"/>
                  <a:gd name="T10" fmla="*/ 372 w 428"/>
                  <a:gd name="T11" fmla="*/ 162 h 162"/>
                  <a:gd name="T12" fmla="*/ 428 w 428"/>
                  <a:gd name="T13" fmla="*/ 162 h 162"/>
                  <a:gd name="T14" fmla="*/ 428 w 428"/>
                  <a:gd name="T15" fmla="*/ 114 h 162"/>
                  <a:gd name="T16" fmla="*/ 325 w 428"/>
                  <a:gd name="T17" fmla="*/ 0 h 162"/>
                  <a:gd name="T18" fmla="*/ 114 w 428"/>
                  <a:gd name="T19" fmla="*/ 0 h 162"/>
                  <a:gd name="T20" fmla="*/ 0 w 428"/>
                  <a:gd name="T21" fmla="*/ 114 h 162"/>
                  <a:gd name="T22" fmla="*/ 0 w 428"/>
                  <a:gd name="T23" fmla="*/ 162 h 162"/>
                  <a:gd name="T24" fmla="*/ 57 w 428"/>
                  <a:gd name="T25" fmla="*/ 162 h 162"/>
                  <a:gd name="T26" fmla="*/ 57 w 428"/>
                  <a:gd name="T27" fmla="*/ 11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8" h="162">
                    <a:moveTo>
                      <a:pt x="57" y="114"/>
                    </a:moveTo>
                    <a:lnTo>
                      <a:pt x="57" y="114"/>
                    </a:lnTo>
                    <a:cubicBezTo>
                      <a:pt x="57" y="82"/>
                      <a:pt x="82" y="56"/>
                      <a:pt x="114" y="56"/>
                    </a:cubicBezTo>
                    <a:lnTo>
                      <a:pt x="314" y="56"/>
                    </a:lnTo>
                    <a:cubicBezTo>
                      <a:pt x="346" y="56"/>
                      <a:pt x="372" y="82"/>
                      <a:pt x="372" y="114"/>
                    </a:cubicBezTo>
                    <a:lnTo>
                      <a:pt x="372" y="162"/>
                    </a:lnTo>
                    <a:lnTo>
                      <a:pt x="428" y="162"/>
                    </a:lnTo>
                    <a:lnTo>
                      <a:pt x="428" y="114"/>
                    </a:lnTo>
                    <a:cubicBezTo>
                      <a:pt x="428" y="51"/>
                      <a:pt x="387" y="0"/>
                      <a:pt x="325" y="0"/>
                    </a:cubicBezTo>
                    <a:lnTo>
                      <a:pt x="114" y="0"/>
                    </a:lnTo>
                    <a:cubicBezTo>
                      <a:pt x="52" y="0"/>
                      <a:pt x="0" y="51"/>
                      <a:pt x="0" y="114"/>
                    </a:cubicBezTo>
                    <a:lnTo>
                      <a:pt x="0" y="162"/>
                    </a:lnTo>
                    <a:lnTo>
                      <a:pt x="57" y="162"/>
                    </a:lnTo>
                    <a:lnTo>
                      <a:pt x="57" y="1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2" name="Freeform 17"/>
              <p:cNvSpPr>
                <a:spLocks/>
              </p:cNvSpPr>
              <p:nvPr/>
            </p:nvSpPr>
            <p:spPr bwMode="auto">
              <a:xfrm>
                <a:off x="750" y="3055"/>
                <a:ext cx="1036" cy="34"/>
              </a:xfrm>
              <a:custGeom>
                <a:avLst/>
                <a:gdLst>
                  <a:gd name="T0" fmla="*/ 0 w 1715"/>
                  <a:gd name="T1" fmla="*/ 0 h 56"/>
                  <a:gd name="T2" fmla="*/ 0 w 1715"/>
                  <a:gd name="T3" fmla="*/ 0 h 56"/>
                  <a:gd name="T4" fmla="*/ 0 w 1715"/>
                  <a:gd name="T5" fmla="*/ 56 h 56"/>
                  <a:gd name="T6" fmla="*/ 1715 w 1715"/>
                  <a:gd name="T7" fmla="*/ 56 h 56"/>
                  <a:gd name="T8" fmla="*/ 1715 w 1715"/>
                  <a:gd name="T9" fmla="*/ 0 h 56"/>
                  <a:gd name="T10" fmla="*/ 0 w 1715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5" h="56">
                    <a:moveTo>
                      <a:pt x="0" y="0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1715" y="56"/>
                    </a:lnTo>
                    <a:lnTo>
                      <a:pt x="17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3" name="Freeform 18"/>
              <p:cNvSpPr>
                <a:spLocks noEditPoints="1"/>
              </p:cNvSpPr>
              <p:nvPr/>
            </p:nvSpPr>
            <p:spPr bwMode="auto">
              <a:xfrm>
                <a:off x="519" y="2700"/>
                <a:ext cx="188" cy="188"/>
              </a:xfrm>
              <a:custGeom>
                <a:avLst/>
                <a:gdLst>
                  <a:gd name="T0" fmla="*/ 155 w 311"/>
                  <a:gd name="T1" fmla="*/ 56 h 311"/>
                  <a:gd name="T2" fmla="*/ 155 w 311"/>
                  <a:gd name="T3" fmla="*/ 56 h 311"/>
                  <a:gd name="T4" fmla="*/ 254 w 311"/>
                  <a:gd name="T5" fmla="*/ 155 h 311"/>
                  <a:gd name="T6" fmla="*/ 155 w 311"/>
                  <a:gd name="T7" fmla="*/ 254 h 311"/>
                  <a:gd name="T8" fmla="*/ 56 w 311"/>
                  <a:gd name="T9" fmla="*/ 155 h 311"/>
                  <a:gd name="T10" fmla="*/ 155 w 311"/>
                  <a:gd name="T11" fmla="*/ 56 h 311"/>
                  <a:gd name="T12" fmla="*/ 155 w 311"/>
                  <a:gd name="T13" fmla="*/ 311 h 311"/>
                  <a:gd name="T14" fmla="*/ 155 w 311"/>
                  <a:gd name="T15" fmla="*/ 311 h 311"/>
                  <a:gd name="T16" fmla="*/ 311 w 311"/>
                  <a:gd name="T17" fmla="*/ 155 h 311"/>
                  <a:gd name="T18" fmla="*/ 155 w 311"/>
                  <a:gd name="T19" fmla="*/ 0 h 311"/>
                  <a:gd name="T20" fmla="*/ 0 w 311"/>
                  <a:gd name="T21" fmla="*/ 155 h 311"/>
                  <a:gd name="T22" fmla="*/ 155 w 311"/>
                  <a:gd name="T23" fmla="*/ 31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1" h="311">
                    <a:moveTo>
                      <a:pt x="155" y="56"/>
                    </a:moveTo>
                    <a:lnTo>
                      <a:pt x="155" y="56"/>
                    </a:lnTo>
                    <a:cubicBezTo>
                      <a:pt x="210" y="56"/>
                      <a:pt x="254" y="101"/>
                      <a:pt x="254" y="155"/>
                    </a:cubicBezTo>
                    <a:cubicBezTo>
                      <a:pt x="254" y="210"/>
                      <a:pt x="210" y="254"/>
                      <a:pt x="155" y="254"/>
                    </a:cubicBezTo>
                    <a:cubicBezTo>
                      <a:pt x="101" y="254"/>
                      <a:pt x="56" y="210"/>
                      <a:pt x="56" y="155"/>
                    </a:cubicBezTo>
                    <a:cubicBezTo>
                      <a:pt x="56" y="101"/>
                      <a:pt x="101" y="56"/>
                      <a:pt x="155" y="56"/>
                    </a:cubicBezTo>
                    <a:close/>
                    <a:moveTo>
                      <a:pt x="155" y="311"/>
                    </a:moveTo>
                    <a:lnTo>
                      <a:pt x="155" y="311"/>
                    </a:lnTo>
                    <a:cubicBezTo>
                      <a:pt x="241" y="311"/>
                      <a:pt x="311" y="242"/>
                      <a:pt x="311" y="155"/>
                    </a:cubicBezTo>
                    <a:cubicBezTo>
                      <a:pt x="311" y="69"/>
                      <a:pt x="241" y="0"/>
                      <a:pt x="155" y="0"/>
                    </a:cubicBezTo>
                    <a:cubicBezTo>
                      <a:pt x="69" y="0"/>
                      <a:pt x="0" y="69"/>
                      <a:pt x="0" y="155"/>
                    </a:cubicBezTo>
                    <a:cubicBezTo>
                      <a:pt x="0" y="242"/>
                      <a:pt x="69" y="311"/>
                      <a:pt x="155" y="311"/>
                    </a:cubicBezTo>
                    <a:close/>
                  </a:path>
                </a:pathLst>
              </a:custGeom>
              <a:solidFill>
                <a:srgbClr val="0101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4" name="Freeform 19"/>
              <p:cNvSpPr>
                <a:spLocks/>
              </p:cNvSpPr>
              <p:nvPr/>
            </p:nvSpPr>
            <p:spPr bwMode="auto">
              <a:xfrm>
                <a:off x="523" y="2923"/>
                <a:ext cx="307" cy="487"/>
              </a:xfrm>
              <a:custGeom>
                <a:avLst/>
                <a:gdLst>
                  <a:gd name="T0" fmla="*/ 506 w 507"/>
                  <a:gd name="T1" fmla="*/ 483 h 803"/>
                  <a:gd name="T2" fmla="*/ 506 w 507"/>
                  <a:gd name="T3" fmla="*/ 483 h 803"/>
                  <a:gd name="T4" fmla="*/ 506 w 507"/>
                  <a:gd name="T5" fmla="*/ 450 h 803"/>
                  <a:gd name="T6" fmla="*/ 393 w 507"/>
                  <a:gd name="T7" fmla="*/ 337 h 803"/>
                  <a:gd name="T8" fmla="*/ 196 w 507"/>
                  <a:gd name="T9" fmla="*/ 337 h 803"/>
                  <a:gd name="T10" fmla="*/ 196 w 507"/>
                  <a:gd name="T11" fmla="*/ 337 h 803"/>
                  <a:gd name="T12" fmla="*/ 146 w 507"/>
                  <a:gd name="T13" fmla="*/ 337 h 803"/>
                  <a:gd name="T14" fmla="*/ 114 w 507"/>
                  <a:gd name="T15" fmla="*/ 337 h 803"/>
                  <a:gd name="T16" fmla="*/ 56 w 507"/>
                  <a:gd name="T17" fmla="*/ 280 h 803"/>
                  <a:gd name="T18" fmla="*/ 56 w 507"/>
                  <a:gd name="T19" fmla="*/ 114 h 803"/>
                  <a:gd name="T20" fmla="*/ 113 w 507"/>
                  <a:gd name="T21" fmla="*/ 56 h 803"/>
                  <a:gd name="T22" fmla="*/ 202 w 507"/>
                  <a:gd name="T23" fmla="*/ 56 h 803"/>
                  <a:gd name="T24" fmla="*/ 259 w 507"/>
                  <a:gd name="T25" fmla="*/ 114 h 803"/>
                  <a:gd name="T26" fmla="*/ 259 w 507"/>
                  <a:gd name="T27" fmla="*/ 275 h 803"/>
                  <a:gd name="T28" fmla="*/ 316 w 507"/>
                  <a:gd name="T29" fmla="*/ 275 h 803"/>
                  <a:gd name="T30" fmla="*/ 316 w 507"/>
                  <a:gd name="T31" fmla="*/ 114 h 803"/>
                  <a:gd name="T32" fmla="*/ 202 w 507"/>
                  <a:gd name="T33" fmla="*/ 0 h 803"/>
                  <a:gd name="T34" fmla="*/ 103 w 507"/>
                  <a:gd name="T35" fmla="*/ 0 h 803"/>
                  <a:gd name="T36" fmla="*/ 0 w 507"/>
                  <a:gd name="T37" fmla="*/ 114 h 803"/>
                  <a:gd name="T38" fmla="*/ 0 w 507"/>
                  <a:gd name="T39" fmla="*/ 281 h 803"/>
                  <a:gd name="T40" fmla="*/ 103 w 507"/>
                  <a:gd name="T41" fmla="*/ 392 h 803"/>
                  <a:gd name="T42" fmla="*/ 103 w 507"/>
                  <a:gd name="T43" fmla="*/ 393 h 803"/>
                  <a:gd name="T44" fmla="*/ 110 w 507"/>
                  <a:gd name="T45" fmla="*/ 393 h 803"/>
                  <a:gd name="T46" fmla="*/ 112 w 507"/>
                  <a:gd name="T47" fmla="*/ 393 h 803"/>
                  <a:gd name="T48" fmla="*/ 112 w 507"/>
                  <a:gd name="T49" fmla="*/ 393 h 803"/>
                  <a:gd name="T50" fmla="*/ 179 w 507"/>
                  <a:gd name="T51" fmla="*/ 393 h 803"/>
                  <a:gd name="T52" fmla="*/ 393 w 507"/>
                  <a:gd name="T53" fmla="*/ 393 h 803"/>
                  <a:gd name="T54" fmla="*/ 450 w 507"/>
                  <a:gd name="T55" fmla="*/ 450 h 803"/>
                  <a:gd name="T56" fmla="*/ 450 w 507"/>
                  <a:gd name="T57" fmla="*/ 498 h 803"/>
                  <a:gd name="T58" fmla="*/ 451 w 507"/>
                  <a:gd name="T59" fmla="*/ 498 h 803"/>
                  <a:gd name="T60" fmla="*/ 451 w 507"/>
                  <a:gd name="T61" fmla="*/ 803 h 803"/>
                  <a:gd name="T62" fmla="*/ 507 w 507"/>
                  <a:gd name="T63" fmla="*/ 803 h 803"/>
                  <a:gd name="T64" fmla="*/ 507 w 507"/>
                  <a:gd name="T65" fmla="*/ 483 h 803"/>
                  <a:gd name="T66" fmla="*/ 506 w 507"/>
                  <a:gd name="T67" fmla="*/ 483 h 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07" h="803">
                    <a:moveTo>
                      <a:pt x="506" y="483"/>
                    </a:moveTo>
                    <a:lnTo>
                      <a:pt x="506" y="483"/>
                    </a:lnTo>
                    <a:lnTo>
                      <a:pt x="506" y="450"/>
                    </a:lnTo>
                    <a:cubicBezTo>
                      <a:pt x="506" y="388"/>
                      <a:pt x="455" y="337"/>
                      <a:pt x="393" y="337"/>
                    </a:cubicBezTo>
                    <a:lnTo>
                      <a:pt x="196" y="337"/>
                    </a:lnTo>
                    <a:lnTo>
                      <a:pt x="196" y="337"/>
                    </a:lnTo>
                    <a:lnTo>
                      <a:pt x="146" y="337"/>
                    </a:lnTo>
                    <a:lnTo>
                      <a:pt x="114" y="337"/>
                    </a:lnTo>
                    <a:cubicBezTo>
                      <a:pt x="82" y="337"/>
                      <a:pt x="56" y="311"/>
                      <a:pt x="56" y="280"/>
                    </a:cubicBezTo>
                    <a:lnTo>
                      <a:pt x="56" y="114"/>
                    </a:lnTo>
                    <a:cubicBezTo>
                      <a:pt x="56" y="82"/>
                      <a:pt x="82" y="56"/>
                      <a:pt x="113" y="56"/>
                    </a:cubicBezTo>
                    <a:lnTo>
                      <a:pt x="202" y="56"/>
                    </a:lnTo>
                    <a:cubicBezTo>
                      <a:pt x="234" y="56"/>
                      <a:pt x="259" y="82"/>
                      <a:pt x="259" y="114"/>
                    </a:cubicBezTo>
                    <a:lnTo>
                      <a:pt x="259" y="275"/>
                    </a:lnTo>
                    <a:lnTo>
                      <a:pt x="316" y="275"/>
                    </a:lnTo>
                    <a:lnTo>
                      <a:pt x="316" y="114"/>
                    </a:lnTo>
                    <a:cubicBezTo>
                      <a:pt x="316" y="51"/>
                      <a:pt x="264" y="0"/>
                      <a:pt x="202" y="0"/>
                    </a:cubicBezTo>
                    <a:lnTo>
                      <a:pt x="103" y="0"/>
                    </a:lnTo>
                    <a:cubicBezTo>
                      <a:pt x="40" y="0"/>
                      <a:pt x="0" y="51"/>
                      <a:pt x="0" y="114"/>
                    </a:cubicBezTo>
                    <a:lnTo>
                      <a:pt x="0" y="281"/>
                    </a:lnTo>
                    <a:cubicBezTo>
                      <a:pt x="0" y="335"/>
                      <a:pt x="43" y="386"/>
                      <a:pt x="103" y="392"/>
                    </a:cubicBezTo>
                    <a:lnTo>
                      <a:pt x="103" y="393"/>
                    </a:lnTo>
                    <a:lnTo>
                      <a:pt x="110" y="393"/>
                    </a:lnTo>
                    <a:cubicBezTo>
                      <a:pt x="111" y="393"/>
                      <a:pt x="112" y="393"/>
                      <a:pt x="112" y="393"/>
                    </a:cubicBezTo>
                    <a:lnTo>
                      <a:pt x="112" y="393"/>
                    </a:lnTo>
                    <a:lnTo>
                      <a:pt x="179" y="393"/>
                    </a:lnTo>
                    <a:lnTo>
                      <a:pt x="393" y="393"/>
                    </a:lnTo>
                    <a:cubicBezTo>
                      <a:pt x="424" y="393"/>
                      <a:pt x="450" y="419"/>
                      <a:pt x="450" y="450"/>
                    </a:cubicBezTo>
                    <a:lnTo>
                      <a:pt x="450" y="498"/>
                    </a:lnTo>
                    <a:lnTo>
                      <a:pt x="451" y="498"/>
                    </a:lnTo>
                    <a:lnTo>
                      <a:pt x="451" y="803"/>
                    </a:lnTo>
                    <a:lnTo>
                      <a:pt x="507" y="803"/>
                    </a:lnTo>
                    <a:lnTo>
                      <a:pt x="507" y="483"/>
                    </a:lnTo>
                    <a:lnTo>
                      <a:pt x="506" y="483"/>
                    </a:lnTo>
                    <a:close/>
                  </a:path>
                </a:pathLst>
              </a:custGeom>
              <a:solidFill>
                <a:srgbClr val="0101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4" name="Gruppieren 3"/>
          <p:cNvGrpSpPr/>
          <p:nvPr/>
        </p:nvGrpSpPr>
        <p:grpSpPr>
          <a:xfrm>
            <a:off x="2072612" y="4979906"/>
            <a:ext cx="4935079" cy="761184"/>
            <a:chOff x="2140112" y="4772749"/>
            <a:chExt cx="4935079" cy="761184"/>
          </a:xfrm>
        </p:grpSpPr>
        <p:sp>
          <p:nvSpPr>
            <p:cNvPr id="76" name="Abgerundetes Rechteck 75"/>
            <p:cNvSpPr/>
            <p:nvPr/>
          </p:nvSpPr>
          <p:spPr>
            <a:xfrm>
              <a:off x="2140113" y="4772749"/>
              <a:ext cx="4808152" cy="761184"/>
            </a:xfrm>
            <a:prstGeom prst="roundRect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de-DE" sz="1600" dirty="0">
                <a:latin typeface="+mj-lt"/>
              </a:endParaRPr>
            </a:p>
          </p:txBody>
        </p:sp>
        <p:sp>
          <p:nvSpPr>
            <p:cNvPr id="77" name="Rechteck 76"/>
            <p:cNvSpPr/>
            <p:nvPr/>
          </p:nvSpPr>
          <p:spPr>
            <a:xfrm>
              <a:off x="2140112" y="4891876"/>
              <a:ext cx="4935079" cy="5663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 algn="ctr" defTabSz="914400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de-DE" sz="1800" b="1" kern="0" dirty="0" smtClean="0">
                  <a:latin typeface="+mj-lt"/>
                  <a:ea typeface="Calibri"/>
                  <a:cs typeface="Times New Roman"/>
                </a:rPr>
                <a:t>FITKO</a:t>
              </a:r>
              <a:r>
                <a:rPr lang="de-DE" sz="2400" b="1" kern="0" dirty="0" smtClean="0">
                  <a:latin typeface="+mj-lt"/>
                  <a:ea typeface="Calibri"/>
                  <a:cs typeface="Times New Roman"/>
                </a:rPr>
                <a:t/>
              </a:r>
              <a:br>
                <a:rPr lang="de-DE" sz="2400" b="1" kern="0" dirty="0" smtClean="0">
                  <a:latin typeface="+mj-lt"/>
                  <a:ea typeface="Calibri"/>
                  <a:cs typeface="Times New Roman"/>
                </a:rPr>
              </a:br>
              <a:r>
                <a:rPr lang="de-DE" sz="1400" b="1" kern="0" dirty="0" smtClean="0">
                  <a:latin typeface="+mj-lt"/>
                  <a:ea typeface="Calibri"/>
                  <a:cs typeface="Times New Roman"/>
                </a:rPr>
                <a:t>(stellvertretend für IT-Planungsrat)</a:t>
              </a:r>
              <a:endParaRPr lang="de-DE" sz="1400" b="1" kern="0" dirty="0">
                <a:latin typeface="+mj-lt"/>
                <a:ea typeface="Calibri"/>
                <a:cs typeface="Times New Roman"/>
              </a:endParaRPr>
            </a:p>
          </p:txBody>
        </p:sp>
        <p:pic>
          <p:nvPicPr>
            <p:cNvPr id="78" name="Grafik 7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2577" y="4837769"/>
              <a:ext cx="789263" cy="631143"/>
            </a:xfrm>
            <a:prstGeom prst="rect">
              <a:avLst/>
            </a:prstGeom>
          </p:spPr>
        </p:pic>
        <p:pic>
          <p:nvPicPr>
            <p:cNvPr id="79" name="Bild 2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56176" y="4903900"/>
              <a:ext cx="558207" cy="553477"/>
            </a:xfrm>
            <a:prstGeom prst="rect">
              <a:avLst/>
            </a:prstGeom>
          </p:spPr>
        </p:pic>
      </p:grpSp>
      <p:cxnSp>
        <p:nvCxnSpPr>
          <p:cNvPr id="10" name="Gerade Verbindung mit Pfeil 9"/>
          <p:cNvCxnSpPr/>
          <p:nvPr/>
        </p:nvCxnSpPr>
        <p:spPr>
          <a:xfrm>
            <a:off x="4361693" y="2690571"/>
            <a:ext cx="0" cy="3483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mit Pfeil 79"/>
          <p:cNvCxnSpPr/>
          <p:nvPr/>
        </p:nvCxnSpPr>
        <p:spPr>
          <a:xfrm flipH="1" flipV="1">
            <a:off x="4640213" y="2710352"/>
            <a:ext cx="5717" cy="3001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80"/>
          <p:cNvCxnSpPr/>
          <p:nvPr/>
        </p:nvCxnSpPr>
        <p:spPr>
          <a:xfrm>
            <a:off x="4355976" y="4536491"/>
            <a:ext cx="0" cy="3483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mit Pfeil 81"/>
          <p:cNvCxnSpPr/>
          <p:nvPr/>
        </p:nvCxnSpPr>
        <p:spPr>
          <a:xfrm flipH="1" flipV="1">
            <a:off x="4634496" y="4556272"/>
            <a:ext cx="5717" cy="3001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50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/>
        </p:nvGrpSpPr>
        <p:grpSpPr>
          <a:xfrm>
            <a:off x="2500728" y="300758"/>
            <a:ext cx="4616375" cy="6230661"/>
            <a:chOff x="2406476" y="476672"/>
            <a:chExt cx="4616375" cy="6230661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6476" y="476672"/>
              <a:ext cx="4616375" cy="6230661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20072" y="5661248"/>
              <a:ext cx="147092" cy="398572"/>
            </a:xfrm>
            <a:prstGeom prst="rect">
              <a:avLst/>
            </a:prstGeom>
          </p:spPr>
        </p:pic>
        <p:pic>
          <p:nvPicPr>
            <p:cNvPr id="16" name="Bild 2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32115" y="2127974"/>
              <a:ext cx="147092" cy="398572"/>
            </a:xfrm>
            <a:prstGeom prst="rect">
              <a:avLst/>
            </a:prstGeom>
          </p:spPr>
        </p:pic>
        <p:pic>
          <p:nvPicPr>
            <p:cNvPr id="17" name="Bild 2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273815" y="3755093"/>
              <a:ext cx="147092" cy="398572"/>
            </a:xfrm>
            <a:prstGeom prst="rect">
              <a:avLst/>
            </a:prstGeom>
          </p:spPr>
        </p:pic>
        <p:pic>
          <p:nvPicPr>
            <p:cNvPr id="19" name="Bild 2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168964" y="3186579"/>
              <a:ext cx="147092" cy="398572"/>
            </a:xfrm>
            <a:prstGeom prst="rect">
              <a:avLst/>
            </a:prstGeom>
          </p:spPr>
        </p:pic>
        <p:pic>
          <p:nvPicPr>
            <p:cNvPr id="20" name="Bild 2"/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879207" y="2037527"/>
              <a:ext cx="147092" cy="398572"/>
            </a:xfrm>
            <a:prstGeom prst="rect">
              <a:avLst/>
            </a:prstGeom>
          </p:spPr>
        </p:pic>
        <p:pic>
          <p:nvPicPr>
            <p:cNvPr id="23" name="Bild 16"/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34262" y="3193430"/>
              <a:ext cx="156582" cy="398572"/>
            </a:xfrm>
            <a:prstGeom prst="rect">
              <a:avLst/>
            </a:prstGeom>
          </p:spPr>
        </p:pic>
        <p:pic>
          <p:nvPicPr>
            <p:cNvPr id="30" name="Bild 16"/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986281" y="3683556"/>
              <a:ext cx="156582" cy="398572"/>
            </a:xfrm>
            <a:prstGeom prst="rect">
              <a:avLst/>
            </a:prstGeom>
          </p:spPr>
        </p:pic>
        <p:pic>
          <p:nvPicPr>
            <p:cNvPr id="32" name="Bild 2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882232" y="3041859"/>
              <a:ext cx="147092" cy="398572"/>
            </a:xfrm>
            <a:prstGeom prst="rect">
              <a:avLst/>
            </a:prstGeom>
          </p:spPr>
        </p:pic>
        <p:pic>
          <p:nvPicPr>
            <p:cNvPr id="33" name="Bild 2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96136" y="3015566"/>
              <a:ext cx="147092" cy="398572"/>
            </a:xfrm>
            <a:prstGeom prst="rect">
              <a:avLst/>
            </a:prstGeom>
          </p:spPr>
        </p:pic>
        <p:pic>
          <p:nvPicPr>
            <p:cNvPr id="34" name="Bild 2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03447" y="4383225"/>
              <a:ext cx="147092" cy="398572"/>
            </a:xfrm>
            <a:prstGeom prst="rect">
              <a:avLst/>
            </a:prstGeom>
          </p:spPr>
        </p:pic>
        <p:pic>
          <p:nvPicPr>
            <p:cNvPr id="35" name="Bild 2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903614" y="4078463"/>
              <a:ext cx="147092" cy="398572"/>
            </a:xfrm>
            <a:prstGeom prst="rect">
              <a:avLst/>
            </a:prstGeom>
          </p:spPr>
        </p:pic>
        <p:pic>
          <p:nvPicPr>
            <p:cNvPr id="36" name="Bild 2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159882" y="4114107"/>
              <a:ext cx="147092" cy="398572"/>
            </a:xfrm>
            <a:prstGeom prst="rect">
              <a:avLst/>
            </a:prstGeom>
          </p:spPr>
        </p:pic>
      </p:grp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Besetzung</a:t>
            </a:r>
            <a:endParaRPr lang="de-DE" i="1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Das Kommunalgremium.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6599391" y="4218732"/>
            <a:ext cx="21060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chemeClr val="accent2"/>
                </a:solidFill>
              </a:rPr>
              <a:t>Kommunale Gemeinschaftsstelle für Verwaltungsmanagement </a:t>
            </a:r>
            <a:r>
              <a:rPr lang="de-DE" sz="1400" b="1" dirty="0" smtClean="0">
                <a:solidFill>
                  <a:schemeClr val="accent2"/>
                </a:solidFill>
              </a:rPr>
              <a:t>(2 Vertreter)</a:t>
            </a:r>
            <a:endParaRPr lang="de-DE" sz="1400" b="1" dirty="0">
              <a:solidFill>
                <a:schemeClr val="accent2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32218" y="3177197"/>
            <a:ext cx="28672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chemeClr val="accent1"/>
                </a:solidFill>
              </a:rPr>
              <a:t>Landkreise (3 Vertreter)  </a:t>
            </a:r>
          </a:p>
          <a:p>
            <a:r>
              <a:rPr lang="de-DE" sz="1400" dirty="0" smtClean="0">
                <a:solidFill>
                  <a:schemeClr val="accent1"/>
                </a:solidFill>
              </a:rPr>
              <a:t>Kreis </a:t>
            </a:r>
            <a:r>
              <a:rPr lang="de-DE" sz="1400" dirty="0">
                <a:solidFill>
                  <a:schemeClr val="accent1"/>
                </a:solidFill>
              </a:rPr>
              <a:t>Groß-Gerau, Kreis Cochem-Zell, </a:t>
            </a:r>
            <a:endParaRPr lang="de-DE" sz="1400" dirty="0" smtClean="0">
              <a:solidFill>
                <a:schemeClr val="accent1"/>
              </a:solidFill>
            </a:endParaRPr>
          </a:p>
          <a:p>
            <a:r>
              <a:rPr lang="de-DE" sz="1400" dirty="0" smtClean="0">
                <a:solidFill>
                  <a:schemeClr val="accent1"/>
                </a:solidFill>
              </a:rPr>
              <a:t>Landkreis </a:t>
            </a:r>
            <a:r>
              <a:rPr lang="de-DE" sz="1400" dirty="0" smtClean="0">
                <a:solidFill>
                  <a:schemeClr val="accent1"/>
                </a:solidFill>
              </a:rPr>
              <a:t>Aschaffenburg, </a:t>
            </a:r>
            <a:r>
              <a:rPr lang="de-DE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Vertretung: Deutscher Landkreistag</a:t>
            </a:r>
            <a:endParaRPr lang="de-DE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31088" y="1516409"/>
            <a:ext cx="26008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chemeClr val="tx2"/>
                </a:solidFill>
              </a:rPr>
              <a:t>Städte (3 Vertreter) </a:t>
            </a:r>
          </a:p>
          <a:p>
            <a:r>
              <a:rPr lang="de-DE" sz="1400" dirty="0" smtClean="0">
                <a:solidFill>
                  <a:schemeClr val="tx2"/>
                </a:solidFill>
              </a:rPr>
              <a:t>Stadt Leipzig</a:t>
            </a:r>
            <a:r>
              <a:rPr lang="de-DE" sz="1400" dirty="0" smtClean="0">
                <a:solidFill>
                  <a:schemeClr val="tx2"/>
                </a:solidFill>
              </a:rPr>
              <a:t>, </a:t>
            </a:r>
            <a:r>
              <a:rPr lang="de-DE" sz="1400" dirty="0" smtClean="0">
                <a:solidFill>
                  <a:schemeClr val="tx2"/>
                </a:solidFill>
              </a:rPr>
              <a:t>Stadt Düsseldorf</a:t>
            </a:r>
            <a:r>
              <a:rPr lang="de-DE" sz="1400" dirty="0" smtClean="0">
                <a:solidFill>
                  <a:schemeClr val="tx2"/>
                </a:solidFill>
              </a:rPr>
              <a:t>, Hessischer </a:t>
            </a:r>
            <a:r>
              <a:rPr lang="de-DE" sz="1400" dirty="0" smtClean="0">
                <a:solidFill>
                  <a:schemeClr val="tx2"/>
                </a:solidFill>
              </a:rPr>
              <a:t>Städtetag, </a:t>
            </a:r>
            <a:r>
              <a:rPr lang="de-DE" sz="1400" dirty="0" smtClean="0">
                <a:solidFill>
                  <a:schemeClr val="bg2">
                    <a:lumMod val="75000"/>
                  </a:schemeClr>
                </a:solidFill>
              </a:rPr>
              <a:t>Vertretung: Landeshauptstadt Stuttgart, Stadt Wuppertal, Deutsche Städtetag </a:t>
            </a:r>
            <a:endParaRPr lang="de-DE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94601" y="4588806"/>
            <a:ext cx="356064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chemeClr val="accent6"/>
                </a:solidFill>
              </a:rPr>
              <a:t>Städte </a:t>
            </a:r>
            <a:r>
              <a:rPr lang="de-DE" sz="1400" b="1" dirty="0">
                <a:solidFill>
                  <a:schemeClr val="accent6"/>
                </a:solidFill>
              </a:rPr>
              <a:t>und Gemeinden </a:t>
            </a:r>
            <a:r>
              <a:rPr lang="de-DE" sz="1400" b="1" dirty="0" smtClean="0">
                <a:solidFill>
                  <a:schemeClr val="accent6"/>
                </a:solidFill>
              </a:rPr>
              <a:t/>
            </a:r>
            <a:br>
              <a:rPr lang="de-DE" sz="1400" b="1" dirty="0" smtClean="0">
                <a:solidFill>
                  <a:schemeClr val="accent6"/>
                </a:solidFill>
              </a:rPr>
            </a:br>
            <a:r>
              <a:rPr lang="de-DE" sz="1400" b="1" dirty="0" smtClean="0">
                <a:solidFill>
                  <a:schemeClr val="accent6"/>
                </a:solidFill>
              </a:rPr>
              <a:t>(3 Vertreter) </a:t>
            </a:r>
          </a:p>
          <a:p>
            <a:r>
              <a:rPr lang="de-DE" sz="1400" dirty="0" smtClean="0">
                <a:solidFill>
                  <a:schemeClr val="accent6"/>
                </a:solidFill>
              </a:rPr>
              <a:t>Verbandsgemeindeverwaltung </a:t>
            </a:r>
            <a:r>
              <a:rPr lang="de-DE" sz="1400" dirty="0" err="1" smtClean="0">
                <a:solidFill>
                  <a:schemeClr val="accent6"/>
                </a:solidFill>
              </a:rPr>
              <a:t>Kaisersesch</a:t>
            </a:r>
            <a:r>
              <a:rPr lang="de-DE" sz="1400" dirty="0">
                <a:solidFill>
                  <a:schemeClr val="accent6"/>
                </a:solidFill>
              </a:rPr>
              <a:t>, </a:t>
            </a:r>
            <a:r>
              <a:rPr lang="de-DE" sz="1400" dirty="0" smtClean="0">
                <a:solidFill>
                  <a:schemeClr val="accent6"/>
                </a:solidFill>
              </a:rPr>
              <a:t> Stadt Paderborn</a:t>
            </a:r>
            <a:r>
              <a:rPr lang="de-DE" sz="1400" dirty="0" smtClean="0">
                <a:solidFill>
                  <a:schemeClr val="accent6"/>
                </a:solidFill>
              </a:rPr>
              <a:t>, </a:t>
            </a:r>
            <a:r>
              <a:rPr lang="de-DE" sz="1400" dirty="0" smtClean="0">
                <a:solidFill>
                  <a:schemeClr val="accent6"/>
                </a:solidFill>
              </a:rPr>
              <a:t>Deutscher Städte- und Gemeindebund</a:t>
            </a:r>
            <a:endParaRPr lang="de-DE" sz="1400" dirty="0"/>
          </a:p>
        </p:txBody>
      </p:sp>
      <p:sp>
        <p:nvSpPr>
          <p:cNvPr id="12" name="Rechteck 11"/>
          <p:cNvSpPr/>
          <p:nvPr/>
        </p:nvSpPr>
        <p:spPr>
          <a:xfrm>
            <a:off x="6970394" y="1605105"/>
            <a:ext cx="173502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chemeClr val="accent4"/>
                </a:solidFill>
              </a:rPr>
              <a:t>VITAKO (3 Vertreter) </a:t>
            </a:r>
          </a:p>
          <a:p>
            <a:r>
              <a:rPr lang="de-DE" sz="1200" dirty="0" smtClean="0">
                <a:solidFill>
                  <a:schemeClr val="accent4"/>
                </a:solidFill>
              </a:rPr>
              <a:t>AKDB</a:t>
            </a:r>
            <a:r>
              <a:rPr lang="de-DE" sz="1200" dirty="0">
                <a:solidFill>
                  <a:schemeClr val="accent4"/>
                </a:solidFill>
              </a:rPr>
              <a:t>, VITAKO, Ekom21</a:t>
            </a:r>
            <a:endParaRPr lang="de-DE" sz="1200" dirty="0"/>
          </a:p>
        </p:txBody>
      </p:sp>
      <p:pic>
        <p:nvPicPr>
          <p:cNvPr id="25" name="Bild 16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08021" y="3831975"/>
            <a:ext cx="156582" cy="398572"/>
          </a:xfrm>
          <a:prstGeom prst="rect">
            <a:avLst/>
          </a:prstGeom>
        </p:spPr>
      </p:pic>
      <p:pic>
        <p:nvPicPr>
          <p:cNvPr id="26" name="Bild 16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32839" y="2618944"/>
            <a:ext cx="156582" cy="39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2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Funktionen und Aufgaben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Das Kommunalgremium.</a:t>
            </a:r>
            <a:endParaRPr lang="de-DE" dirty="0"/>
          </a:p>
        </p:txBody>
      </p:sp>
      <p:sp>
        <p:nvSpPr>
          <p:cNvPr id="41" name="Ellipse 40"/>
          <p:cNvSpPr/>
          <p:nvPr/>
        </p:nvSpPr>
        <p:spPr bwMode="ltGray">
          <a:xfrm>
            <a:off x="617803" y="1484785"/>
            <a:ext cx="2370021" cy="2157352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de-DE" sz="1600" b="1" kern="0" dirty="0" smtClean="0">
                <a:ea typeface="Calibri"/>
                <a:cs typeface="Times New Roman"/>
              </a:rPr>
              <a:t>Bedarfs-management</a:t>
            </a:r>
            <a:endParaRPr lang="de-DE" sz="1600" b="1" kern="0" dirty="0">
              <a:ea typeface="Calibri"/>
              <a:cs typeface="Times New Roman"/>
            </a:endParaRPr>
          </a:p>
        </p:txBody>
      </p:sp>
      <p:sp>
        <p:nvSpPr>
          <p:cNvPr id="42" name="Ellipse 41"/>
          <p:cNvSpPr/>
          <p:nvPr/>
        </p:nvSpPr>
        <p:spPr bwMode="ltGray">
          <a:xfrm>
            <a:off x="604928" y="4013949"/>
            <a:ext cx="2338855" cy="2190958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de-DE" sz="1600" b="1" kern="0" dirty="0" smtClean="0">
                <a:ea typeface="Calibri"/>
                <a:cs typeface="Times New Roman"/>
              </a:rPr>
              <a:t>Kommunikations- und Informations-</a:t>
            </a:r>
            <a:r>
              <a:rPr lang="de-DE" sz="1600" b="1" kern="0" dirty="0" err="1" smtClean="0">
                <a:ea typeface="Calibri"/>
                <a:cs typeface="Times New Roman"/>
              </a:rPr>
              <a:t>plattform</a:t>
            </a:r>
            <a:endParaRPr lang="de-DE" sz="1600" b="1" kern="0" dirty="0">
              <a:ea typeface="Calibri"/>
              <a:cs typeface="Times New Roman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3332372" y="1772816"/>
            <a:ext cx="476802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731" indent="-135731" defTabSz="342900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de-DE" sz="1600" kern="0" dirty="0" smtClean="0">
                <a:ea typeface="ＭＳ Ｐゴシック" pitchFamily="34" charset="-128"/>
              </a:rPr>
              <a:t>Konzeption und Unterstützung bei der </a:t>
            </a:r>
            <a:r>
              <a:rPr lang="de-DE" sz="1600" b="1" kern="0" dirty="0" smtClean="0">
                <a:ea typeface="ＭＳ Ｐゴシック" pitchFamily="34" charset="-128"/>
              </a:rPr>
              <a:t>Etablierung eines übergreifenden, kommunalen Bedarfsmanagements</a:t>
            </a:r>
          </a:p>
          <a:p>
            <a:pPr marL="135731" indent="-135731" defTabSz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de-DE" sz="1600" b="1" kern="0" dirty="0" smtClean="0">
                <a:ea typeface="ＭＳ Ｐゴシック" pitchFamily="34" charset="-128"/>
              </a:rPr>
              <a:t>Abfrage  und Formulierung </a:t>
            </a:r>
            <a:r>
              <a:rPr lang="de-DE" sz="1600" kern="0" dirty="0" smtClean="0">
                <a:ea typeface="ＭＳ Ｐゴシック" pitchFamily="34" charset="-128"/>
              </a:rPr>
              <a:t>kommunaler IT-Bedarfe</a:t>
            </a:r>
          </a:p>
          <a:p>
            <a:pPr marL="135731" indent="-135731" defTabSz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de-DE" sz="1600" b="1" kern="0" dirty="0" smtClean="0">
                <a:ea typeface="ＭＳ Ｐゴシック" pitchFamily="34" charset="-128"/>
              </a:rPr>
              <a:t>Rückmeldung zu Kooperations- und Standardisierungsvorhaben </a:t>
            </a:r>
            <a:r>
              <a:rPr lang="de-DE" sz="1600" kern="0" dirty="0" smtClean="0">
                <a:ea typeface="ＭＳ Ｐゴシック" pitchFamily="34" charset="-128"/>
              </a:rPr>
              <a:t>durch die FITKO </a:t>
            </a:r>
            <a:br>
              <a:rPr lang="de-DE" sz="1600" kern="0" dirty="0" smtClean="0">
                <a:ea typeface="ＭＳ Ｐゴシック" pitchFamily="34" charset="-128"/>
              </a:rPr>
            </a:br>
            <a:r>
              <a:rPr lang="de-DE" sz="1600" kern="0" dirty="0" smtClean="0">
                <a:ea typeface="ＭＳ Ｐゴシック" pitchFamily="34" charset="-128"/>
              </a:rPr>
              <a:t>(i.S. „</a:t>
            </a:r>
            <a:r>
              <a:rPr lang="de-DE" sz="1600" kern="0" dirty="0" err="1" smtClean="0">
                <a:ea typeface="ＭＳ Ｐゴシック" pitchFamily="34" charset="-128"/>
              </a:rPr>
              <a:t>sounding</a:t>
            </a:r>
            <a:r>
              <a:rPr lang="de-DE" sz="1600" kern="0" dirty="0" smtClean="0">
                <a:ea typeface="ＭＳ Ｐゴシック" pitchFamily="34" charset="-128"/>
              </a:rPr>
              <a:t> </a:t>
            </a:r>
            <a:r>
              <a:rPr lang="de-DE" sz="1600" kern="0" dirty="0" err="1" smtClean="0">
                <a:ea typeface="ＭＳ Ｐゴシック" pitchFamily="34" charset="-128"/>
              </a:rPr>
              <a:t>board</a:t>
            </a:r>
            <a:r>
              <a:rPr lang="de-DE" sz="1600" kern="0" dirty="0" smtClean="0">
                <a:ea typeface="ＭＳ Ｐゴシック" pitchFamily="34" charset="-128"/>
              </a:rPr>
              <a:t>“)</a:t>
            </a:r>
            <a:endParaRPr lang="de-DE" sz="1600" dirty="0"/>
          </a:p>
        </p:txBody>
      </p:sp>
      <p:sp>
        <p:nvSpPr>
          <p:cNvPr id="44" name="Textfeld 43"/>
          <p:cNvSpPr txBox="1"/>
          <p:nvPr/>
        </p:nvSpPr>
        <p:spPr>
          <a:xfrm>
            <a:off x="3332372" y="4655458"/>
            <a:ext cx="5056053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731" indent="-135731" defTabSz="342900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de-DE" sz="1600" kern="0" dirty="0" smtClean="0">
                <a:ea typeface="ＭＳ Ｐゴシック" pitchFamily="34" charset="-128"/>
              </a:rPr>
              <a:t>Information und Austausch zu </a:t>
            </a:r>
            <a:r>
              <a:rPr lang="de-DE" sz="1600" b="1" kern="0" dirty="0" smtClean="0">
                <a:ea typeface="ＭＳ Ｐゴシック" pitchFamily="34" charset="-128"/>
              </a:rPr>
              <a:t>aktuellen Entwicklungen </a:t>
            </a:r>
            <a:br>
              <a:rPr lang="de-DE" sz="1600" b="1" kern="0" dirty="0" smtClean="0">
                <a:ea typeface="ＭＳ Ｐゴシック" pitchFamily="34" charset="-128"/>
              </a:rPr>
            </a:br>
            <a:r>
              <a:rPr lang="de-DE" sz="1600" b="1" kern="0" dirty="0" smtClean="0">
                <a:ea typeface="ＭＳ Ｐゴシック" pitchFamily="34" charset="-128"/>
              </a:rPr>
              <a:t>in föderaler IT</a:t>
            </a:r>
            <a:r>
              <a:rPr lang="de-DE" sz="1600" kern="0" dirty="0" smtClean="0">
                <a:ea typeface="ＭＳ Ｐゴシック" pitchFamily="34" charset="-128"/>
              </a:rPr>
              <a:t> zwischen FITKO und Kommunen</a:t>
            </a:r>
          </a:p>
          <a:p>
            <a:pPr marL="135731" indent="-135731" defTabSz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de-DE" sz="1600" b="1" kern="0" dirty="0" smtClean="0">
                <a:ea typeface="ＭＳ Ｐゴシック" pitchFamily="34" charset="-128"/>
              </a:rPr>
              <a:t>Prüfung von FITKO-Ideen </a:t>
            </a:r>
            <a:r>
              <a:rPr lang="de-DE" sz="1600" kern="0" dirty="0" smtClean="0">
                <a:ea typeface="ＭＳ Ｐゴシック" pitchFamily="34" charset="-128"/>
              </a:rPr>
              <a:t>aus kommunaler Sicht</a:t>
            </a:r>
            <a:endParaRPr lang="de-DE" sz="1600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7239908" y="3119943"/>
            <a:ext cx="2571096" cy="3746081"/>
            <a:chOff x="7524329" y="3130456"/>
            <a:chExt cx="2256480" cy="3746081"/>
          </a:xfrm>
        </p:grpSpPr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7524329" y="3130456"/>
              <a:ext cx="2256480" cy="2809886"/>
              <a:chOff x="4733" y="1926"/>
              <a:chExt cx="1272" cy="1871"/>
            </a:xfrm>
          </p:grpSpPr>
          <p:sp>
            <p:nvSpPr>
              <p:cNvPr id="4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4733" y="1933"/>
                <a:ext cx="1262" cy="18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" name="Freeform 5"/>
              <p:cNvSpPr>
                <a:spLocks noEditPoints="1"/>
              </p:cNvSpPr>
              <p:nvPr/>
            </p:nvSpPr>
            <p:spPr bwMode="auto">
              <a:xfrm>
                <a:off x="4733" y="2500"/>
                <a:ext cx="1272" cy="308"/>
              </a:xfrm>
              <a:custGeom>
                <a:avLst/>
                <a:gdLst>
                  <a:gd name="T0" fmla="*/ 931 w 1083"/>
                  <a:gd name="T1" fmla="*/ 57 h 262"/>
                  <a:gd name="T2" fmla="*/ 931 w 1083"/>
                  <a:gd name="T3" fmla="*/ 57 h 262"/>
                  <a:gd name="T4" fmla="*/ 1009 w 1083"/>
                  <a:gd name="T5" fmla="*/ 135 h 262"/>
                  <a:gd name="T6" fmla="*/ 930 w 1083"/>
                  <a:gd name="T7" fmla="*/ 207 h 262"/>
                  <a:gd name="T8" fmla="*/ 74 w 1083"/>
                  <a:gd name="T9" fmla="*/ 207 h 262"/>
                  <a:gd name="T10" fmla="*/ 61 w 1083"/>
                  <a:gd name="T11" fmla="*/ 194 h 262"/>
                  <a:gd name="T12" fmla="*/ 61 w 1083"/>
                  <a:gd name="T13" fmla="*/ 70 h 262"/>
                  <a:gd name="T14" fmla="*/ 73 w 1083"/>
                  <a:gd name="T15" fmla="*/ 57 h 262"/>
                  <a:gd name="T16" fmla="*/ 952 w 1083"/>
                  <a:gd name="T17" fmla="*/ 3 h 262"/>
                  <a:gd name="T18" fmla="*/ 952 w 1083"/>
                  <a:gd name="T19" fmla="*/ 3 h 262"/>
                  <a:gd name="T20" fmla="*/ 21 w 1083"/>
                  <a:gd name="T21" fmla="*/ 0 h 262"/>
                  <a:gd name="T22" fmla="*/ 1 w 1083"/>
                  <a:gd name="T23" fmla="*/ 19 h 262"/>
                  <a:gd name="T24" fmla="*/ 0 w 1083"/>
                  <a:gd name="T25" fmla="*/ 239 h 262"/>
                  <a:gd name="T26" fmla="*/ 19 w 1083"/>
                  <a:gd name="T27" fmla="*/ 259 h 262"/>
                  <a:gd name="T28" fmla="*/ 214 w 1083"/>
                  <a:gd name="T29" fmla="*/ 261 h 262"/>
                  <a:gd name="T30" fmla="*/ 501 w 1083"/>
                  <a:gd name="T31" fmla="*/ 261 h 262"/>
                  <a:gd name="T32" fmla="*/ 950 w 1083"/>
                  <a:gd name="T33" fmla="*/ 262 h 262"/>
                  <a:gd name="T34" fmla="*/ 1083 w 1083"/>
                  <a:gd name="T35" fmla="*/ 135 h 262"/>
                  <a:gd name="T36" fmla="*/ 952 w 1083"/>
                  <a:gd name="T37" fmla="*/ 3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83" h="262">
                    <a:moveTo>
                      <a:pt x="931" y="57"/>
                    </a:moveTo>
                    <a:lnTo>
                      <a:pt x="931" y="57"/>
                    </a:lnTo>
                    <a:lnTo>
                      <a:pt x="1009" y="135"/>
                    </a:lnTo>
                    <a:lnTo>
                      <a:pt x="930" y="207"/>
                    </a:lnTo>
                    <a:lnTo>
                      <a:pt x="74" y="207"/>
                    </a:lnTo>
                    <a:cubicBezTo>
                      <a:pt x="66" y="207"/>
                      <a:pt x="61" y="201"/>
                      <a:pt x="61" y="194"/>
                    </a:cubicBezTo>
                    <a:lnTo>
                      <a:pt x="61" y="70"/>
                    </a:lnTo>
                    <a:cubicBezTo>
                      <a:pt x="61" y="63"/>
                      <a:pt x="66" y="57"/>
                      <a:pt x="73" y="57"/>
                    </a:cubicBezTo>
                    <a:moveTo>
                      <a:pt x="952" y="3"/>
                    </a:moveTo>
                    <a:lnTo>
                      <a:pt x="952" y="3"/>
                    </a:lnTo>
                    <a:lnTo>
                      <a:pt x="21" y="0"/>
                    </a:lnTo>
                    <a:cubicBezTo>
                      <a:pt x="10" y="0"/>
                      <a:pt x="1" y="9"/>
                      <a:pt x="1" y="19"/>
                    </a:cubicBezTo>
                    <a:lnTo>
                      <a:pt x="0" y="239"/>
                    </a:lnTo>
                    <a:cubicBezTo>
                      <a:pt x="0" y="250"/>
                      <a:pt x="8" y="259"/>
                      <a:pt x="19" y="259"/>
                    </a:cubicBezTo>
                    <a:lnTo>
                      <a:pt x="214" y="261"/>
                    </a:lnTo>
                    <a:lnTo>
                      <a:pt x="501" y="261"/>
                    </a:lnTo>
                    <a:cubicBezTo>
                      <a:pt x="723" y="261"/>
                      <a:pt x="949" y="262"/>
                      <a:pt x="950" y="262"/>
                    </a:cubicBezTo>
                    <a:lnTo>
                      <a:pt x="1083" y="135"/>
                    </a:lnTo>
                    <a:lnTo>
                      <a:pt x="952" y="3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4733" y="2093"/>
                <a:ext cx="1272" cy="309"/>
              </a:xfrm>
              <a:custGeom>
                <a:avLst/>
                <a:gdLst>
                  <a:gd name="T0" fmla="*/ 153 w 1083"/>
                  <a:gd name="T1" fmla="*/ 55 h 262"/>
                  <a:gd name="T2" fmla="*/ 153 w 1083"/>
                  <a:gd name="T3" fmla="*/ 55 h 262"/>
                  <a:gd name="T4" fmla="*/ 1009 w 1083"/>
                  <a:gd name="T5" fmla="*/ 55 h 262"/>
                  <a:gd name="T6" fmla="*/ 1022 w 1083"/>
                  <a:gd name="T7" fmla="*/ 68 h 262"/>
                  <a:gd name="T8" fmla="*/ 1022 w 1083"/>
                  <a:gd name="T9" fmla="*/ 192 h 262"/>
                  <a:gd name="T10" fmla="*/ 1009 w 1083"/>
                  <a:gd name="T11" fmla="*/ 205 h 262"/>
                  <a:gd name="T12" fmla="*/ 152 w 1083"/>
                  <a:gd name="T13" fmla="*/ 205 h 262"/>
                  <a:gd name="T14" fmla="*/ 73 w 1083"/>
                  <a:gd name="T15" fmla="*/ 127 h 262"/>
                  <a:gd name="T16" fmla="*/ 153 w 1083"/>
                  <a:gd name="T17" fmla="*/ 55 h 262"/>
                  <a:gd name="T18" fmla="*/ 1062 w 1083"/>
                  <a:gd name="T19" fmla="*/ 262 h 262"/>
                  <a:gd name="T20" fmla="*/ 1062 w 1083"/>
                  <a:gd name="T21" fmla="*/ 262 h 262"/>
                  <a:gd name="T22" fmla="*/ 1082 w 1083"/>
                  <a:gd name="T23" fmla="*/ 243 h 262"/>
                  <a:gd name="T24" fmla="*/ 1083 w 1083"/>
                  <a:gd name="T25" fmla="*/ 23 h 262"/>
                  <a:gd name="T26" fmla="*/ 1064 w 1083"/>
                  <a:gd name="T27" fmla="*/ 3 h 262"/>
                  <a:gd name="T28" fmla="*/ 869 w 1083"/>
                  <a:gd name="T29" fmla="*/ 1 h 262"/>
                  <a:gd name="T30" fmla="*/ 582 w 1083"/>
                  <a:gd name="T31" fmla="*/ 1 h 262"/>
                  <a:gd name="T32" fmla="*/ 132 w 1083"/>
                  <a:gd name="T33" fmla="*/ 1 h 262"/>
                  <a:gd name="T34" fmla="*/ 0 w 1083"/>
                  <a:gd name="T35" fmla="*/ 127 h 262"/>
                  <a:gd name="T36" fmla="*/ 131 w 1083"/>
                  <a:gd name="T37" fmla="*/ 259 h 262"/>
                  <a:gd name="T38" fmla="*/ 1062 w 1083"/>
                  <a:gd name="T39" fmla="*/ 26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83" h="262">
                    <a:moveTo>
                      <a:pt x="153" y="55"/>
                    </a:moveTo>
                    <a:lnTo>
                      <a:pt x="153" y="55"/>
                    </a:lnTo>
                    <a:lnTo>
                      <a:pt x="1009" y="55"/>
                    </a:lnTo>
                    <a:cubicBezTo>
                      <a:pt x="1017" y="55"/>
                      <a:pt x="1022" y="61"/>
                      <a:pt x="1022" y="68"/>
                    </a:cubicBezTo>
                    <a:lnTo>
                      <a:pt x="1022" y="192"/>
                    </a:lnTo>
                    <a:cubicBezTo>
                      <a:pt x="1022" y="199"/>
                      <a:pt x="1017" y="205"/>
                      <a:pt x="1009" y="205"/>
                    </a:cubicBezTo>
                    <a:lnTo>
                      <a:pt x="152" y="205"/>
                    </a:lnTo>
                    <a:lnTo>
                      <a:pt x="73" y="127"/>
                    </a:lnTo>
                    <a:lnTo>
                      <a:pt x="153" y="55"/>
                    </a:lnTo>
                    <a:close/>
                    <a:moveTo>
                      <a:pt x="1062" y="262"/>
                    </a:moveTo>
                    <a:lnTo>
                      <a:pt x="1062" y="262"/>
                    </a:lnTo>
                    <a:cubicBezTo>
                      <a:pt x="1073" y="262"/>
                      <a:pt x="1082" y="253"/>
                      <a:pt x="1082" y="243"/>
                    </a:cubicBezTo>
                    <a:lnTo>
                      <a:pt x="1083" y="23"/>
                    </a:lnTo>
                    <a:cubicBezTo>
                      <a:pt x="1083" y="12"/>
                      <a:pt x="1075" y="3"/>
                      <a:pt x="1064" y="3"/>
                    </a:cubicBezTo>
                    <a:lnTo>
                      <a:pt x="869" y="1"/>
                    </a:lnTo>
                    <a:lnTo>
                      <a:pt x="582" y="1"/>
                    </a:lnTo>
                    <a:cubicBezTo>
                      <a:pt x="360" y="1"/>
                      <a:pt x="134" y="0"/>
                      <a:pt x="132" y="1"/>
                    </a:cubicBezTo>
                    <a:lnTo>
                      <a:pt x="0" y="127"/>
                    </a:lnTo>
                    <a:lnTo>
                      <a:pt x="131" y="259"/>
                    </a:lnTo>
                    <a:lnTo>
                      <a:pt x="1062" y="262"/>
                    </a:lnTo>
                    <a:close/>
                  </a:path>
                </a:pathLst>
              </a:custGeom>
              <a:solidFill>
                <a:srgbClr val="C00000"/>
              </a:solidFill>
              <a:ln w="0">
                <a:solidFill>
                  <a:srgbClr val="C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364" y="2860"/>
                <a:ext cx="37" cy="937"/>
              </a:xfrm>
              <a:custGeom>
                <a:avLst/>
                <a:gdLst>
                  <a:gd name="T0" fmla="*/ 28 w 55"/>
                  <a:gd name="T1" fmla="*/ 0 h 796"/>
                  <a:gd name="T2" fmla="*/ 28 w 55"/>
                  <a:gd name="T3" fmla="*/ 0 h 796"/>
                  <a:gd name="T4" fmla="*/ 27 w 55"/>
                  <a:gd name="T5" fmla="*/ 0 h 796"/>
                  <a:gd name="T6" fmla="*/ 0 w 55"/>
                  <a:gd name="T7" fmla="*/ 27 h 796"/>
                  <a:gd name="T8" fmla="*/ 0 w 55"/>
                  <a:gd name="T9" fmla="*/ 768 h 796"/>
                  <a:gd name="T10" fmla="*/ 27 w 55"/>
                  <a:gd name="T11" fmla="*/ 796 h 796"/>
                  <a:gd name="T12" fmla="*/ 55 w 55"/>
                  <a:gd name="T13" fmla="*/ 768 h 796"/>
                  <a:gd name="T14" fmla="*/ 55 w 55"/>
                  <a:gd name="T15" fmla="*/ 27 h 796"/>
                  <a:gd name="T16" fmla="*/ 28 w 55"/>
                  <a:gd name="T17" fmla="*/ 0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796">
                    <a:moveTo>
                      <a:pt x="28" y="0"/>
                    </a:moveTo>
                    <a:lnTo>
                      <a:pt x="28" y="0"/>
                    </a:lnTo>
                    <a:lnTo>
                      <a:pt x="27" y="0"/>
                    </a:lnTo>
                    <a:cubicBezTo>
                      <a:pt x="12" y="0"/>
                      <a:pt x="0" y="12"/>
                      <a:pt x="0" y="27"/>
                    </a:cubicBezTo>
                    <a:lnTo>
                      <a:pt x="0" y="768"/>
                    </a:lnTo>
                    <a:cubicBezTo>
                      <a:pt x="0" y="783"/>
                      <a:pt x="12" y="796"/>
                      <a:pt x="27" y="796"/>
                    </a:cubicBezTo>
                    <a:cubicBezTo>
                      <a:pt x="42" y="796"/>
                      <a:pt x="55" y="783"/>
                      <a:pt x="55" y="768"/>
                    </a:cubicBezTo>
                    <a:lnTo>
                      <a:pt x="55" y="27"/>
                    </a:lnTo>
                    <a:cubicBezTo>
                      <a:pt x="55" y="12"/>
                      <a:pt x="43" y="0"/>
                      <a:pt x="28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5364" y="1926"/>
                <a:ext cx="37" cy="129"/>
              </a:xfrm>
              <a:custGeom>
                <a:avLst/>
                <a:gdLst>
                  <a:gd name="T0" fmla="*/ 27 w 55"/>
                  <a:gd name="T1" fmla="*/ 110 h 110"/>
                  <a:gd name="T2" fmla="*/ 27 w 55"/>
                  <a:gd name="T3" fmla="*/ 110 h 110"/>
                  <a:gd name="T4" fmla="*/ 55 w 55"/>
                  <a:gd name="T5" fmla="*/ 84 h 110"/>
                  <a:gd name="T6" fmla="*/ 55 w 55"/>
                  <a:gd name="T7" fmla="*/ 26 h 110"/>
                  <a:gd name="T8" fmla="*/ 28 w 55"/>
                  <a:gd name="T9" fmla="*/ 0 h 110"/>
                  <a:gd name="T10" fmla="*/ 27 w 55"/>
                  <a:gd name="T11" fmla="*/ 0 h 110"/>
                  <a:gd name="T12" fmla="*/ 0 w 55"/>
                  <a:gd name="T13" fmla="*/ 26 h 110"/>
                  <a:gd name="T14" fmla="*/ 0 w 55"/>
                  <a:gd name="T15" fmla="*/ 84 h 110"/>
                  <a:gd name="T16" fmla="*/ 27 w 55"/>
                  <a:gd name="T1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10">
                    <a:moveTo>
                      <a:pt x="27" y="110"/>
                    </a:moveTo>
                    <a:lnTo>
                      <a:pt x="27" y="110"/>
                    </a:lnTo>
                    <a:cubicBezTo>
                      <a:pt x="42" y="110"/>
                      <a:pt x="55" y="99"/>
                      <a:pt x="55" y="84"/>
                    </a:cubicBezTo>
                    <a:lnTo>
                      <a:pt x="55" y="26"/>
                    </a:lnTo>
                    <a:cubicBezTo>
                      <a:pt x="55" y="11"/>
                      <a:pt x="43" y="0"/>
                      <a:pt x="28" y="0"/>
                    </a:cubicBezTo>
                    <a:lnTo>
                      <a:pt x="27" y="0"/>
                    </a:lnTo>
                    <a:cubicBezTo>
                      <a:pt x="12" y="0"/>
                      <a:pt x="0" y="11"/>
                      <a:pt x="0" y="26"/>
                    </a:cubicBezTo>
                    <a:lnTo>
                      <a:pt x="0" y="84"/>
                    </a:lnTo>
                    <a:cubicBezTo>
                      <a:pt x="0" y="99"/>
                      <a:pt x="12" y="110"/>
                      <a:pt x="27" y="110"/>
                    </a:cubicBezTo>
                    <a:close/>
                  </a:path>
                </a:pathLst>
              </a:custGeom>
              <a:solidFill>
                <a:srgbClr val="01010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53" name="Freeform 7"/>
            <p:cNvSpPr>
              <a:spLocks/>
            </p:cNvSpPr>
            <p:nvPr/>
          </p:nvSpPr>
          <p:spPr bwMode="auto">
            <a:xfrm>
              <a:off x="8643700" y="5469342"/>
              <a:ext cx="65636" cy="1407195"/>
            </a:xfrm>
            <a:custGeom>
              <a:avLst/>
              <a:gdLst>
                <a:gd name="T0" fmla="*/ 28 w 55"/>
                <a:gd name="T1" fmla="*/ 0 h 796"/>
                <a:gd name="T2" fmla="*/ 28 w 55"/>
                <a:gd name="T3" fmla="*/ 0 h 796"/>
                <a:gd name="T4" fmla="*/ 27 w 55"/>
                <a:gd name="T5" fmla="*/ 0 h 796"/>
                <a:gd name="T6" fmla="*/ 0 w 55"/>
                <a:gd name="T7" fmla="*/ 27 h 796"/>
                <a:gd name="T8" fmla="*/ 0 w 55"/>
                <a:gd name="T9" fmla="*/ 768 h 796"/>
                <a:gd name="T10" fmla="*/ 27 w 55"/>
                <a:gd name="T11" fmla="*/ 796 h 796"/>
                <a:gd name="T12" fmla="*/ 55 w 55"/>
                <a:gd name="T13" fmla="*/ 768 h 796"/>
                <a:gd name="T14" fmla="*/ 55 w 55"/>
                <a:gd name="T15" fmla="*/ 27 h 796"/>
                <a:gd name="T16" fmla="*/ 28 w 55"/>
                <a:gd name="T17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796">
                  <a:moveTo>
                    <a:pt x="28" y="0"/>
                  </a:moveTo>
                  <a:lnTo>
                    <a:pt x="28" y="0"/>
                  </a:lnTo>
                  <a:lnTo>
                    <a:pt x="27" y="0"/>
                  </a:lnTo>
                  <a:cubicBezTo>
                    <a:pt x="12" y="0"/>
                    <a:pt x="0" y="12"/>
                    <a:pt x="0" y="27"/>
                  </a:cubicBezTo>
                  <a:lnTo>
                    <a:pt x="0" y="768"/>
                  </a:lnTo>
                  <a:cubicBezTo>
                    <a:pt x="0" y="783"/>
                    <a:pt x="12" y="796"/>
                    <a:pt x="27" y="796"/>
                  </a:cubicBezTo>
                  <a:cubicBezTo>
                    <a:pt x="42" y="796"/>
                    <a:pt x="55" y="783"/>
                    <a:pt x="55" y="768"/>
                  </a:cubicBezTo>
                  <a:lnTo>
                    <a:pt x="55" y="27"/>
                  </a:lnTo>
                  <a:cubicBezTo>
                    <a:pt x="55" y="12"/>
                    <a:pt x="43" y="0"/>
                    <a:pt x="28" y="0"/>
                  </a:cubicBez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8832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3A29-C332-D64E-AB92-833FC8202B62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Beispiel Onlinezugangsgesetz (OZG)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28650" y="515454"/>
            <a:ext cx="7886700" cy="337690"/>
          </a:xfrm>
        </p:spPr>
        <p:txBody>
          <a:bodyPr/>
          <a:lstStyle/>
          <a:p>
            <a:r>
              <a:rPr lang="de-DE" dirty="0" smtClean="0"/>
              <a:t>Wie die FITKO die Digitale Transformation unterstützt.</a:t>
            </a:r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413631" y="2556187"/>
            <a:ext cx="8328552" cy="3393093"/>
            <a:chOff x="442451" y="2537569"/>
            <a:chExt cx="8328552" cy="3393093"/>
          </a:xfrm>
        </p:grpSpPr>
        <p:sp>
          <p:nvSpPr>
            <p:cNvPr id="8" name="Body3 9">
              <a:extLst>
                <a:ext uri="{FF2B5EF4-FFF2-40B4-BE49-F238E27FC236}">
                  <a16:creationId xmlns:a16="http://schemas.microsoft.com/office/drawing/2014/main" id="{7261EC5A-4767-4D01-8D68-6063B0FE8716}"/>
                </a:ext>
              </a:extLst>
            </p:cNvPr>
            <p:cNvSpPr txBox="1">
              <a:spLocks/>
            </p:cNvSpPr>
            <p:nvPr>
              <p:custDataLst>
                <p:tags r:id="rId1"/>
              </p:custDataLst>
            </p:nvPr>
          </p:nvSpPr>
          <p:spPr>
            <a:xfrm>
              <a:off x="442451" y="3048627"/>
              <a:ext cx="8328552" cy="288203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vert="horz" wrap="square" lIns="76200" tIns="76200" rIns="76200" bIns="76200" numCol="1" anchor="t" anchorCtr="0" compatLnSpc="1">
              <a:prstTxWarp prst="textNoShape">
                <a:avLst/>
              </a:prstTxWarp>
              <a:noAutofit/>
            </a:bodyPr>
            <a:lstStyle>
              <a:lvl1pPr marL="0" lvl="0" indent="0" defTabSz="671496" eaLnBrk="1" hangingPunct="1">
                <a:buClr>
                  <a:schemeClr val="tx2"/>
                </a:buClr>
                <a:defRPr sz="1600" baseline="0">
                  <a:latin typeface="+mn-lt"/>
                </a:defRPr>
              </a:lvl1pPr>
              <a:lvl2pPr marL="180000" lvl="1" indent="-180000" defTabSz="671496" eaLnBrk="1" hangingPunct="1"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sz="1600" baseline="0">
                  <a:latin typeface="+mn-lt"/>
                </a:defRPr>
              </a:lvl2pPr>
              <a:lvl3pPr marL="360000" lvl="2" indent="-180000" defTabSz="671496" eaLnBrk="1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sz="1600" baseline="0">
                  <a:latin typeface="+mn-lt"/>
                </a:defRPr>
              </a:lvl3pPr>
              <a:lvl4pPr marL="540000" lvl="3" indent="-180000" defTabSz="671496" eaLnBrk="1" hangingPunct="1"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sz="1600" baseline="0">
                  <a:latin typeface="+mn-lt"/>
                </a:defRPr>
              </a:lvl4pPr>
              <a:lvl5pPr marL="720000" lvl="4" indent="-180000" defTabSz="671496" eaLnBrk="1" hangingPunct="1">
                <a:buClr>
                  <a:schemeClr val="tx2"/>
                </a:buClr>
                <a:buSzPct val="100000"/>
                <a:buFont typeface="Calibri" panose="020F0502020204030204" pitchFamily="34" charset="0"/>
                <a:buChar char="»"/>
                <a:defRPr sz="1600" baseline="0">
                  <a:latin typeface="+mn-lt"/>
                </a:defRPr>
              </a:lvl5pPr>
              <a:lvl6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6pPr>
              <a:lvl7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7pPr>
              <a:lvl8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8pPr>
              <a:lvl9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9pPr>
            </a:lstStyle>
            <a:p>
              <a:pPr algn="ctr" defTabSz="503622">
                <a:buClr>
                  <a:srgbClr val="44546A"/>
                </a:buClr>
                <a:defRPr/>
              </a:pPr>
              <a:r>
                <a:rPr lang="de-DE" sz="1300" b="1" dirty="0">
                  <a:solidFill>
                    <a:srgbClr val="FFC000"/>
                  </a:solidFill>
                  <a:latin typeface="Calibri" panose="020F0502020204030204"/>
                </a:rPr>
                <a:t>Digitalisierungsprogramm föderal</a:t>
              </a:r>
            </a:p>
          </p:txBody>
        </p:sp>
        <p:sp>
          <p:nvSpPr>
            <p:cNvPr id="9" name="TextBox 21">
              <a:extLst>
                <a:ext uri="{FF2B5EF4-FFF2-40B4-BE49-F238E27FC236}">
                  <a16:creationId xmlns:a16="http://schemas.microsoft.com/office/drawing/2014/main" id="{1AD91009-690B-4719-ACD7-D32C51D9BA6C}"/>
                </a:ext>
              </a:extLst>
            </p:cNvPr>
            <p:cNvSpPr txBox="1"/>
            <p:nvPr/>
          </p:nvSpPr>
          <p:spPr>
            <a:xfrm>
              <a:off x="587527" y="3551562"/>
              <a:ext cx="1335982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671496" eaLnBrk="1" hangingPunct="1">
                <a:buClr>
                  <a:schemeClr val="tx2"/>
                </a:buClr>
                <a:defRPr sz="1600" baseline="0">
                  <a:latin typeface="+mn-lt"/>
                </a:defRPr>
              </a:lvl1pPr>
              <a:lvl2pPr marL="180000" lvl="1" indent="-180000" defTabSz="671496" eaLnBrk="1" hangingPunct="1"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sz="1600" baseline="0">
                  <a:latin typeface="+mn-lt"/>
                </a:defRPr>
              </a:lvl2pPr>
              <a:lvl3pPr marL="360000" lvl="2" indent="-180000" defTabSz="671496" eaLnBrk="1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sz="1600" baseline="0">
                  <a:latin typeface="+mn-lt"/>
                </a:defRPr>
              </a:lvl3pPr>
              <a:lvl4pPr marL="540000" lvl="3" indent="-180000" defTabSz="671496" eaLnBrk="1" hangingPunct="1"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sz="1600" baseline="0">
                  <a:latin typeface="+mn-lt"/>
                </a:defRPr>
              </a:lvl4pPr>
              <a:lvl5pPr marL="720000" lvl="4" indent="-180000" defTabSz="671496" eaLnBrk="1" hangingPunct="1">
                <a:buClr>
                  <a:schemeClr val="tx2"/>
                </a:buClr>
                <a:buSzPct val="100000"/>
                <a:buFont typeface="Calibri" panose="020F0502020204030204" pitchFamily="34" charset="0"/>
                <a:buChar char="»"/>
                <a:defRPr sz="1600" baseline="0">
                  <a:latin typeface="+mn-lt"/>
                </a:defRPr>
              </a:lvl5pPr>
              <a:lvl6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6pPr>
              <a:lvl7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7pPr>
              <a:lvl8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8pPr>
              <a:lvl9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9pPr>
            </a:lstStyle>
            <a:p>
              <a:pPr algn="ctr" defTabSz="503622">
                <a:buClr>
                  <a:srgbClr val="44546A"/>
                </a:buClr>
                <a:defRPr/>
              </a:pPr>
              <a:r>
                <a:rPr lang="de-DE" sz="1300" b="1" dirty="0">
                  <a:solidFill>
                    <a:srgbClr val="FFC000"/>
                  </a:solidFill>
                  <a:latin typeface="Calibri" panose="020F0502020204030204"/>
                </a:rPr>
                <a:t>Steuerungsebene</a:t>
              </a:r>
            </a:p>
          </p:txBody>
        </p:sp>
        <p:sp>
          <p:nvSpPr>
            <p:cNvPr id="10" name="TextBox 26">
              <a:extLst>
                <a:ext uri="{FF2B5EF4-FFF2-40B4-BE49-F238E27FC236}">
                  <a16:creationId xmlns:a16="http://schemas.microsoft.com/office/drawing/2014/main" id="{59BDD53B-F355-4780-8F06-B5B18A7846DB}"/>
                </a:ext>
              </a:extLst>
            </p:cNvPr>
            <p:cNvSpPr txBox="1"/>
            <p:nvPr/>
          </p:nvSpPr>
          <p:spPr>
            <a:xfrm>
              <a:off x="587527" y="5528176"/>
              <a:ext cx="1335982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671496" eaLnBrk="1" hangingPunct="1">
                <a:buClr>
                  <a:schemeClr val="tx2"/>
                </a:buClr>
                <a:defRPr sz="1600" baseline="0">
                  <a:latin typeface="+mn-lt"/>
                </a:defRPr>
              </a:lvl1pPr>
              <a:lvl2pPr marL="180000" lvl="1" indent="-180000" defTabSz="671496" eaLnBrk="1" hangingPunct="1"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sz="1600" baseline="0">
                  <a:latin typeface="+mn-lt"/>
                </a:defRPr>
              </a:lvl2pPr>
              <a:lvl3pPr marL="360000" lvl="2" indent="-180000" defTabSz="671496" eaLnBrk="1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sz="1600" baseline="0">
                  <a:latin typeface="+mn-lt"/>
                </a:defRPr>
              </a:lvl3pPr>
              <a:lvl4pPr marL="540000" lvl="3" indent="-180000" defTabSz="671496" eaLnBrk="1" hangingPunct="1"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sz="1600" baseline="0">
                  <a:latin typeface="+mn-lt"/>
                </a:defRPr>
              </a:lvl4pPr>
              <a:lvl5pPr marL="720000" lvl="4" indent="-180000" defTabSz="671496" eaLnBrk="1" hangingPunct="1">
                <a:buClr>
                  <a:schemeClr val="tx2"/>
                </a:buClr>
                <a:buSzPct val="100000"/>
                <a:buFont typeface="Calibri" panose="020F0502020204030204" pitchFamily="34" charset="0"/>
                <a:buChar char="»"/>
                <a:defRPr sz="1600" baseline="0">
                  <a:latin typeface="+mn-lt"/>
                </a:defRPr>
              </a:lvl5pPr>
              <a:lvl6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6pPr>
              <a:lvl7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7pPr>
              <a:lvl8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8pPr>
              <a:lvl9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9pPr>
            </a:lstStyle>
            <a:p>
              <a:pPr algn="ctr" defTabSz="503622">
                <a:buClr>
                  <a:srgbClr val="44546A"/>
                </a:buClr>
                <a:defRPr/>
              </a:pPr>
              <a:r>
                <a:rPr lang="de-DE" sz="1300" b="1" dirty="0">
                  <a:solidFill>
                    <a:srgbClr val="FFC000"/>
                  </a:solidFill>
                  <a:latin typeface="Calibri" panose="020F0502020204030204"/>
                </a:rPr>
                <a:t>Arbeitsebene</a:t>
              </a:r>
            </a:p>
          </p:txBody>
        </p:sp>
        <p:grpSp>
          <p:nvGrpSpPr>
            <p:cNvPr id="11" name="Group 112">
              <a:extLst>
                <a:ext uri="{FF2B5EF4-FFF2-40B4-BE49-F238E27FC236}">
                  <a16:creationId xmlns:a16="http://schemas.microsoft.com/office/drawing/2014/main" id="{474A6892-DABF-4F12-A7DD-F5D82C1A8FB1}"/>
                </a:ext>
              </a:extLst>
            </p:cNvPr>
            <p:cNvGrpSpPr/>
            <p:nvPr/>
          </p:nvGrpSpPr>
          <p:grpSpPr>
            <a:xfrm>
              <a:off x="849268" y="3915152"/>
              <a:ext cx="812500" cy="1441018"/>
              <a:chOff x="2889550" y="2330450"/>
              <a:chExt cx="812500" cy="1162050"/>
            </a:xfrm>
          </p:grpSpPr>
          <p:sp>
            <p:nvSpPr>
              <p:cNvPr id="36" name="Arrow: Down 111">
                <a:extLst>
                  <a:ext uri="{FF2B5EF4-FFF2-40B4-BE49-F238E27FC236}">
                    <a16:creationId xmlns:a16="http://schemas.microsoft.com/office/drawing/2014/main" id="{F9351C5D-D963-4DD5-A70F-92D78A3AC999}"/>
                  </a:ext>
                </a:extLst>
              </p:cNvPr>
              <p:cNvSpPr/>
              <p:nvPr/>
            </p:nvSpPr>
            <p:spPr>
              <a:xfrm>
                <a:off x="3289300" y="2330450"/>
                <a:ext cx="412750" cy="1162050"/>
              </a:xfrm>
              <a:prstGeom prst="downArrow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 sz="1300" dirty="0" err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" name="Arrow: Down 114">
                <a:extLst>
                  <a:ext uri="{FF2B5EF4-FFF2-40B4-BE49-F238E27FC236}">
                    <a16:creationId xmlns:a16="http://schemas.microsoft.com/office/drawing/2014/main" id="{CC8504E6-5022-4395-B890-49A8A59359A5}"/>
                  </a:ext>
                </a:extLst>
              </p:cNvPr>
              <p:cNvSpPr/>
              <p:nvPr/>
            </p:nvSpPr>
            <p:spPr>
              <a:xfrm rot="10800000">
                <a:off x="2889550" y="2330450"/>
                <a:ext cx="412750" cy="1162050"/>
              </a:xfrm>
              <a:prstGeom prst="downArrow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 sz="1300" dirty="0" err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2" name="Body3 9">
              <a:extLst>
                <a:ext uri="{FF2B5EF4-FFF2-40B4-BE49-F238E27FC236}">
                  <a16:creationId xmlns:a16="http://schemas.microsoft.com/office/drawing/2014/main" id="{86E5AB37-2849-4BE3-955C-31BCB90C63EB}"/>
                </a:ext>
              </a:extLst>
            </p:cNvPr>
            <p:cNvSpPr txBox="1">
              <a:spLocks/>
            </p:cNvSpPr>
            <p:nvPr>
              <p:custDataLst>
                <p:tags r:id="rId2"/>
              </p:custDataLst>
            </p:nvPr>
          </p:nvSpPr>
          <p:spPr>
            <a:xfrm>
              <a:off x="442451" y="2537569"/>
              <a:ext cx="8328552" cy="4358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vert="horz" wrap="square" lIns="76200" tIns="76200" rIns="76200" bIns="7620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671496" eaLnBrk="1" hangingPunct="1">
                <a:buClr>
                  <a:schemeClr val="tx2"/>
                </a:buClr>
                <a:defRPr sz="1600" baseline="0">
                  <a:latin typeface="+mn-lt"/>
                </a:defRPr>
              </a:lvl1pPr>
              <a:lvl2pPr marL="180000" lvl="1" indent="-180000" defTabSz="671496" eaLnBrk="1" hangingPunct="1"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sz="1600" baseline="0">
                  <a:latin typeface="+mn-lt"/>
                </a:defRPr>
              </a:lvl2pPr>
              <a:lvl3pPr marL="360000" lvl="2" indent="-180000" defTabSz="671496" eaLnBrk="1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sz="1600" baseline="0">
                  <a:latin typeface="+mn-lt"/>
                </a:defRPr>
              </a:lvl3pPr>
              <a:lvl4pPr marL="540000" lvl="3" indent="-180000" defTabSz="671496" eaLnBrk="1" hangingPunct="1"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sz="1600" baseline="0">
                  <a:latin typeface="+mn-lt"/>
                </a:defRPr>
              </a:lvl4pPr>
              <a:lvl5pPr marL="720000" lvl="4" indent="-180000" defTabSz="671496" eaLnBrk="1" hangingPunct="1">
                <a:buClr>
                  <a:schemeClr val="tx2"/>
                </a:buClr>
                <a:buSzPct val="100000"/>
                <a:buFont typeface="Calibri" panose="020F0502020204030204" pitchFamily="34" charset="0"/>
                <a:buChar char="»"/>
                <a:defRPr sz="1600" baseline="0">
                  <a:latin typeface="+mn-lt"/>
                </a:defRPr>
              </a:lvl5pPr>
              <a:lvl6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6pPr>
              <a:lvl7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7pPr>
              <a:lvl8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8pPr>
              <a:lvl9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9pPr>
            </a:lstStyle>
            <a:p>
              <a:pPr algn="ctr" defTabSz="503622">
                <a:buClr>
                  <a:srgbClr val="44546A"/>
                </a:buClr>
                <a:defRPr/>
              </a:pPr>
              <a:endParaRPr lang="de-DE" sz="1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13" name="Group 67">
              <a:extLst>
                <a:ext uri="{FF2B5EF4-FFF2-40B4-BE49-F238E27FC236}">
                  <a16:creationId xmlns:a16="http://schemas.microsoft.com/office/drawing/2014/main" id="{806D9B36-3EBD-41CE-A10B-EED7D8DD1A6B}"/>
                </a:ext>
              </a:extLst>
            </p:cNvPr>
            <p:cNvGrpSpPr/>
            <p:nvPr/>
          </p:nvGrpSpPr>
          <p:grpSpPr>
            <a:xfrm>
              <a:off x="3587141" y="2584474"/>
              <a:ext cx="2039174" cy="342056"/>
              <a:chOff x="3696174" y="1106126"/>
              <a:chExt cx="2039174" cy="342056"/>
            </a:xfrm>
          </p:grpSpPr>
          <p:pic>
            <p:nvPicPr>
              <p:cNvPr id="34" name="Picture 15" descr="Logo IT-Planungsrat (mit Claim)">
                <a:extLst>
                  <a:ext uri="{FF2B5EF4-FFF2-40B4-BE49-F238E27FC236}">
                    <a16:creationId xmlns:a16="http://schemas.microsoft.com/office/drawing/2014/main" id="{1EB5CE5A-1111-4BF3-95E3-CAB5A6AE66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" r="81018" b="17924"/>
              <a:stretch/>
            </p:blipFill>
            <p:spPr bwMode="auto">
              <a:xfrm>
                <a:off x="3696174" y="1106126"/>
                <a:ext cx="358784" cy="342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TextBox 22">
                <a:extLst>
                  <a:ext uri="{FF2B5EF4-FFF2-40B4-BE49-F238E27FC236}">
                    <a16:creationId xmlns:a16="http://schemas.microsoft.com/office/drawing/2014/main" id="{90189203-86FE-4D67-904F-145C03A7B9C0}"/>
                  </a:ext>
                </a:extLst>
              </p:cNvPr>
              <p:cNvSpPr txBox="1"/>
              <p:nvPr/>
            </p:nvSpPr>
            <p:spPr>
              <a:xfrm>
                <a:off x="4107620" y="1177127"/>
                <a:ext cx="1627728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671496" eaLnBrk="1" hangingPunct="1">
                  <a:buClr>
                    <a:schemeClr val="tx2"/>
                  </a:buClr>
                  <a:defRPr sz="1600" baseline="0">
                    <a:latin typeface="+mn-lt"/>
                  </a:defRPr>
                </a:lvl1pPr>
                <a:lvl2pPr marL="180000" lvl="1" indent="-180000" defTabSz="671496" eaLnBrk="1" hangingPunct="1">
                  <a:buClr>
                    <a:schemeClr val="tx2"/>
                  </a:buClr>
                  <a:buSzPct val="100000"/>
                  <a:buFont typeface="Calibri" panose="020F0502020204030204" pitchFamily="34" charset="0"/>
                  <a:buChar char="–"/>
                  <a:defRPr sz="1600" baseline="0">
                    <a:latin typeface="+mn-lt"/>
                  </a:defRPr>
                </a:lvl2pPr>
                <a:lvl3pPr marL="360000" lvl="2" indent="-180000" defTabSz="671496" eaLnBrk="1" hangingPunct="1"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•"/>
                  <a:defRPr sz="1600" baseline="0">
                    <a:latin typeface="+mn-lt"/>
                  </a:defRPr>
                </a:lvl3pPr>
                <a:lvl4pPr marL="540000" lvl="3" indent="-180000" defTabSz="671496" eaLnBrk="1" hangingPunct="1">
                  <a:buClr>
                    <a:schemeClr val="tx2"/>
                  </a:buClr>
                  <a:buSzPct val="100000"/>
                  <a:buFont typeface="Calibri" panose="020F0502020204030204" pitchFamily="34" charset="0"/>
                  <a:buChar char="–"/>
                  <a:defRPr sz="1600" baseline="0">
                    <a:latin typeface="+mn-lt"/>
                  </a:defRPr>
                </a:lvl4pPr>
                <a:lvl5pPr marL="720000" lvl="4" indent="-180000" defTabSz="671496" eaLnBrk="1" hangingPunct="1">
                  <a:buClr>
                    <a:schemeClr val="tx2"/>
                  </a:buClr>
                  <a:buSzPct val="100000"/>
                  <a:buFont typeface="Calibri" panose="020F0502020204030204" pitchFamily="34" charset="0"/>
                  <a:buChar char="»"/>
                  <a:defRPr sz="1600" baseline="0">
                    <a:latin typeface="+mn-lt"/>
                  </a:defRPr>
                </a:lvl5pPr>
                <a:lvl6pPr marL="562342" indent="-97628" defTabSz="67149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200" baseline="0">
                    <a:latin typeface="+mn-lt"/>
                  </a:defRPr>
                </a:lvl6pPr>
                <a:lvl7pPr marL="562342" indent="-97628" defTabSz="67149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200" baseline="0">
                    <a:latin typeface="+mn-lt"/>
                  </a:defRPr>
                </a:lvl7pPr>
                <a:lvl8pPr marL="562342" indent="-97628" defTabSz="67149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200" baseline="0">
                    <a:latin typeface="+mn-lt"/>
                  </a:defRPr>
                </a:lvl8pPr>
                <a:lvl9pPr marL="562342" indent="-97628" defTabSz="67149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200" baseline="0">
                    <a:latin typeface="+mn-lt"/>
                  </a:defRPr>
                </a:lvl9pPr>
              </a:lstStyle>
              <a:p>
                <a:pPr defTabSz="503622">
                  <a:buClr>
                    <a:srgbClr val="44546A"/>
                  </a:buClr>
                  <a:defRPr/>
                </a:pPr>
                <a:r>
                  <a:rPr lang="de-DE" sz="1300" dirty="0">
                    <a:solidFill>
                      <a:prstClr val="black"/>
                    </a:solidFill>
                    <a:latin typeface="Calibri" panose="020F0502020204030204"/>
                  </a:rPr>
                  <a:t>IT-Planungsrat (IT-PLR)</a:t>
                </a:r>
              </a:p>
            </p:txBody>
          </p:sp>
        </p:grpSp>
        <p:sp>
          <p:nvSpPr>
            <p:cNvPr id="14" name="TextBox 56">
              <a:extLst>
                <a:ext uri="{FF2B5EF4-FFF2-40B4-BE49-F238E27FC236}">
                  <a16:creationId xmlns:a16="http://schemas.microsoft.com/office/drawing/2014/main" id="{C2660EB3-8FF3-4A70-8219-DB9C63DEF4DE}"/>
                </a:ext>
              </a:extLst>
            </p:cNvPr>
            <p:cNvSpPr txBox="1"/>
            <p:nvPr/>
          </p:nvSpPr>
          <p:spPr>
            <a:xfrm>
              <a:off x="7302391" y="3448140"/>
              <a:ext cx="133598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671496" eaLnBrk="1" hangingPunct="1">
                <a:buClr>
                  <a:schemeClr val="tx2"/>
                </a:buClr>
                <a:defRPr sz="1600" baseline="0">
                  <a:latin typeface="+mn-lt"/>
                </a:defRPr>
              </a:lvl1pPr>
              <a:lvl2pPr marL="180000" lvl="1" indent="-180000" defTabSz="671496" eaLnBrk="1" hangingPunct="1"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sz="1600" baseline="0">
                  <a:latin typeface="+mn-lt"/>
                </a:defRPr>
              </a:lvl2pPr>
              <a:lvl3pPr marL="360000" lvl="2" indent="-180000" defTabSz="671496" eaLnBrk="1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sz="1600" baseline="0">
                  <a:latin typeface="+mn-lt"/>
                </a:defRPr>
              </a:lvl3pPr>
              <a:lvl4pPr marL="540000" lvl="3" indent="-180000" defTabSz="671496" eaLnBrk="1" hangingPunct="1"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sz="1600" baseline="0">
                  <a:latin typeface="+mn-lt"/>
                </a:defRPr>
              </a:lvl4pPr>
              <a:lvl5pPr marL="720000" lvl="4" indent="-180000" defTabSz="671496" eaLnBrk="1" hangingPunct="1">
                <a:buClr>
                  <a:schemeClr val="tx2"/>
                </a:buClr>
                <a:buSzPct val="100000"/>
                <a:buFont typeface="Calibri" panose="020F0502020204030204" pitchFamily="34" charset="0"/>
                <a:buChar char="»"/>
                <a:defRPr sz="1600" baseline="0">
                  <a:latin typeface="+mn-lt"/>
                </a:defRPr>
              </a:lvl5pPr>
              <a:lvl6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6pPr>
              <a:lvl7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7pPr>
              <a:lvl8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8pPr>
              <a:lvl9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9pPr>
            </a:lstStyle>
            <a:p>
              <a:pPr algn="ctr" defTabSz="503622">
                <a:buClr>
                  <a:srgbClr val="44546A"/>
                </a:buClr>
                <a:defRPr/>
              </a:pPr>
              <a:r>
                <a:rPr lang="de-DE" sz="1300" b="1" dirty="0">
                  <a:solidFill>
                    <a:srgbClr val="FFC000"/>
                  </a:solidFill>
                  <a:latin typeface="Calibri" panose="020F0502020204030204"/>
                </a:rPr>
                <a:t>Themenfeld-übergreifend</a:t>
              </a:r>
            </a:p>
          </p:txBody>
        </p:sp>
        <p:sp>
          <p:nvSpPr>
            <p:cNvPr id="15" name="TextBox 58">
              <a:extLst>
                <a:ext uri="{FF2B5EF4-FFF2-40B4-BE49-F238E27FC236}">
                  <a16:creationId xmlns:a16="http://schemas.microsoft.com/office/drawing/2014/main" id="{B7575C72-572F-414B-8B9C-7557AB1EBFB2}"/>
                </a:ext>
              </a:extLst>
            </p:cNvPr>
            <p:cNvSpPr txBox="1"/>
            <p:nvPr/>
          </p:nvSpPr>
          <p:spPr>
            <a:xfrm>
              <a:off x="7302391" y="5420455"/>
              <a:ext cx="133598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671496" eaLnBrk="1" hangingPunct="1">
                <a:buClr>
                  <a:schemeClr val="tx2"/>
                </a:buClr>
                <a:defRPr sz="1600" baseline="0">
                  <a:latin typeface="+mn-lt"/>
                </a:defRPr>
              </a:lvl1pPr>
              <a:lvl2pPr marL="180000" lvl="1" indent="-180000" defTabSz="671496" eaLnBrk="1" hangingPunct="1"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sz="1600" baseline="0">
                  <a:latin typeface="+mn-lt"/>
                </a:defRPr>
              </a:lvl2pPr>
              <a:lvl3pPr marL="360000" lvl="2" indent="-180000" defTabSz="671496" eaLnBrk="1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sz="1600" baseline="0">
                  <a:latin typeface="+mn-lt"/>
                </a:defRPr>
              </a:lvl3pPr>
              <a:lvl4pPr marL="540000" lvl="3" indent="-180000" defTabSz="671496" eaLnBrk="1" hangingPunct="1"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sz="1600" baseline="0">
                  <a:latin typeface="+mn-lt"/>
                </a:defRPr>
              </a:lvl4pPr>
              <a:lvl5pPr marL="720000" lvl="4" indent="-180000" defTabSz="671496" eaLnBrk="1" hangingPunct="1">
                <a:buClr>
                  <a:schemeClr val="tx2"/>
                </a:buClr>
                <a:buSzPct val="100000"/>
                <a:buFont typeface="Calibri" panose="020F0502020204030204" pitchFamily="34" charset="0"/>
                <a:buChar char="»"/>
                <a:defRPr sz="1600" baseline="0">
                  <a:latin typeface="+mn-lt"/>
                </a:defRPr>
              </a:lvl5pPr>
              <a:lvl6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6pPr>
              <a:lvl7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7pPr>
              <a:lvl8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8pPr>
              <a:lvl9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9pPr>
            </a:lstStyle>
            <a:p>
              <a:pPr algn="ctr" defTabSz="503622">
                <a:buClr>
                  <a:srgbClr val="44546A"/>
                </a:buClr>
                <a:defRPr/>
              </a:pPr>
              <a:r>
                <a:rPr lang="de-DE" sz="1300" b="1" dirty="0">
                  <a:solidFill>
                    <a:srgbClr val="FFC000"/>
                  </a:solidFill>
                  <a:latin typeface="Calibri" panose="020F0502020204030204"/>
                </a:rPr>
                <a:t>Themenfeld-spezifisch</a:t>
              </a:r>
            </a:p>
          </p:txBody>
        </p:sp>
        <p:grpSp>
          <p:nvGrpSpPr>
            <p:cNvPr id="16" name="Group 59">
              <a:extLst>
                <a:ext uri="{FF2B5EF4-FFF2-40B4-BE49-F238E27FC236}">
                  <a16:creationId xmlns:a16="http://schemas.microsoft.com/office/drawing/2014/main" id="{AF7BBD20-8BF4-4780-8693-38A1886E1A82}"/>
                </a:ext>
              </a:extLst>
            </p:cNvPr>
            <p:cNvGrpSpPr/>
            <p:nvPr/>
          </p:nvGrpSpPr>
          <p:grpSpPr>
            <a:xfrm>
              <a:off x="7564132" y="3915152"/>
              <a:ext cx="812500" cy="1441018"/>
              <a:chOff x="2889550" y="2330450"/>
              <a:chExt cx="812500" cy="1162050"/>
            </a:xfrm>
          </p:grpSpPr>
          <p:sp>
            <p:nvSpPr>
              <p:cNvPr id="32" name="Arrow: Down 61">
                <a:extLst>
                  <a:ext uri="{FF2B5EF4-FFF2-40B4-BE49-F238E27FC236}">
                    <a16:creationId xmlns:a16="http://schemas.microsoft.com/office/drawing/2014/main" id="{6896F0C6-6C9A-4C06-BF1C-3B46581C24F0}"/>
                  </a:ext>
                </a:extLst>
              </p:cNvPr>
              <p:cNvSpPr/>
              <p:nvPr/>
            </p:nvSpPr>
            <p:spPr>
              <a:xfrm>
                <a:off x="3289300" y="2330450"/>
                <a:ext cx="412750" cy="1162050"/>
              </a:xfrm>
              <a:prstGeom prst="downArrow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 sz="1300" dirty="0" err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" name="Arrow: Down 62">
                <a:extLst>
                  <a:ext uri="{FF2B5EF4-FFF2-40B4-BE49-F238E27FC236}">
                    <a16:creationId xmlns:a16="http://schemas.microsoft.com/office/drawing/2014/main" id="{A20E6594-758D-4B07-83D6-D9077C677592}"/>
                  </a:ext>
                </a:extLst>
              </p:cNvPr>
              <p:cNvSpPr/>
              <p:nvPr/>
            </p:nvSpPr>
            <p:spPr>
              <a:xfrm rot="10800000">
                <a:off x="2889550" y="2330450"/>
                <a:ext cx="412750" cy="1162050"/>
              </a:xfrm>
              <a:prstGeom prst="downArrow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 sz="1300" dirty="0" err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17" name="Connector: Elbow 63">
              <a:extLst>
                <a:ext uri="{FF2B5EF4-FFF2-40B4-BE49-F238E27FC236}">
                  <a16:creationId xmlns:a16="http://schemas.microsoft.com/office/drawing/2014/main" id="{283DC3F6-2B89-448C-812A-D24E6A41B625}"/>
                </a:ext>
              </a:extLst>
            </p:cNvPr>
            <p:cNvCxnSpPr>
              <a:cxnSpLocks/>
              <a:stCxn id="22" idx="2"/>
              <a:endCxn id="23" idx="0"/>
            </p:cNvCxnSpPr>
            <p:nvPr/>
          </p:nvCxnSpPr>
          <p:spPr>
            <a:xfrm rot="5400000">
              <a:off x="3612041" y="4423818"/>
              <a:ext cx="130623" cy="180110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Body3 9">
              <a:extLst>
                <a:ext uri="{FF2B5EF4-FFF2-40B4-BE49-F238E27FC236}">
                  <a16:creationId xmlns:a16="http://schemas.microsoft.com/office/drawing/2014/main" id="{62F43745-B4CA-4030-BB1F-1E1483659523}"/>
                </a:ext>
              </a:extLst>
            </p:cNvPr>
            <p:cNvSpPr txBox="1">
              <a:spLocks/>
            </p:cNvSpPr>
            <p:nvPr>
              <p:custDataLst>
                <p:tags r:id="rId3"/>
              </p:custDataLst>
            </p:nvPr>
          </p:nvSpPr>
          <p:spPr>
            <a:xfrm>
              <a:off x="1988208" y="3828719"/>
              <a:ext cx="5179393" cy="531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  <a:extLst/>
          </p:spPr>
          <p:txBody>
            <a:bodyPr vert="horz" wrap="square" lIns="76200" tIns="76200" rIns="76200" bIns="7620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671496" eaLnBrk="1" hangingPunct="1">
                <a:buClr>
                  <a:schemeClr val="tx2"/>
                </a:buClr>
                <a:defRPr sz="1600" baseline="0">
                  <a:latin typeface="+mn-lt"/>
                </a:defRPr>
              </a:lvl1pPr>
              <a:lvl2pPr marL="180000" lvl="1" indent="-180000" defTabSz="671496" eaLnBrk="1" hangingPunct="1"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sz="1600" baseline="0">
                  <a:latin typeface="+mn-lt"/>
                </a:defRPr>
              </a:lvl2pPr>
              <a:lvl3pPr marL="360000" lvl="2" indent="-180000" defTabSz="671496" eaLnBrk="1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sz="1600" baseline="0">
                  <a:latin typeface="+mn-lt"/>
                </a:defRPr>
              </a:lvl3pPr>
              <a:lvl4pPr marL="540000" lvl="3" indent="-180000" defTabSz="671496" eaLnBrk="1" hangingPunct="1"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sz="1600" baseline="0">
                  <a:latin typeface="+mn-lt"/>
                </a:defRPr>
              </a:lvl4pPr>
              <a:lvl5pPr marL="720000" lvl="4" indent="-180000" defTabSz="671496" eaLnBrk="1" hangingPunct="1">
                <a:buClr>
                  <a:schemeClr val="tx2"/>
                </a:buClr>
                <a:buSzPct val="100000"/>
                <a:buFont typeface="Calibri" panose="020F0502020204030204" pitchFamily="34" charset="0"/>
                <a:buChar char="»"/>
                <a:defRPr sz="1600" baseline="0">
                  <a:latin typeface="+mn-lt"/>
                </a:defRPr>
              </a:lvl5pPr>
              <a:lvl6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6pPr>
              <a:lvl7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7pPr>
              <a:lvl8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8pPr>
              <a:lvl9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9pPr>
            </a:lstStyle>
            <a:p>
              <a:pPr algn="ctr" defTabSz="503622">
                <a:buClr>
                  <a:srgbClr val="44546A"/>
                </a:buClr>
                <a:defRPr/>
              </a:pPr>
              <a:r>
                <a:rPr lang="de-CH" sz="1300" dirty="0">
                  <a:solidFill>
                    <a:prstClr val="black"/>
                  </a:solidFill>
                  <a:latin typeface="Calibri" panose="020F0502020204030204"/>
                </a:rPr>
                <a:t>OZG Gesamtprogrammkoordination</a:t>
              </a:r>
              <a:br>
                <a:rPr lang="de-CH" sz="1300" dirty="0">
                  <a:solidFill>
                    <a:prstClr val="black"/>
                  </a:solidFill>
                  <a:latin typeface="Calibri" panose="020F0502020204030204"/>
                </a:rPr>
              </a:br>
              <a:r>
                <a:rPr lang="de-CH" sz="1300" i="1" dirty="0">
                  <a:solidFill>
                    <a:prstClr val="black"/>
                  </a:solidFill>
                  <a:latin typeface="Calibri" panose="020F0502020204030204"/>
                </a:rPr>
                <a:t>(FITKO / BMI)</a:t>
              </a:r>
              <a:endParaRPr lang="de-DE" sz="1300" i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Body3 9">
              <a:extLst>
                <a:ext uri="{FF2B5EF4-FFF2-40B4-BE49-F238E27FC236}">
                  <a16:creationId xmlns:a16="http://schemas.microsoft.com/office/drawing/2014/main" id="{66767489-7921-48E2-87D7-E295E6FBA23B}"/>
                </a:ext>
              </a:extLst>
            </p:cNvPr>
            <p:cNvSpPr txBox="1">
              <a:spLocks/>
            </p:cNvSpPr>
            <p:nvPr>
              <p:custDataLst>
                <p:tags r:id="rId4"/>
              </p:custDataLst>
            </p:nvPr>
          </p:nvSpPr>
          <p:spPr>
            <a:xfrm>
              <a:off x="1987080" y="3470215"/>
              <a:ext cx="5179393" cy="3071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  <a:extLst/>
          </p:spPr>
          <p:txBody>
            <a:bodyPr vert="horz" wrap="square" lIns="76200" tIns="76200" rIns="76200" bIns="7620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671496" eaLnBrk="1" hangingPunct="1">
                <a:buClr>
                  <a:schemeClr val="tx2"/>
                </a:buClr>
                <a:defRPr sz="1600" baseline="0">
                  <a:latin typeface="+mn-lt"/>
                </a:defRPr>
              </a:lvl1pPr>
              <a:lvl2pPr marL="180000" lvl="1" indent="-180000" defTabSz="671496" eaLnBrk="1" hangingPunct="1"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sz="1600" baseline="0">
                  <a:latin typeface="+mn-lt"/>
                </a:defRPr>
              </a:lvl2pPr>
              <a:lvl3pPr marL="360000" lvl="2" indent="-180000" defTabSz="671496" eaLnBrk="1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sz="1600" baseline="0">
                  <a:latin typeface="+mn-lt"/>
                </a:defRPr>
              </a:lvl3pPr>
              <a:lvl4pPr marL="540000" lvl="3" indent="-180000" defTabSz="671496" eaLnBrk="1" hangingPunct="1"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sz="1600" baseline="0">
                  <a:latin typeface="+mn-lt"/>
                </a:defRPr>
              </a:lvl4pPr>
              <a:lvl5pPr marL="720000" lvl="4" indent="-180000" defTabSz="671496" eaLnBrk="1" hangingPunct="1">
                <a:buClr>
                  <a:schemeClr val="tx2"/>
                </a:buClr>
                <a:buSzPct val="100000"/>
                <a:buFont typeface="Calibri" panose="020F0502020204030204" pitchFamily="34" charset="0"/>
                <a:buChar char="»"/>
                <a:defRPr sz="1600" baseline="0">
                  <a:latin typeface="+mn-lt"/>
                </a:defRPr>
              </a:lvl5pPr>
              <a:lvl6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6pPr>
              <a:lvl7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7pPr>
              <a:lvl8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8pPr>
              <a:lvl9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9pPr>
            </a:lstStyle>
            <a:p>
              <a:pPr algn="ctr" defTabSz="503622">
                <a:buClr>
                  <a:srgbClr val="44546A"/>
                </a:buClr>
                <a:defRPr/>
              </a:pPr>
              <a:r>
                <a:rPr lang="de-DE" sz="1300" dirty="0">
                  <a:solidFill>
                    <a:prstClr val="black"/>
                  </a:solidFill>
                  <a:latin typeface="Calibri" panose="020F0502020204030204"/>
                </a:rPr>
                <a:t>AL-Runde</a:t>
              </a:r>
            </a:p>
          </p:txBody>
        </p:sp>
        <p:sp>
          <p:nvSpPr>
            <p:cNvPr id="20" name="Body3 9">
              <a:extLst>
                <a:ext uri="{FF2B5EF4-FFF2-40B4-BE49-F238E27FC236}">
                  <a16:creationId xmlns:a16="http://schemas.microsoft.com/office/drawing/2014/main" id="{7983E363-85F1-4C69-9E44-CA1E043134BB}"/>
                </a:ext>
              </a:extLst>
            </p:cNvPr>
            <p:cNvSpPr txBox="1">
              <a:spLocks/>
            </p:cNvSpPr>
            <p:nvPr>
              <p:custDataLst>
                <p:tags r:id="rId5"/>
              </p:custDataLst>
            </p:nvPr>
          </p:nvSpPr>
          <p:spPr>
            <a:xfrm>
              <a:off x="1988208" y="4427691"/>
              <a:ext cx="2476644" cy="344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  <a:extLst/>
          </p:spPr>
          <p:txBody>
            <a:bodyPr vert="horz" wrap="square" lIns="76200" tIns="76200" rIns="76200" bIns="7620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671496" eaLnBrk="1" hangingPunct="1">
                <a:buClr>
                  <a:schemeClr val="tx2"/>
                </a:buClr>
                <a:defRPr sz="1600" baseline="0">
                  <a:latin typeface="+mn-lt"/>
                </a:defRPr>
              </a:lvl1pPr>
              <a:lvl2pPr marL="180000" lvl="1" indent="-180000" defTabSz="671496" eaLnBrk="1" hangingPunct="1"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sz="1600" baseline="0">
                  <a:latin typeface="+mn-lt"/>
                </a:defRPr>
              </a:lvl2pPr>
              <a:lvl3pPr marL="360000" lvl="2" indent="-180000" defTabSz="671496" eaLnBrk="1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sz="1600" baseline="0">
                  <a:latin typeface="+mn-lt"/>
                </a:defRPr>
              </a:lvl3pPr>
              <a:lvl4pPr marL="540000" lvl="3" indent="-180000" defTabSz="671496" eaLnBrk="1" hangingPunct="1"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sz="1600" baseline="0">
                  <a:latin typeface="+mn-lt"/>
                </a:defRPr>
              </a:lvl4pPr>
              <a:lvl5pPr marL="720000" lvl="4" indent="-180000" defTabSz="671496" eaLnBrk="1" hangingPunct="1">
                <a:buClr>
                  <a:schemeClr val="tx2"/>
                </a:buClr>
                <a:buSzPct val="100000"/>
                <a:buFont typeface="Calibri" panose="020F0502020204030204" pitchFamily="34" charset="0"/>
                <a:buChar char="»"/>
                <a:defRPr sz="1600" baseline="0">
                  <a:latin typeface="+mn-lt"/>
                </a:defRPr>
              </a:lvl5pPr>
              <a:lvl6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6pPr>
              <a:lvl7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7pPr>
              <a:lvl8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8pPr>
              <a:lvl9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9pPr>
            </a:lstStyle>
            <a:p>
              <a:pPr algn="ctr" defTabSz="503622">
                <a:buClr>
                  <a:srgbClr val="44546A"/>
                </a:buClr>
                <a:defRPr/>
              </a:pPr>
              <a:r>
                <a:rPr lang="de-DE" sz="1200" dirty="0">
                  <a:solidFill>
                    <a:prstClr val="black"/>
                  </a:solidFill>
                  <a:latin typeface="Calibri" panose="020F0502020204030204"/>
                </a:rPr>
                <a:t>Jour Fixes der Federführer und </a:t>
              </a:r>
            </a:p>
            <a:p>
              <a:pPr algn="ctr" defTabSz="503622">
                <a:buClr>
                  <a:srgbClr val="44546A"/>
                </a:buClr>
                <a:defRPr/>
              </a:pPr>
              <a:r>
                <a:rPr lang="de-DE" sz="1200" dirty="0">
                  <a:solidFill>
                    <a:prstClr val="black"/>
                  </a:solidFill>
                  <a:latin typeface="Calibri" panose="020F0502020204030204"/>
                </a:rPr>
                <a:t>OZG-Koordinatoren</a:t>
              </a:r>
            </a:p>
          </p:txBody>
        </p:sp>
        <p:sp>
          <p:nvSpPr>
            <p:cNvPr id="21" name="Body3 9">
              <a:extLst>
                <a:ext uri="{FF2B5EF4-FFF2-40B4-BE49-F238E27FC236}">
                  <a16:creationId xmlns:a16="http://schemas.microsoft.com/office/drawing/2014/main" id="{B8ED6DFA-F789-4A7B-900A-815EF12FFA88}"/>
                </a:ext>
              </a:extLst>
            </p:cNvPr>
            <p:cNvSpPr txBox="1">
              <a:spLocks/>
            </p:cNvSpPr>
            <p:nvPr>
              <p:custDataLst>
                <p:tags r:id="rId6"/>
              </p:custDataLst>
            </p:nvPr>
          </p:nvSpPr>
          <p:spPr>
            <a:xfrm>
              <a:off x="4690958" y="4426913"/>
              <a:ext cx="2476644" cy="3449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  <a:extLst/>
          </p:spPr>
          <p:txBody>
            <a:bodyPr vert="horz" wrap="square" lIns="76200" tIns="76200" rIns="76200" bIns="7620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671496" eaLnBrk="1" hangingPunct="1">
                <a:buClr>
                  <a:schemeClr val="tx2"/>
                </a:buClr>
                <a:defRPr sz="1600" baseline="0">
                  <a:latin typeface="+mn-lt"/>
                </a:defRPr>
              </a:lvl1pPr>
              <a:lvl2pPr marL="180000" lvl="1" indent="-180000" defTabSz="671496" eaLnBrk="1" hangingPunct="1"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sz="1600" baseline="0">
                  <a:latin typeface="+mn-lt"/>
                </a:defRPr>
              </a:lvl2pPr>
              <a:lvl3pPr marL="360000" lvl="2" indent="-180000" defTabSz="671496" eaLnBrk="1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sz="1600" baseline="0">
                  <a:latin typeface="+mn-lt"/>
                </a:defRPr>
              </a:lvl3pPr>
              <a:lvl4pPr marL="540000" lvl="3" indent="-180000" defTabSz="671496" eaLnBrk="1" hangingPunct="1"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sz="1600" baseline="0">
                  <a:latin typeface="+mn-lt"/>
                </a:defRPr>
              </a:lvl4pPr>
              <a:lvl5pPr marL="720000" lvl="4" indent="-180000" defTabSz="671496" eaLnBrk="1" hangingPunct="1">
                <a:buClr>
                  <a:schemeClr val="tx2"/>
                </a:buClr>
                <a:buSzPct val="100000"/>
                <a:buFont typeface="Calibri" panose="020F0502020204030204" pitchFamily="34" charset="0"/>
                <a:buChar char="»"/>
                <a:defRPr sz="1600" baseline="0">
                  <a:latin typeface="+mn-lt"/>
                </a:defRPr>
              </a:lvl5pPr>
              <a:lvl6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6pPr>
              <a:lvl7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7pPr>
              <a:lvl8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8pPr>
              <a:lvl9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9pPr>
            </a:lstStyle>
            <a:p>
              <a:pPr algn="ctr" defTabSz="503622">
                <a:buClr>
                  <a:srgbClr val="44546A"/>
                </a:buClr>
                <a:defRPr/>
              </a:pPr>
              <a:r>
                <a:rPr lang="de-DE" sz="1300" dirty="0">
                  <a:solidFill>
                    <a:prstClr val="black"/>
                  </a:solidFill>
                  <a:latin typeface="Calibri" panose="020F0502020204030204"/>
                </a:rPr>
                <a:t>Erfahrungsaustausch</a:t>
              </a:r>
            </a:p>
          </p:txBody>
        </p:sp>
        <p:sp>
          <p:nvSpPr>
            <p:cNvPr id="22" name="Body3 9">
              <a:extLst>
                <a:ext uri="{FF2B5EF4-FFF2-40B4-BE49-F238E27FC236}">
                  <a16:creationId xmlns:a16="http://schemas.microsoft.com/office/drawing/2014/main" id="{14C341CE-FD57-41C0-BB7B-BE6E7AAAC752}"/>
                </a:ext>
              </a:extLst>
            </p:cNvPr>
            <p:cNvSpPr txBox="1">
              <a:spLocks/>
            </p:cNvSpPr>
            <p:nvPr>
              <p:custDataLst>
                <p:tags r:id="rId7"/>
              </p:custDataLst>
            </p:nvPr>
          </p:nvSpPr>
          <p:spPr>
            <a:xfrm>
              <a:off x="1988209" y="4889728"/>
              <a:ext cx="5179393" cy="369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  <a:extLst/>
          </p:spPr>
          <p:txBody>
            <a:bodyPr vert="horz" wrap="square" lIns="76200" tIns="76200" rIns="76200" bIns="7620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671496" eaLnBrk="1" hangingPunct="1">
                <a:buClr>
                  <a:schemeClr val="tx2"/>
                </a:buClr>
                <a:defRPr sz="1600" baseline="0">
                  <a:latin typeface="+mn-lt"/>
                </a:defRPr>
              </a:lvl1pPr>
              <a:lvl2pPr marL="180000" lvl="1" indent="-180000" defTabSz="671496" eaLnBrk="1" hangingPunct="1"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sz="1600" baseline="0">
                  <a:latin typeface="+mn-lt"/>
                </a:defRPr>
              </a:lvl2pPr>
              <a:lvl3pPr marL="360000" lvl="2" indent="-180000" defTabSz="671496" eaLnBrk="1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sz="1600" baseline="0">
                  <a:latin typeface="+mn-lt"/>
                </a:defRPr>
              </a:lvl3pPr>
              <a:lvl4pPr marL="540000" lvl="3" indent="-180000" defTabSz="671496" eaLnBrk="1" hangingPunct="1"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sz="1600" baseline="0">
                  <a:latin typeface="+mn-lt"/>
                </a:defRPr>
              </a:lvl4pPr>
              <a:lvl5pPr marL="720000" lvl="4" indent="-180000" defTabSz="671496" eaLnBrk="1" hangingPunct="1">
                <a:buClr>
                  <a:schemeClr val="tx2"/>
                </a:buClr>
                <a:buSzPct val="100000"/>
                <a:buFont typeface="Calibri" panose="020F0502020204030204" pitchFamily="34" charset="0"/>
                <a:buChar char="»"/>
                <a:defRPr sz="1600" baseline="0">
                  <a:latin typeface="+mn-lt"/>
                </a:defRPr>
              </a:lvl5pPr>
              <a:lvl6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6pPr>
              <a:lvl7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7pPr>
              <a:lvl8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8pPr>
              <a:lvl9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9pPr>
            </a:lstStyle>
            <a:p>
              <a:pPr algn="ctr" defTabSz="503622">
                <a:buClr>
                  <a:srgbClr val="44546A"/>
                </a:buClr>
                <a:defRPr/>
              </a:pPr>
              <a:r>
                <a:rPr lang="de-DE" sz="1300" dirty="0">
                  <a:solidFill>
                    <a:prstClr val="black"/>
                  </a:solidFill>
                  <a:latin typeface="Calibri" panose="020F0502020204030204"/>
                </a:rPr>
                <a:t>Themenfeld Steuerungskreise (SK)</a:t>
              </a:r>
            </a:p>
          </p:txBody>
        </p:sp>
        <p:sp>
          <p:nvSpPr>
            <p:cNvPr id="23" name="Body3 9">
              <a:extLst>
                <a:ext uri="{FF2B5EF4-FFF2-40B4-BE49-F238E27FC236}">
                  <a16:creationId xmlns:a16="http://schemas.microsoft.com/office/drawing/2014/main" id="{A0258E4B-EDC3-4F8B-87BD-50C6EB25393E}"/>
                </a:ext>
              </a:extLst>
            </p:cNvPr>
            <p:cNvSpPr txBox="1">
              <a:spLocks/>
            </p:cNvSpPr>
            <p:nvPr>
              <p:custDataLst>
                <p:tags r:id="rId8"/>
              </p:custDataLst>
            </p:nvPr>
          </p:nvSpPr>
          <p:spPr>
            <a:xfrm>
              <a:off x="1988209" y="5389684"/>
              <a:ext cx="1577176" cy="4637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  <a:extLst/>
          </p:spPr>
          <p:txBody>
            <a:bodyPr vert="horz" wrap="square" lIns="76200" tIns="76200" rIns="76200" bIns="7620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671496" eaLnBrk="1" hangingPunct="1">
                <a:buClr>
                  <a:schemeClr val="tx2"/>
                </a:buClr>
                <a:defRPr sz="1600" baseline="0">
                  <a:latin typeface="+mn-lt"/>
                </a:defRPr>
              </a:lvl1pPr>
              <a:lvl2pPr marL="180000" lvl="1" indent="-180000" defTabSz="671496" eaLnBrk="1" hangingPunct="1"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sz="1600" baseline="0">
                  <a:latin typeface="+mn-lt"/>
                </a:defRPr>
              </a:lvl2pPr>
              <a:lvl3pPr marL="360000" lvl="2" indent="-180000" defTabSz="671496" eaLnBrk="1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sz="1600" baseline="0">
                  <a:latin typeface="+mn-lt"/>
                </a:defRPr>
              </a:lvl3pPr>
              <a:lvl4pPr marL="540000" lvl="3" indent="-180000" defTabSz="671496" eaLnBrk="1" hangingPunct="1"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sz="1600" baseline="0">
                  <a:latin typeface="+mn-lt"/>
                </a:defRPr>
              </a:lvl4pPr>
              <a:lvl5pPr marL="720000" lvl="4" indent="-180000" defTabSz="671496" eaLnBrk="1" hangingPunct="1">
                <a:buClr>
                  <a:schemeClr val="tx2"/>
                </a:buClr>
                <a:buSzPct val="100000"/>
                <a:buFont typeface="Calibri" panose="020F0502020204030204" pitchFamily="34" charset="0"/>
                <a:buChar char="»"/>
                <a:defRPr sz="1600" baseline="0">
                  <a:latin typeface="+mn-lt"/>
                </a:defRPr>
              </a:lvl5pPr>
              <a:lvl6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6pPr>
              <a:lvl7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7pPr>
              <a:lvl8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8pPr>
              <a:lvl9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9pPr>
            </a:lstStyle>
            <a:p>
              <a:pPr algn="ctr" defTabSz="503622">
                <a:buClr>
                  <a:srgbClr val="44546A"/>
                </a:buClr>
                <a:defRPr/>
              </a:pPr>
              <a:r>
                <a:rPr lang="en-US" sz="1300" dirty="0">
                  <a:solidFill>
                    <a:prstClr val="black"/>
                  </a:solidFill>
                  <a:latin typeface="Calibri" panose="020F0502020204030204"/>
                </a:rPr>
                <a:t>SK Labor</a:t>
              </a:r>
              <a:endParaRPr lang="de-DE" sz="13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Body3 9">
              <a:extLst>
                <a:ext uri="{FF2B5EF4-FFF2-40B4-BE49-F238E27FC236}">
                  <a16:creationId xmlns:a16="http://schemas.microsoft.com/office/drawing/2014/main" id="{633F44C6-2164-472C-96A3-AD48044848FB}"/>
                </a:ext>
              </a:extLst>
            </p:cNvPr>
            <p:cNvSpPr txBox="1">
              <a:spLocks/>
            </p:cNvSpPr>
            <p:nvPr>
              <p:custDataLst>
                <p:tags r:id="rId9"/>
              </p:custDataLst>
            </p:nvPr>
          </p:nvSpPr>
          <p:spPr>
            <a:xfrm>
              <a:off x="3788189" y="5389684"/>
              <a:ext cx="1577176" cy="4637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  <a:extLst/>
          </p:spPr>
          <p:txBody>
            <a:bodyPr vert="horz" wrap="square" lIns="76200" tIns="76200" rIns="76200" bIns="7620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671496" eaLnBrk="1" hangingPunct="1">
                <a:buClr>
                  <a:schemeClr val="tx2"/>
                </a:buClr>
                <a:defRPr sz="1600" baseline="0">
                  <a:latin typeface="+mn-lt"/>
                </a:defRPr>
              </a:lvl1pPr>
              <a:lvl2pPr marL="180000" lvl="1" indent="-180000" defTabSz="671496" eaLnBrk="1" hangingPunct="1"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sz="1600" baseline="0">
                  <a:latin typeface="+mn-lt"/>
                </a:defRPr>
              </a:lvl2pPr>
              <a:lvl3pPr marL="360000" lvl="2" indent="-180000" defTabSz="671496" eaLnBrk="1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sz="1600" baseline="0">
                  <a:latin typeface="+mn-lt"/>
                </a:defRPr>
              </a:lvl3pPr>
              <a:lvl4pPr marL="540000" lvl="3" indent="-180000" defTabSz="671496" eaLnBrk="1" hangingPunct="1"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sz="1600" baseline="0">
                  <a:latin typeface="+mn-lt"/>
                </a:defRPr>
              </a:lvl4pPr>
              <a:lvl5pPr marL="720000" lvl="4" indent="-180000" defTabSz="671496" eaLnBrk="1" hangingPunct="1">
                <a:buClr>
                  <a:schemeClr val="tx2"/>
                </a:buClr>
                <a:buSzPct val="100000"/>
                <a:buFont typeface="Calibri" panose="020F0502020204030204" pitchFamily="34" charset="0"/>
                <a:buChar char="»"/>
                <a:defRPr sz="1600" baseline="0">
                  <a:latin typeface="+mn-lt"/>
                </a:defRPr>
              </a:lvl5pPr>
              <a:lvl6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6pPr>
              <a:lvl7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7pPr>
              <a:lvl8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8pPr>
              <a:lvl9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9pPr>
            </a:lstStyle>
            <a:p>
              <a:pPr algn="ctr" defTabSz="503622">
                <a:buClr>
                  <a:srgbClr val="44546A"/>
                </a:buClr>
                <a:defRPr/>
              </a:pPr>
              <a:r>
                <a:rPr lang="de-DE" sz="1300" dirty="0">
                  <a:solidFill>
                    <a:prstClr val="black"/>
                  </a:solidFill>
                  <a:latin typeface="Calibri" panose="020F0502020204030204"/>
                </a:rPr>
                <a:t>SK Umsetzungs-projekt</a:t>
              </a:r>
            </a:p>
          </p:txBody>
        </p:sp>
        <p:sp>
          <p:nvSpPr>
            <p:cNvPr id="25" name="Body3 9">
              <a:extLst>
                <a:ext uri="{FF2B5EF4-FFF2-40B4-BE49-F238E27FC236}">
                  <a16:creationId xmlns:a16="http://schemas.microsoft.com/office/drawing/2014/main" id="{E38A6B61-84C2-493D-9BE1-CB5033DD2B8F}"/>
                </a:ext>
              </a:extLst>
            </p:cNvPr>
            <p:cNvSpPr txBox="1">
              <a:spLocks/>
            </p:cNvSpPr>
            <p:nvPr>
              <p:custDataLst>
                <p:tags r:id="rId10"/>
              </p:custDataLst>
            </p:nvPr>
          </p:nvSpPr>
          <p:spPr>
            <a:xfrm>
              <a:off x="5590426" y="5389684"/>
              <a:ext cx="1577176" cy="4637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  <a:extLst/>
          </p:spPr>
          <p:txBody>
            <a:bodyPr vert="horz" wrap="square" lIns="76200" tIns="76200" rIns="76200" bIns="7620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671496" eaLnBrk="1" hangingPunct="1">
                <a:buClr>
                  <a:schemeClr val="tx2"/>
                </a:buClr>
                <a:defRPr sz="1600" baseline="0">
                  <a:latin typeface="+mn-lt"/>
                </a:defRPr>
              </a:lvl1pPr>
              <a:lvl2pPr marL="180000" lvl="1" indent="-180000" defTabSz="671496" eaLnBrk="1" hangingPunct="1"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sz="1600" baseline="0">
                  <a:latin typeface="+mn-lt"/>
                </a:defRPr>
              </a:lvl2pPr>
              <a:lvl3pPr marL="360000" lvl="2" indent="-180000" defTabSz="671496" eaLnBrk="1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sz="1600" baseline="0">
                  <a:latin typeface="+mn-lt"/>
                </a:defRPr>
              </a:lvl3pPr>
              <a:lvl4pPr marL="540000" lvl="3" indent="-180000" defTabSz="671496" eaLnBrk="1" hangingPunct="1"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sz="1600" baseline="0">
                  <a:latin typeface="+mn-lt"/>
                </a:defRPr>
              </a:lvl4pPr>
              <a:lvl5pPr marL="720000" lvl="4" indent="-180000" defTabSz="671496" eaLnBrk="1" hangingPunct="1">
                <a:buClr>
                  <a:schemeClr val="tx2"/>
                </a:buClr>
                <a:buSzPct val="100000"/>
                <a:buFont typeface="Calibri" panose="020F0502020204030204" pitchFamily="34" charset="0"/>
                <a:buChar char="»"/>
                <a:defRPr sz="1600" baseline="0">
                  <a:latin typeface="+mn-lt"/>
                </a:defRPr>
              </a:lvl5pPr>
              <a:lvl6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6pPr>
              <a:lvl7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7pPr>
              <a:lvl8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8pPr>
              <a:lvl9pPr marL="562342" indent="-97628" defTabSz="67149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200" baseline="0">
                  <a:latin typeface="+mn-lt"/>
                </a:defRPr>
              </a:lvl9pPr>
            </a:lstStyle>
            <a:p>
              <a:pPr algn="ctr" defTabSz="503622">
                <a:buClr>
                  <a:srgbClr val="44546A"/>
                </a:buClr>
                <a:defRPr/>
              </a:pPr>
              <a:r>
                <a:rPr lang="de-DE" sz="1300" dirty="0">
                  <a:solidFill>
                    <a:prstClr val="black"/>
                  </a:solidFill>
                  <a:latin typeface="Calibri" panose="020F0502020204030204"/>
                </a:rPr>
                <a:t>…</a:t>
              </a:r>
            </a:p>
          </p:txBody>
        </p:sp>
        <p:cxnSp>
          <p:nvCxnSpPr>
            <p:cNvPr id="26" name="Connector: Elbow 66">
              <a:extLst>
                <a:ext uri="{FF2B5EF4-FFF2-40B4-BE49-F238E27FC236}">
                  <a16:creationId xmlns:a16="http://schemas.microsoft.com/office/drawing/2014/main" id="{0DA5113C-84DE-4E14-AF51-BD6E4B62BE6E}"/>
                </a:ext>
              </a:extLst>
            </p:cNvPr>
            <p:cNvCxnSpPr>
              <a:cxnSpLocks/>
              <a:stCxn id="22" idx="2"/>
              <a:endCxn id="24" idx="0"/>
            </p:cNvCxnSpPr>
            <p:nvPr/>
          </p:nvCxnSpPr>
          <p:spPr>
            <a:xfrm rot="5400000">
              <a:off x="4512031" y="5323808"/>
              <a:ext cx="130623" cy="112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or: Elbow 72">
              <a:extLst>
                <a:ext uri="{FF2B5EF4-FFF2-40B4-BE49-F238E27FC236}">
                  <a16:creationId xmlns:a16="http://schemas.microsoft.com/office/drawing/2014/main" id="{6828594A-BA41-48DD-AFC1-B310ED34A04C}"/>
                </a:ext>
              </a:extLst>
            </p:cNvPr>
            <p:cNvCxnSpPr>
              <a:cxnSpLocks/>
              <a:stCxn id="22" idx="2"/>
              <a:endCxn id="25" idx="0"/>
            </p:cNvCxnSpPr>
            <p:nvPr/>
          </p:nvCxnSpPr>
          <p:spPr>
            <a:xfrm rot="16200000" flipH="1">
              <a:off x="5413149" y="4423818"/>
              <a:ext cx="130623" cy="180110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17" descr="Logo">
              <a:extLst>
                <a:ext uri="{FF2B5EF4-FFF2-40B4-BE49-F238E27FC236}">
                  <a16:creationId xmlns:a16="http://schemas.microsoft.com/office/drawing/2014/main" id="{0D1508C6-0C03-4C25-9EEE-7F206C8BC8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219"/>
            <a:stretch/>
          </p:blipFill>
          <p:spPr bwMode="auto">
            <a:xfrm>
              <a:off x="2036463" y="3893839"/>
              <a:ext cx="740334" cy="384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Graphic 34815">
              <a:extLst>
                <a:ext uri="{FF2B5EF4-FFF2-40B4-BE49-F238E27FC236}">
                  <a16:creationId xmlns:a16="http://schemas.microsoft.com/office/drawing/2014/main" id="{9F7D2436-4F9C-4F9A-AFB5-1E4A956A6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6576757" y="3882930"/>
              <a:ext cx="491310" cy="393048"/>
            </a:xfrm>
            <a:prstGeom prst="rect">
              <a:avLst/>
            </a:prstGeom>
          </p:spPr>
        </p:pic>
        <p:cxnSp>
          <p:nvCxnSpPr>
            <p:cNvPr id="30" name="Gerader Verbinder 29"/>
            <p:cNvCxnSpPr>
              <a:stCxn id="18" idx="2"/>
              <a:endCxn id="20" idx="0"/>
            </p:cNvCxnSpPr>
            <p:nvPr/>
          </p:nvCxnSpPr>
          <p:spPr>
            <a:xfrm flipH="1">
              <a:off x="3226530" y="4360643"/>
              <a:ext cx="1351375" cy="6704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Gerader Verbinder 30"/>
            <p:cNvCxnSpPr>
              <a:stCxn id="18" idx="2"/>
              <a:endCxn id="21" idx="0"/>
            </p:cNvCxnSpPr>
            <p:nvPr/>
          </p:nvCxnSpPr>
          <p:spPr>
            <a:xfrm>
              <a:off x="4577905" y="4360644"/>
              <a:ext cx="1351375" cy="6626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Abgerundetes Rechteck 38"/>
          <p:cNvSpPr/>
          <p:nvPr/>
        </p:nvSpPr>
        <p:spPr>
          <a:xfrm>
            <a:off x="545015" y="1299849"/>
            <a:ext cx="8109163" cy="1191816"/>
          </a:xfrm>
          <a:prstGeom prst="roundRect">
            <a:avLst/>
          </a:prstGeom>
          <a:ln w="28575">
            <a:solidFill>
              <a:srgbClr val="FFF2CC"/>
            </a:solidFill>
          </a:ln>
        </p:spPr>
        <p:txBody>
          <a:bodyPr wrap="square">
            <a:spAutoFit/>
          </a:bodyPr>
          <a:lstStyle/>
          <a:p>
            <a:r>
              <a:rPr lang="de-DE" sz="1600" b="1" dirty="0">
                <a:cs typeface="Segoe UI" panose="020B0502040204020203" pitchFamily="34" charset="0"/>
              </a:rPr>
              <a:t>OZG – Programmmanagement BMI/FITKO</a:t>
            </a:r>
          </a:p>
          <a:p>
            <a:endParaRPr lang="de-DE" sz="1600" dirty="0">
              <a:cs typeface="Segoe UI" panose="020B0502040204020203" pitchFamily="34" charset="0"/>
            </a:endParaRPr>
          </a:p>
          <a:p>
            <a:r>
              <a:rPr lang="de-DE" sz="1600" dirty="0">
                <a:cs typeface="Segoe UI" panose="020B0502040204020203" pitchFamily="34" charset="0"/>
              </a:rPr>
              <a:t>FITKO: Informationsbereitstellung und Wissenstransfer, FIM</a:t>
            </a:r>
          </a:p>
          <a:p>
            <a:r>
              <a:rPr lang="de-DE" sz="1600" dirty="0">
                <a:cs typeface="Segoe UI" panose="020B0502040204020203" pitchFamily="34" charset="0"/>
              </a:rPr>
              <a:t>BMI: Digitalisierungslabore, Themenfeldkoordinierung, Schnittstellen Bundesressorts</a:t>
            </a:r>
          </a:p>
        </p:txBody>
      </p:sp>
    </p:spTree>
    <p:extLst>
      <p:ext uri="{BB962C8B-B14F-4D97-AF65-F5344CB8AC3E}">
        <p14:creationId xmlns:p14="http://schemas.microsoft.com/office/powerpoint/2010/main" val="401840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3A29-C332-D64E-AB92-833FC8202B62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Beispiel Onlinezugangsgesetz (OZG)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28650" y="515454"/>
            <a:ext cx="7886700" cy="337690"/>
          </a:xfrm>
        </p:spPr>
        <p:txBody>
          <a:bodyPr/>
          <a:lstStyle/>
          <a:p>
            <a:r>
              <a:rPr lang="de-DE" dirty="0"/>
              <a:t>Wie die FITKO die Digitale Transformation unterstützt.</a:t>
            </a:r>
          </a:p>
        </p:txBody>
      </p:sp>
      <p:sp>
        <p:nvSpPr>
          <p:cNvPr id="7" name="Rechteck 6"/>
          <p:cNvSpPr/>
          <p:nvPr/>
        </p:nvSpPr>
        <p:spPr>
          <a:xfrm>
            <a:off x="663453" y="2095688"/>
            <a:ext cx="84805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6" indent="-171446">
              <a:buFont typeface="Arial" panose="020B0604020202020204" pitchFamily="34" charset="0"/>
              <a:buChar char="•"/>
            </a:pPr>
            <a:r>
              <a:rPr lang="de-DE" sz="1600" b="1" dirty="0">
                <a:latin typeface="+mj-lt"/>
              </a:rPr>
              <a:t>Onlinemedien</a:t>
            </a:r>
            <a:r>
              <a:rPr lang="de-DE" sz="1600" dirty="0">
                <a:latin typeface="+mj-lt"/>
              </a:rPr>
              <a:t/>
            </a:r>
            <a:br>
              <a:rPr lang="de-DE" sz="1600" dirty="0">
                <a:latin typeface="+mj-lt"/>
              </a:rPr>
            </a:br>
            <a:r>
              <a:rPr lang="de-DE" sz="1600" dirty="0">
                <a:latin typeface="+mj-lt"/>
              </a:rPr>
              <a:t>[OZG-Informationsplattform | OZG-Anforderungsmanagement | OZG-Forum Kommunal]</a:t>
            </a:r>
          </a:p>
          <a:p>
            <a:endParaRPr lang="de-DE" sz="1600" dirty="0">
              <a:latin typeface="+mj-lt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de-DE" sz="1600" b="1" dirty="0">
                <a:latin typeface="+mj-lt"/>
              </a:rPr>
              <a:t>Stärkung der länderübergreifenden (persönliche) Vernetzung über Rollenverantwortung</a:t>
            </a:r>
          </a:p>
          <a:p>
            <a:r>
              <a:rPr lang="de-DE" sz="1600" dirty="0">
                <a:latin typeface="+mj-lt"/>
              </a:rPr>
              <a:t>    [Themenfeldfederführer | OZG-Koordinatoren</a:t>
            </a:r>
            <a:r>
              <a:rPr lang="de-DE" sz="1600" dirty="0" smtClean="0">
                <a:latin typeface="+mj-lt"/>
              </a:rPr>
              <a:t>]</a:t>
            </a:r>
            <a:endParaRPr lang="de-DE" sz="1400" dirty="0">
              <a:latin typeface="+mj-lt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28650" y="1562302"/>
            <a:ext cx="40210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latin typeface="+mj-lt"/>
                <a:cs typeface="Segoe UI Semibold" panose="020B0702040204020203" pitchFamily="34" charset="0"/>
              </a:rPr>
              <a:t>Informationsbereitstellung und Wissenstransfer</a:t>
            </a:r>
            <a:endParaRPr lang="de-DE" sz="1600" dirty="0">
              <a:latin typeface="+mj-lt"/>
              <a:cs typeface="Segoe UI Semibold" panose="020B0702040204020203" pitchFamily="34" charset="0"/>
            </a:endParaRPr>
          </a:p>
        </p:txBody>
      </p:sp>
      <p:grpSp>
        <p:nvGrpSpPr>
          <p:cNvPr id="9" name="Group 5"/>
          <p:cNvGrpSpPr>
            <a:grpSpLocks noChangeAspect="1"/>
          </p:cNvGrpSpPr>
          <p:nvPr/>
        </p:nvGrpSpPr>
        <p:grpSpPr bwMode="auto">
          <a:xfrm>
            <a:off x="2896323" y="3957437"/>
            <a:ext cx="3351354" cy="2900563"/>
            <a:chOff x="927" y="2708"/>
            <a:chExt cx="736" cy="637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930" y="3155"/>
              <a:ext cx="203" cy="31"/>
            </a:xfrm>
            <a:custGeom>
              <a:avLst/>
              <a:gdLst>
                <a:gd name="T0" fmla="*/ 0 w 334"/>
                <a:gd name="T1" fmla="*/ 0 h 50"/>
                <a:gd name="T2" fmla="*/ 0 w 334"/>
                <a:gd name="T3" fmla="*/ 0 h 50"/>
                <a:gd name="T4" fmla="*/ 0 w 334"/>
                <a:gd name="T5" fmla="*/ 50 h 50"/>
                <a:gd name="T6" fmla="*/ 334 w 334"/>
                <a:gd name="T7" fmla="*/ 50 h 50"/>
                <a:gd name="T8" fmla="*/ 334 w 334"/>
                <a:gd name="T9" fmla="*/ 0 h 50"/>
                <a:gd name="T10" fmla="*/ 0 w 334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4" h="50">
                  <a:moveTo>
                    <a:pt x="0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334" y="50"/>
                  </a:lnTo>
                  <a:lnTo>
                    <a:pt x="3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467" y="3155"/>
              <a:ext cx="190" cy="31"/>
            </a:xfrm>
            <a:custGeom>
              <a:avLst/>
              <a:gdLst>
                <a:gd name="T0" fmla="*/ 0 w 314"/>
                <a:gd name="T1" fmla="*/ 0 h 50"/>
                <a:gd name="T2" fmla="*/ 0 w 314"/>
                <a:gd name="T3" fmla="*/ 0 h 50"/>
                <a:gd name="T4" fmla="*/ 0 w 314"/>
                <a:gd name="T5" fmla="*/ 50 h 50"/>
                <a:gd name="T6" fmla="*/ 314 w 314"/>
                <a:gd name="T7" fmla="*/ 50 h 50"/>
                <a:gd name="T8" fmla="*/ 314 w 314"/>
                <a:gd name="T9" fmla="*/ 0 h 50"/>
                <a:gd name="T10" fmla="*/ 0 w 314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50">
                  <a:moveTo>
                    <a:pt x="0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314" y="50"/>
                  </a:lnTo>
                  <a:lnTo>
                    <a:pt x="3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1272" y="3037"/>
              <a:ext cx="31" cy="308"/>
            </a:xfrm>
            <a:custGeom>
              <a:avLst/>
              <a:gdLst>
                <a:gd name="T0" fmla="*/ 0 w 51"/>
                <a:gd name="T1" fmla="*/ 0 h 508"/>
                <a:gd name="T2" fmla="*/ 0 w 51"/>
                <a:gd name="T3" fmla="*/ 0 h 508"/>
                <a:gd name="T4" fmla="*/ 0 w 51"/>
                <a:gd name="T5" fmla="*/ 508 h 508"/>
                <a:gd name="T6" fmla="*/ 51 w 51"/>
                <a:gd name="T7" fmla="*/ 508 h 508"/>
                <a:gd name="T8" fmla="*/ 51 w 51"/>
                <a:gd name="T9" fmla="*/ 0 h 508"/>
                <a:gd name="T10" fmla="*/ 0 w 51"/>
                <a:gd name="T11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508">
                  <a:moveTo>
                    <a:pt x="0" y="0"/>
                  </a:moveTo>
                  <a:lnTo>
                    <a:pt x="0" y="0"/>
                  </a:lnTo>
                  <a:lnTo>
                    <a:pt x="0" y="508"/>
                  </a:lnTo>
                  <a:lnTo>
                    <a:pt x="51" y="508"/>
                  </a:lnTo>
                  <a:lnTo>
                    <a:pt x="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1493" y="2708"/>
              <a:ext cx="170" cy="169"/>
            </a:xfrm>
            <a:custGeom>
              <a:avLst/>
              <a:gdLst>
                <a:gd name="T0" fmla="*/ 140 w 280"/>
                <a:gd name="T1" fmla="*/ 51 h 279"/>
                <a:gd name="T2" fmla="*/ 140 w 280"/>
                <a:gd name="T3" fmla="*/ 51 h 279"/>
                <a:gd name="T4" fmla="*/ 229 w 280"/>
                <a:gd name="T5" fmla="*/ 139 h 279"/>
                <a:gd name="T6" fmla="*/ 140 w 280"/>
                <a:gd name="T7" fmla="*/ 228 h 279"/>
                <a:gd name="T8" fmla="*/ 51 w 280"/>
                <a:gd name="T9" fmla="*/ 139 h 279"/>
                <a:gd name="T10" fmla="*/ 140 w 280"/>
                <a:gd name="T11" fmla="*/ 51 h 279"/>
                <a:gd name="T12" fmla="*/ 140 w 280"/>
                <a:gd name="T13" fmla="*/ 279 h 279"/>
                <a:gd name="T14" fmla="*/ 140 w 280"/>
                <a:gd name="T15" fmla="*/ 279 h 279"/>
                <a:gd name="T16" fmla="*/ 280 w 280"/>
                <a:gd name="T17" fmla="*/ 139 h 279"/>
                <a:gd name="T18" fmla="*/ 140 w 280"/>
                <a:gd name="T19" fmla="*/ 0 h 279"/>
                <a:gd name="T20" fmla="*/ 0 w 280"/>
                <a:gd name="T21" fmla="*/ 139 h 279"/>
                <a:gd name="T22" fmla="*/ 140 w 280"/>
                <a:gd name="T23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0" h="279">
                  <a:moveTo>
                    <a:pt x="140" y="51"/>
                  </a:moveTo>
                  <a:lnTo>
                    <a:pt x="140" y="51"/>
                  </a:lnTo>
                  <a:cubicBezTo>
                    <a:pt x="189" y="51"/>
                    <a:pt x="229" y="90"/>
                    <a:pt x="229" y="139"/>
                  </a:cubicBezTo>
                  <a:cubicBezTo>
                    <a:pt x="229" y="188"/>
                    <a:pt x="189" y="228"/>
                    <a:pt x="140" y="228"/>
                  </a:cubicBezTo>
                  <a:cubicBezTo>
                    <a:pt x="91" y="228"/>
                    <a:pt x="51" y="188"/>
                    <a:pt x="51" y="139"/>
                  </a:cubicBezTo>
                  <a:cubicBezTo>
                    <a:pt x="51" y="90"/>
                    <a:pt x="91" y="51"/>
                    <a:pt x="140" y="51"/>
                  </a:cubicBezTo>
                  <a:close/>
                  <a:moveTo>
                    <a:pt x="140" y="279"/>
                  </a:moveTo>
                  <a:lnTo>
                    <a:pt x="140" y="279"/>
                  </a:lnTo>
                  <a:cubicBezTo>
                    <a:pt x="217" y="279"/>
                    <a:pt x="280" y="217"/>
                    <a:pt x="280" y="139"/>
                  </a:cubicBezTo>
                  <a:cubicBezTo>
                    <a:pt x="280" y="62"/>
                    <a:pt x="217" y="0"/>
                    <a:pt x="140" y="0"/>
                  </a:cubicBezTo>
                  <a:cubicBezTo>
                    <a:pt x="63" y="0"/>
                    <a:pt x="0" y="62"/>
                    <a:pt x="0" y="139"/>
                  </a:cubicBezTo>
                  <a:cubicBezTo>
                    <a:pt x="0" y="217"/>
                    <a:pt x="63" y="279"/>
                    <a:pt x="140" y="279"/>
                  </a:cubicBezTo>
                  <a:close/>
                </a:path>
              </a:pathLst>
            </a:custGeom>
            <a:solidFill>
              <a:srgbClr val="0101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1376" y="2908"/>
              <a:ext cx="283" cy="436"/>
            </a:xfrm>
            <a:custGeom>
              <a:avLst/>
              <a:gdLst>
                <a:gd name="T0" fmla="*/ 373 w 465"/>
                <a:gd name="T1" fmla="*/ 0 h 721"/>
                <a:gd name="T2" fmla="*/ 373 w 465"/>
                <a:gd name="T3" fmla="*/ 0 h 721"/>
                <a:gd name="T4" fmla="*/ 284 w 465"/>
                <a:gd name="T5" fmla="*/ 0 h 721"/>
                <a:gd name="T6" fmla="*/ 182 w 465"/>
                <a:gd name="T7" fmla="*/ 102 h 721"/>
                <a:gd name="T8" fmla="*/ 182 w 465"/>
                <a:gd name="T9" fmla="*/ 246 h 721"/>
                <a:gd name="T10" fmla="*/ 233 w 465"/>
                <a:gd name="T11" fmla="*/ 246 h 721"/>
                <a:gd name="T12" fmla="*/ 233 w 465"/>
                <a:gd name="T13" fmla="*/ 102 h 721"/>
                <a:gd name="T14" fmla="*/ 284 w 465"/>
                <a:gd name="T15" fmla="*/ 51 h 721"/>
                <a:gd name="T16" fmla="*/ 363 w 465"/>
                <a:gd name="T17" fmla="*/ 51 h 721"/>
                <a:gd name="T18" fmla="*/ 415 w 465"/>
                <a:gd name="T19" fmla="*/ 102 h 721"/>
                <a:gd name="T20" fmla="*/ 415 w 465"/>
                <a:gd name="T21" fmla="*/ 251 h 721"/>
                <a:gd name="T22" fmla="*/ 363 w 465"/>
                <a:gd name="T23" fmla="*/ 302 h 721"/>
                <a:gd name="T24" fmla="*/ 334 w 465"/>
                <a:gd name="T25" fmla="*/ 302 h 721"/>
                <a:gd name="T26" fmla="*/ 290 w 465"/>
                <a:gd name="T27" fmla="*/ 302 h 721"/>
                <a:gd name="T28" fmla="*/ 290 w 465"/>
                <a:gd name="T29" fmla="*/ 302 h 721"/>
                <a:gd name="T30" fmla="*/ 103 w 465"/>
                <a:gd name="T31" fmla="*/ 302 h 721"/>
                <a:gd name="T32" fmla="*/ 1 w 465"/>
                <a:gd name="T33" fmla="*/ 404 h 721"/>
                <a:gd name="T34" fmla="*/ 1 w 465"/>
                <a:gd name="T35" fmla="*/ 433 h 721"/>
                <a:gd name="T36" fmla="*/ 0 w 465"/>
                <a:gd name="T37" fmla="*/ 434 h 721"/>
                <a:gd name="T38" fmla="*/ 0 w 465"/>
                <a:gd name="T39" fmla="*/ 721 h 721"/>
                <a:gd name="T40" fmla="*/ 51 w 465"/>
                <a:gd name="T41" fmla="*/ 721 h 721"/>
                <a:gd name="T42" fmla="*/ 51 w 465"/>
                <a:gd name="T43" fmla="*/ 447 h 721"/>
                <a:gd name="T44" fmla="*/ 51 w 465"/>
                <a:gd name="T45" fmla="*/ 447 h 721"/>
                <a:gd name="T46" fmla="*/ 51 w 465"/>
                <a:gd name="T47" fmla="*/ 404 h 721"/>
                <a:gd name="T48" fmla="*/ 103 w 465"/>
                <a:gd name="T49" fmla="*/ 352 h 721"/>
                <a:gd name="T50" fmla="*/ 305 w 465"/>
                <a:gd name="T51" fmla="*/ 352 h 721"/>
                <a:gd name="T52" fmla="*/ 365 w 465"/>
                <a:gd name="T53" fmla="*/ 352 h 721"/>
                <a:gd name="T54" fmla="*/ 364 w 465"/>
                <a:gd name="T55" fmla="*/ 353 h 721"/>
                <a:gd name="T56" fmla="*/ 366 w 465"/>
                <a:gd name="T57" fmla="*/ 352 h 721"/>
                <a:gd name="T58" fmla="*/ 373 w 465"/>
                <a:gd name="T59" fmla="*/ 352 h 721"/>
                <a:gd name="T60" fmla="*/ 373 w 465"/>
                <a:gd name="T61" fmla="*/ 352 h 721"/>
                <a:gd name="T62" fmla="*/ 465 w 465"/>
                <a:gd name="T63" fmla="*/ 252 h 721"/>
                <a:gd name="T64" fmla="*/ 465 w 465"/>
                <a:gd name="T65" fmla="*/ 102 h 721"/>
                <a:gd name="T66" fmla="*/ 373 w 465"/>
                <a:gd name="T67" fmla="*/ 0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5" h="721">
                  <a:moveTo>
                    <a:pt x="373" y="0"/>
                  </a:moveTo>
                  <a:lnTo>
                    <a:pt x="373" y="0"/>
                  </a:lnTo>
                  <a:lnTo>
                    <a:pt x="284" y="0"/>
                  </a:lnTo>
                  <a:cubicBezTo>
                    <a:pt x="228" y="0"/>
                    <a:pt x="182" y="46"/>
                    <a:pt x="182" y="102"/>
                  </a:cubicBezTo>
                  <a:lnTo>
                    <a:pt x="182" y="246"/>
                  </a:lnTo>
                  <a:lnTo>
                    <a:pt x="233" y="246"/>
                  </a:lnTo>
                  <a:lnTo>
                    <a:pt x="233" y="102"/>
                  </a:lnTo>
                  <a:cubicBezTo>
                    <a:pt x="233" y="74"/>
                    <a:pt x="256" y="51"/>
                    <a:pt x="284" y="51"/>
                  </a:cubicBezTo>
                  <a:lnTo>
                    <a:pt x="363" y="51"/>
                  </a:lnTo>
                  <a:cubicBezTo>
                    <a:pt x="392" y="51"/>
                    <a:pt x="415" y="74"/>
                    <a:pt x="415" y="102"/>
                  </a:cubicBezTo>
                  <a:lnTo>
                    <a:pt x="415" y="251"/>
                  </a:lnTo>
                  <a:cubicBezTo>
                    <a:pt x="415" y="279"/>
                    <a:pt x="392" y="302"/>
                    <a:pt x="363" y="302"/>
                  </a:cubicBezTo>
                  <a:lnTo>
                    <a:pt x="334" y="302"/>
                  </a:lnTo>
                  <a:lnTo>
                    <a:pt x="290" y="302"/>
                  </a:lnTo>
                  <a:lnTo>
                    <a:pt x="290" y="302"/>
                  </a:lnTo>
                  <a:lnTo>
                    <a:pt x="103" y="302"/>
                  </a:lnTo>
                  <a:cubicBezTo>
                    <a:pt x="47" y="302"/>
                    <a:pt x="1" y="348"/>
                    <a:pt x="1" y="404"/>
                  </a:cubicBezTo>
                  <a:lnTo>
                    <a:pt x="1" y="433"/>
                  </a:lnTo>
                  <a:lnTo>
                    <a:pt x="0" y="434"/>
                  </a:lnTo>
                  <a:lnTo>
                    <a:pt x="0" y="721"/>
                  </a:lnTo>
                  <a:lnTo>
                    <a:pt x="51" y="721"/>
                  </a:lnTo>
                  <a:lnTo>
                    <a:pt x="51" y="447"/>
                  </a:lnTo>
                  <a:lnTo>
                    <a:pt x="51" y="447"/>
                  </a:lnTo>
                  <a:lnTo>
                    <a:pt x="51" y="404"/>
                  </a:lnTo>
                  <a:cubicBezTo>
                    <a:pt x="51" y="375"/>
                    <a:pt x="75" y="352"/>
                    <a:pt x="103" y="352"/>
                  </a:cubicBezTo>
                  <a:lnTo>
                    <a:pt x="305" y="352"/>
                  </a:lnTo>
                  <a:lnTo>
                    <a:pt x="365" y="352"/>
                  </a:lnTo>
                  <a:lnTo>
                    <a:pt x="364" y="353"/>
                  </a:lnTo>
                  <a:cubicBezTo>
                    <a:pt x="365" y="353"/>
                    <a:pt x="366" y="352"/>
                    <a:pt x="366" y="352"/>
                  </a:cubicBezTo>
                  <a:lnTo>
                    <a:pt x="373" y="352"/>
                  </a:lnTo>
                  <a:lnTo>
                    <a:pt x="373" y="352"/>
                  </a:lnTo>
                  <a:cubicBezTo>
                    <a:pt x="427" y="346"/>
                    <a:pt x="465" y="301"/>
                    <a:pt x="465" y="252"/>
                  </a:cubicBezTo>
                  <a:lnTo>
                    <a:pt x="465" y="102"/>
                  </a:lnTo>
                  <a:cubicBezTo>
                    <a:pt x="465" y="46"/>
                    <a:pt x="429" y="0"/>
                    <a:pt x="373" y="0"/>
                  </a:cubicBezTo>
                  <a:close/>
                </a:path>
              </a:pathLst>
            </a:custGeom>
            <a:solidFill>
              <a:srgbClr val="0101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auto">
            <a:xfrm>
              <a:off x="1206" y="2708"/>
              <a:ext cx="169" cy="169"/>
            </a:xfrm>
            <a:custGeom>
              <a:avLst/>
              <a:gdLst>
                <a:gd name="T0" fmla="*/ 140 w 279"/>
                <a:gd name="T1" fmla="*/ 51 h 279"/>
                <a:gd name="T2" fmla="*/ 140 w 279"/>
                <a:gd name="T3" fmla="*/ 51 h 279"/>
                <a:gd name="T4" fmla="*/ 228 w 279"/>
                <a:gd name="T5" fmla="*/ 139 h 279"/>
                <a:gd name="T6" fmla="*/ 140 w 279"/>
                <a:gd name="T7" fmla="*/ 228 h 279"/>
                <a:gd name="T8" fmla="*/ 51 w 279"/>
                <a:gd name="T9" fmla="*/ 139 h 279"/>
                <a:gd name="T10" fmla="*/ 140 w 279"/>
                <a:gd name="T11" fmla="*/ 51 h 279"/>
                <a:gd name="T12" fmla="*/ 140 w 279"/>
                <a:gd name="T13" fmla="*/ 279 h 279"/>
                <a:gd name="T14" fmla="*/ 140 w 279"/>
                <a:gd name="T15" fmla="*/ 279 h 279"/>
                <a:gd name="T16" fmla="*/ 279 w 279"/>
                <a:gd name="T17" fmla="*/ 139 h 279"/>
                <a:gd name="T18" fmla="*/ 140 w 279"/>
                <a:gd name="T19" fmla="*/ 0 h 279"/>
                <a:gd name="T20" fmla="*/ 0 w 279"/>
                <a:gd name="T21" fmla="*/ 139 h 279"/>
                <a:gd name="T22" fmla="*/ 140 w 279"/>
                <a:gd name="T23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9" h="279">
                  <a:moveTo>
                    <a:pt x="140" y="51"/>
                  </a:moveTo>
                  <a:lnTo>
                    <a:pt x="140" y="51"/>
                  </a:lnTo>
                  <a:cubicBezTo>
                    <a:pt x="189" y="51"/>
                    <a:pt x="228" y="90"/>
                    <a:pt x="228" y="139"/>
                  </a:cubicBezTo>
                  <a:cubicBezTo>
                    <a:pt x="228" y="188"/>
                    <a:pt x="189" y="228"/>
                    <a:pt x="140" y="228"/>
                  </a:cubicBezTo>
                  <a:cubicBezTo>
                    <a:pt x="91" y="228"/>
                    <a:pt x="51" y="188"/>
                    <a:pt x="51" y="139"/>
                  </a:cubicBezTo>
                  <a:cubicBezTo>
                    <a:pt x="51" y="90"/>
                    <a:pt x="91" y="51"/>
                    <a:pt x="140" y="51"/>
                  </a:cubicBezTo>
                  <a:close/>
                  <a:moveTo>
                    <a:pt x="140" y="279"/>
                  </a:moveTo>
                  <a:lnTo>
                    <a:pt x="140" y="279"/>
                  </a:lnTo>
                  <a:cubicBezTo>
                    <a:pt x="217" y="279"/>
                    <a:pt x="279" y="217"/>
                    <a:pt x="279" y="139"/>
                  </a:cubicBezTo>
                  <a:cubicBezTo>
                    <a:pt x="279" y="62"/>
                    <a:pt x="217" y="0"/>
                    <a:pt x="140" y="0"/>
                  </a:cubicBezTo>
                  <a:cubicBezTo>
                    <a:pt x="62" y="0"/>
                    <a:pt x="0" y="62"/>
                    <a:pt x="0" y="139"/>
                  </a:cubicBezTo>
                  <a:cubicBezTo>
                    <a:pt x="0" y="217"/>
                    <a:pt x="62" y="279"/>
                    <a:pt x="140" y="27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1174" y="2909"/>
              <a:ext cx="233" cy="87"/>
            </a:xfrm>
            <a:custGeom>
              <a:avLst/>
              <a:gdLst>
                <a:gd name="T0" fmla="*/ 50 w 383"/>
                <a:gd name="T1" fmla="*/ 102 h 145"/>
                <a:gd name="T2" fmla="*/ 50 w 383"/>
                <a:gd name="T3" fmla="*/ 102 h 145"/>
                <a:gd name="T4" fmla="*/ 102 w 383"/>
                <a:gd name="T5" fmla="*/ 50 h 145"/>
                <a:gd name="T6" fmla="*/ 281 w 383"/>
                <a:gd name="T7" fmla="*/ 50 h 145"/>
                <a:gd name="T8" fmla="*/ 333 w 383"/>
                <a:gd name="T9" fmla="*/ 102 h 145"/>
                <a:gd name="T10" fmla="*/ 333 w 383"/>
                <a:gd name="T11" fmla="*/ 145 h 145"/>
                <a:gd name="T12" fmla="*/ 383 w 383"/>
                <a:gd name="T13" fmla="*/ 145 h 145"/>
                <a:gd name="T14" fmla="*/ 383 w 383"/>
                <a:gd name="T15" fmla="*/ 102 h 145"/>
                <a:gd name="T16" fmla="*/ 291 w 383"/>
                <a:gd name="T17" fmla="*/ 0 h 145"/>
                <a:gd name="T18" fmla="*/ 102 w 383"/>
                <a:gd name="T19" fmla="*/ 0 h 145"/>
                <a:gd name="T20" fmla="*/ 0 w 383"/>
                <a:gd name="T21" fmla="*/ 102 h 145"/>
                <a:gd name="T22" fmla="*/ 0 w 383"/>
                <a:gd name="T23" fmla="*/ 145 h 145"/>
                <a:gd name="T24" fmla="*/ 50 w 383"/>
                <a:gd name="T25" fmla="*/ 145 h 145"/>
                <a:gd name="T26" fmla="*/ 50 w 383"/>
                <a:gd name="T27" fmla="*/ 10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3" h="145">
                  <a:moveTo>
                    <a:pt x="50" y="102"/>
                  </a:moveTo>
                  <a:lnTo>
                    <a:pt x="50" y="102"/>
                  </a:lnTo>
                  <a:cubicBezTo>
                    <a:pt x="50" y="74"/>
                    <a:pt x="73" y="50"/>
                    <a:pt x="102" y="50"/>
                  </a:cubicBezTo>
                  <a:lnTo>
                    <a:pt x="281" y="50"/>
                  </a:lnTo>
                  <a:cubicBezTo>
                    <a:pt x="310" y="50"/>
                    <a:pt x="333" y="74"/>
                    <a:pt x="333" y="102"/>
                  </a:cubicBezTo>
                  <a:lnTo>
                    <a:pt x="333" y="145"/>
                  </a:lnTo>
                  <a:lnTo>
                    <a:pt x="383" y="145"/>
                  </a:lnTo>
                  <a:lnTo>
                    <a:pt x="383" y="102"/>
                  </a:lnTo>
                  <a:cubicBezTo>
                    <a:pt x="383" y="46"/>
                    <a:pt x="347" y="0"/>
                    <a:pt x="291" y="0"/>
                  </a:cubicBezTo>
                  <a:lnTo>
                    <a:pt x="102" y="0"/>
                  </a:lnTo>
                  <a:cubicBezTo>
                    <a:pt x="46" y="0"/>
                    <a:pt x="0" y="46"/>
                    <a:pt x="0" y="102"/>
                  </a:cubicBezTo>
                  <a:lnTo>
                    <a:pt x="0" y="145"/>
                  </a:lnTo>
                  <a:lnTo>
                    <a:pt x="50" y="145"/>
                  </a:lnTo>
                  <a:lnTo>
                    <a:pt x="50" y="10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1136" y="3026"/>
              <a:ext cx="309" cy="31"/>
            </a:xfrm>
            <a:custGeom>
              <a:avLst/>
              <a:gdLst>
                <a:gd name="T0" fmla="*/ 0 w 509"/>
                <a:gd name="T1" fmla="*/ 0 h 51"/>
                <a:gd name="T2" fmla="*/ 0 w 509"/>
                <a:gd name="T3" fmla="*/ 0 h 51"/>
                <a:gd name="T4" fmla="*/ 0 w 509"/>
                <a:gd name="T5" fmla="*/ 51 h 51"/>
                <a:gd name="T6" fmla="*/ 509 w 509"/>
                <a:gd name="T7" fmla="*/ 51 h 51"/>
                <a:gd name="T8" fmla="*/ 509 w 509"/>
                <a:gd name="T9" fmla="*/ 1 h 51"/>
                <a:gd name="T10" fmla="*/ 0 w 509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9" h="51">
                  <a:moveTo>
                    <a:pt x="0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509" y="51"/>
                  </a:lnTo>
                  <a:lnTo>
                    <a:pt x="509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927" y="2708"/>
              <a:ext cx="169" cy="169"/>
            </a:xfrm>
            <a:custGeom>
              <a:avLst/>
              <a:gdLst>
                <a:gd name="T0" fmla="*/ 139 w 279"/>
                <a:gd name="T1" fmla="*/ 51 h 279"/>
                <a:gd name="T2" fmla="*/ 139 w 279"/>
                <a:gd name="T3" fmla="*/ 51 h 279"/>
                <a:gd name="T4" fmla="*/ 228 w 279"/>
                <a:gd name="T5" fmla="*/ 139 h 279"/>
                <a:gd name="T6" fmla="*/ 139 w 279"/>
                <a:gd name="T7" fmla="*/ 228 h 279"/>
                <a:gd name="T8" fmla="*/ 50 w 279"/>
                <a:gd name="T9" fmla="*/ 139 h 279"/>
                <a:gd name="T10" fmla="*/ 139 w 279"/>
                <a:gd name="T11" fmla="*/ 51 h 279"/>
                <a:gd name="T12" fmla="*/ 139 w 279"/>
                <a:gd name="T13" fmla="*/ 279 h 279"/>
                <a:gd name="T14" fmla="*/ 139 w 279"/>
                <a:gd name="T15" fmla="*/ 279 h 279"/>
                <a:gd name="T16" fmla="*/ 279 w 279"/>
                <a:gd name="T17" fmla="*/ 139 h 279"/>
                <a:gd name="T18" fmla="*/ 139 w 279"/>
                <a:gd name="T19" fmla="*/ 0 h 279"/>
                <a:gd name="T20" fmla="*/ 0 w 279"/>
                <a:gd name="T21" fmla="*/ 139 h 279"/>
                <a:gd name="T22" fmla="*/ 139 w 279"/>
                <a:gd name="T23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9" h="279">
                  <a:moveTo>
                    <a:pt x="139" y="51"/>
                  </a:moveTo>
                  <a:lnTo>
                    <a:pt x="139" y="51"/>
                  </a:lnTo>
                  <a:cubicBezTo>
                    <a:pt x="188" y="51"/>
                    <a:pt x="228" y="90"/>
                    <a:pt x="228" y="139"/>
                  </a:cubicBezTo>
                  <a:cubicBezTo>
                    <a:pt x="228" y="188"/>
                    <a:pt x="188" y="228"/>
                    <a:pt x="139" y="228"/>
                  </a:cubicBezTo>
                  <a:cubicBezTo>
                    <a:pt x="90" y="228"/>
                    <a:pt x="50" y="188"/>
                    <a:pt x="50" y="139"/>
                  </a:cubicBezTo>
                  <a:cubicBezTo>
                    <a:pt x="50" y="90"/>
                    <a:pt x="90" y="51"/>
                    <a:pt x="139" y="51"/>
                  </a:cubicBezTo>
                  <a:close/>
                  <a:moveTo>
                    <a:pt x="139" y="279"/>
                  </a:moveTo>
                  <a:lnTo>
                    <a:pt x="139" y="279"/>
                  </a:lnTo>
                  <a:cubicBezTo>
                    <a:pt x="217" y="279"/>
                    <a:pt x="279" y="217"/>
                    <a:pt x="279" y="139"/>
                  </a:cubicBezTo>
                  <a:cubicBezTo>
                    <a:pt x="279" y="62"/>
                    <a:pt x="217" y="0"/>
                    <a:pt x="139" y="0"/>
                  </a:cubicBezTo>
                  <a:cubicBezTo>
                    <a:pt x="62" y="0"/>
                    <a:pt x="0" y="62"/>
                    <a:pt x="0" y="139"/>
                  </a:cubicBezTo>
                  <a:cubicBezTo>
                    <a:pt x="0" y="217"/>
                    <a:pt x="62" y="279"/>
                    <a:pt x="139" y="279"/>
                  </a:cubicBezTo>
                  <a:close/>
                </a:path>
              </a:pathLst>
            </a:custGeom>
            <a:solidFill>
              <a:srgbClr val="0101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931" y="2908"/>
              <a:ext cx="276" cy="436"/>
            </a:xfrm>
            <a:custGeom>
              <a:avLst/>
              <a:gdLst>
                <a:gd name="T0" fmla="*/ 454 w 455"/>
                <a:gd name="T1" fmla="*/ 433 h 721"/>
                <a:gd name="T2" fmla="*/ 454 w 455"/>
                <a:gd name="T3" fmla="*/ 433 h 721"/>
                <a:gd name="T4" fmla="*/ 454 w 455"/>
                <a:gd name="T5" fmla="*/ 404 h 721"/>
                <a:gd name="T6" fmla="*/ 352 w 455"/>
                <a:gd name="T7" fmla="*/ 302 h 721"/>
                <a:gd name="T8" fmla="*/ 176 w 455"/>
                <a:gd name="T9" fmla="*/ 302 h 721"/>
                <a:gd name="T10" fmla="*/ 176 w 455"/>
                <a:gd name="T11" fmla="*/ 302 h 721"/>
                <a:gd name="T12" fmla="*/ 132 w 455"/>
                <a:gd name="T13" fmla="*/ 302 h 721"/>
                <a:gd name="T14" fmla="*/ 103 w 455"/>
                <a:gd name="T15" fmla="*/ 302 h 721"/>
                <a:gd name="T16" fmla="*/ 50 w 455"/>
                <a:gd name="T17" fmla="*/ 251 h 721"/>
                <a:gd name="T18" fmla="*/ 50 w 455"/>
                <a:gd name="T19" fmla="*/ 102 h 721"/>
                <a:gd name="T20" fmla="*/ 102 w 455"/>
                <a:gd name="T21" fmla="*/ 51 h 721"/>
                <a:gd name="T22" fmla="*/ 181 w 455"/>
                <a:gd name="T23" fmla="*/ 51 h 721"/>
                <a:gd name="T24" fmla="*/ 233 w 455"/>
                <a:gd name="T25" fmla="*/ 102 h 721"/>
                <a:gd name="T26" fmla="*/ 233 w 455"/>
                <a:gd name="T27" fmla="*/ 246 h 721"/>
                <a:gd name="T28" fmla="*/ 283 w 455"/>
                <a:gd name="T29" fmla="*/ 246 h 721"/>
                <a:gd name="T30" fmla="*/ 283 w 455"/>
                <a:gd name="T31" fmla="*/ 102 h 721"/>
                <a:gd name="T32" fmla="*/ 181 w 455"/>
                <a:gd name="T33" fmla="*/ 0 h 721"/>
                <a:gd name="T34" fmla="*/ 92 w 455"/>
                <a:gd name="T35" fmla="*/ 0 h 721"/>
                <a:gd name="T36" fmla="*/ 0 w 455"/>
                <a:gd name="T37" fmla="*/ 102 h 721"/>
                <a:gd name="T38" fmla="*/ 0 w 455"/>
                <a:gd name="T39" fmla="*/ 252 h 721"/>
                <a:gd name="T40" fmla="*/ 93 w 455"/>
                <a:gd name="T41" fmla="*/ 352 h 721"/>
                <a:gd name="T42" fmla="*/ 93 w 455"/>
                <a:gd name="T43" fmla="*/ 352 h 721"/>
                <a:gd name="T44" fmla="*/ 99 w 455"/>
                <a:gd name="T45" fmla="*/ 352 h 721"/>
                <a:gd name="T46" fmla="*/ 101 w 455"/>
                <a:gd name="T47" fmla="*/ 353 h 721"/>
                <a:gd name="T48" fmla="*/ 101 w 455"/>
                <a:gd name="T49" fmla="*/ 352 h 721"/>
                <a:gd name="T50" fmla="*/ 160 w 455"/>
                <a:gd name="T51" fmla="*/ 352 h 721"/>
                <a:gd name="T52" fmla="*/ 352 w 455"/>
                <a:gd name="T53" fmla="*/ 352 h 721"/>
                <a:gd name="T54" fmla="*/ 404 w 455"/>
                <a:gd name="T55" fmla="*/ 404 h 721"/>
                <a:gd name="T56" fmla="*/ 404 w 455"/>
                <a:gd name="T57" fmla="*/ 447 h 721"/>
                <a:gd name="T58" fmla="*/ 404 w 455"/>
                <a:gd name="T59" fmla="*/ 447 h 721"/>
                <a:gd name="T60" fmla="*/ 405 w 455"/>
                <a:gd name="T61" fmla="*/ 721 h 721"/>
                <a:gd name="T62" fmla="*/ 455 w 455"/>
                <a:gd name="T63" fmla="*/ 721 h 721"/>
                <a:gd name="T64" fmla="*/ 455 w 455"/>
                <a:gd name="T65" fmla="*/ 434 h 721"/>
                <a:gd name="T66" fmla="*/ 454 w 455"/>
                <a:gd name="T67" fmla="*/ 433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5" h="721">
                  <a:moveTo>
                    <a:pt x="454" y="433"/>
                  </a:moveTo>
                  <a:lnTo>
                    <a:pt x="454" y="433"/>
                  </a:lnTo>
                  <a:lnTo>
                    <a:pt x="454" y="404"/>
                  </a:lnTo>
                  <a:cubicBezTo>
                    <a:pt x="454" y="348"/>
                    <a:pt x="408" y="302"/>
                    <a:pt x="352" y="302"/>
                  </a:cubicBezTo>
                  <a:lnTo>
                    <a:pt x="176" y="302"/>
                  </a:lnTo>
                  <a:lnTo>
                    <a:pt x="176" y="302"/>
                  </a:lnTo>
                  <a:lnTo>
                    <a:pt x="132" y="302"/>
                  </a:lnTo>
                  <a:lnTo>
                    <a:pt x="103" y="302"/>
                  </a:lnTo>
                  <a:cubicBezTo>
                    <a:pt x="74" y="302"/>
                    <a:pt x="50" y="278"/>
                    <a:pt x="50" y="251"/>
                  </a:cubicBezTo>
                  <a:lnTo>
                    <a:pt x="50" y="102"/>
                  </a:lnTo>
                  <a:cubicBezTo>
                    <a:pt x="50" y="74"/>
                    <a:pt x="74" y="51"/>
                    <a:pt x="102" y="51"/>
                  </a:cubicBezTo>
                  <a:lnTo>
                    <a:pt x="181" y="51"/>
                  </a:lnTo>
                  <a:cubicBezTo>
                    <a:pt x="210" y="51"/>
                    <a:pt x="233" y="74"/>
                    <a:pt x="233" y="102"/>
                  </a:cubicBezTo>
                  <a:lnTo>
                    <a:pt x="233" y="246"/>
                  </a:lnTo>
                  <a:lnTo>
                    <a:pt x="283" y="246"/>
                  </a:lnTo>
                  <a:lnTo>
                    <a:pt x="283" y="102"/>
                  </a:lnTo>
                  <a:cubicBezTo>
                    <a:pt x="283" y="46"/>
                    <a:pt x="237" y="0"/>
                    <a:pt x="181" y="0"/>
                  </a:cubicBezTo>
                  <a:lnTo>
                    <a:pt x="92" y="0"/>
                  </a:lnTo>
                  <a:cubicBezTo>
                    <a:pt x="36" y="0"/>
                    <a:pt x="0" y="46"/>
                    <a:pt x="0" y="102"/>
                  </a:cubicBezTo>
                  <a:lnTo>
                    <a:pt x="0" y="252"/>
                  </a:lnTo>
                  <a:cubicBezTo>
                    <a:pt x="0" y="301"/>
                    <a:pt x="39" y="346"/>
                    <a:pt x="93" y="352"/>
                  </a:cubicBezTo>
                  <a:lnTo>
                    <a:pt x="93" y="352"/>
                  </a:lnTo>
                  <a:lnTo>
                    <a:pt x="99" y="352"/>
                  </a:lnTo>
                  <a:cubicBezTo>
                    <a:pt x="100" y="352"/>
                    <a:pt x="100" y="352"/>
                    <a:pt x="101" y="353"/>
                  </a:cubicBezTo>
                  <a:lnTo>
                    <a:pt x="101" y="352"/>
                  </a:lnTo>
                  <a:lnTo>
                    <a:pt x="160" y="352"/>
                  </a:lnTo>
                  <a:lnTo>
                    <a:pt x="352" y="352"/>
                  </a:lnTo>
                  <a:cubicBezTo>
                    <a:pt x="381" y="352"/>
                    <a:pt x="404" y="375"/>
                    <a:pt x="404" y="404"/>
                  </a:cubicBezTo>
                  <a:lnTo>
                    <a:pt x="404" y="447"/>
                  </a:lnTo>
                  <a:lnTo>
                    <a:pt x="404" y="447"/>
                  </a:lnTo>
                  <a:lnTo>
                    <a:pt x="405" y="721"/>
                  </a:lnTo>
                  <a:lnTo>
                    <a:pt x="455" y="721"/>
                  </a:lnTo>
                  <a:lnTo>
                    <a:pt x="455" y="434"/>
                  </a:lnTo>
                  <a:lnTo>
                    <a:pt x="454" y="433"/>
                  </a:lnTo>
                  <a:close/>
                </a:path>
              </a:pathLst>
            </a:custGeom>
            <a:solidFill>
              <a:srgbClr val="0101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01984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3A29-C332-D64E-AB92-833FC8202B62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Am Beispiel Onlinezugangsgesetz (OZG)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28650" y="515454"/>
            <a:ext cx="7886700" cy="337690"/>
          </a:xfrm>
        </p:spPr>
        <p:txBody>
          <a:bodyPr/>
          <a:lstStyle/>
          <a:p>
            <a:r>
              <a:rPr lang="de-DE" dirty="0"/>
              <a:t>Wie die FITKO die Digitale Transformation unterstützt.</a:t>
            </a:r>
          </a:p>
        </p:txBody>
      </p:sp>
      <p:sp>
        <p:nvSpPr>
          <p:cNvPr id="51" name="Rechteck 50"/>
          <p:cNvSpPr/>
          <p:nvPr/>
        </p:nvSpPr>
        <p:spPr>
          <a:xfrm>
            <a:off x="628651" y="1591006"/>
            <a:ext cx="644654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00" b="1" dirty="0" smtClean="0">
                <a:cs typeface="Segoe UI Semibold" panose="020B0702040204020203" pitchFamily="34" charset="0"/>
              </a:rPr>
              <a:t>FOKUS auf 2020/2021</a:t>
            </a:r>
          </a:p>
          <a:p>
            <a:endParaRPr lang="de-DE" sz="1800" b="1" dirty="0">
              <a:cs typeface="Segoe UI Semibold" panose="020B0702040204020203" pitchFamily="34" charset="0"/>
            </a:endParaRPr>
          </a:p>
          <a:p>
            <a:pPr marL="214313" lvl="0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Planungen aus dem OZG mit Leben zu füllen</a:t>
            </a:r>
          </a:p>
          <a:p>
            <a:pPr marL="214313" lvl="0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Operationalisierung des Nachnutzungsmodells „Einer für alle“</a:t>
            </a:r>
          </a:p>
          <a:p>
            <a:pPr marL="214313" lvl="0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Weiterer Ausbau des FIM-Portals als eine Voraussetzung für die Nachnutzung in Ländern und Kommunen</a:t>
            </a:r>
          </a:p>
          <a:p>
            <a:pPr marL="214313" lvl="0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Aufbau eines tragfähigen föderalen Architekturmodells und Entwicklungsplattform, das die Integrationsfähigkeit bestehender Lösungen sicherstellt </a:t>
            </a:r>
          </a:p>
          <a:p>
            <a:pPr marL="214313" lvl="0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Förderung der Akzeptanz durch umfassende Kommunikations­maßnahmen (alle Formate)</a:t>
            </a:r>
          </a:p>
          <a:p>
            <a:endParaRPr lang="de-DE" sz="1800" dirty="0">
              <a:cs typeface="Segoe UI Semibold" panose="020B0702040204020203" pitchFamily="34" charset="0"/>
            </a:endParaRPr>
          </a:p>
          <a:p>
            <a:endParaRPr lang="de-DE" sz="1600" dirty="0">
              <a:latin typeface="+mj-lt"/>
            </a:endParaRPr>
          </a:p>
          <a:p>
            <a:endParaRPr lang="de-DE" sz="1600" dirty="0">
              <a:latin typeface="+mj-lt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FCF9740-B46C-734B-86A2-ABF4E9F20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228184" y="1177652"/>
            <a:ext cx="3376314" cy="443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heme/theme1.xml><?xml version="1.0" encoding="utf-8"?>
<a:theme xmlns:a="http://schemas.openxmlformats.org/drawingml/2006/main" name="Office-Desig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1089</Words>
  <Application>Microsoft Office PowerPoint</Application>
  <PresentationFormat>Bildschirmpräsentation (4:3)</PresentationFormat>
  <Paragraphs>189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Segoe UI</vt:lpstr>
      <vt:lpstr>Segoe UI Semibold</vt:lpstr>
      <vt:lpstr>Times New Roman</vt:lpstr>
      <vt:lpstr>Wingdings</vt:lpstr>
      <vt:lpstr>Office-Design</vt:lpstr>
      <vt:lpstr>PowerPoint-Präsentation</vt:lpstr>
      <vt:lpstr>Der IT-Planungsrat.</vt:lpstr>
      <vt:lpstr>Der IT-Planungsrat und die FITKO.</vt:lpstr>
      <vt:lpstr>Das Kommunalgremium.</vt:lpstr>
      <vt:lpstr>Das Kommunalgremium.</vt:lpstr>
      <vt:lpstr>Das Kommunalgremium.</vt:lpstr>
      <vt:lpstr>Wie die FITKO die Digitale Transformation unterstützt.</vt:lpstr>
      <vt:lpstr>Wie die FITKO die Digitale Transformation unterstützt.</vt:lpstr>
      <vt:lpstr>Wie die FITKO die Digitale Transformation unterstützt.</vt:lpstr>
      <vt:lpstr>Wie die FITKO die Digitale Transformation unterstützt.</vt:lpstr>
      <vt:lpstr>Wie unterstützt die FITKO die Digitale Transformation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Ein Microsoft Office-Anwender</dc:creator>
  <cp:lastModifiedBy>Czech, Ulrike (FITKO)</cp:lastModifiedBy>
  <cp:revision>736</cp:revision>
  <cp:lastPrinted>2019-03-14T07:13:11Z</cp:lastPrinted>
  <dcterms:created xsi:type="dcterms:W3CDTF">2018-04-03T12:10:00Z</dcterms:created>
  <dcterms:modified xsi:type="dcterms:W3CDTF">2020-02-12T11:54:44Z</dcterms:modified>
</cp:coreProperties>
</file>