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handoutMasterIdLst>
    <p:handoutMasterId r:id="rId15"/>
  </p:handoutMasterIdLst>
  <p:sldIdLst>
    <p:sldId id="538" r:id="rId2"/>
    <p:sldId id="574" r:id="rId3"/>
    <p:sldId id="587" r:id="rId4"/>
    <p:sldId id="594" r:id="rId5"/>
    <p:sldId id="595" r:id="rId6"/>
    <p:sldId id="596" r:id="rId7"/>
    <p:sldId id="540" r:id="rId8"/>
    <p:sldId id="552" r:id="rId9"/>
    <p:sldId id="565" r:id="rId10"/>
    <p:sldId id="597" r:id="rId11"/>
    <p:sldId id="589" r:id="rId12"/>
    <p:sldId id="553" r:id="rId13"/>
  </p:sldIdLst>
  <p:sldSz cx="7620000" cy="5715000"/>
  <p:notesSz cx="9872663" cy="6797675"/>
  <p:defaultTextStyle>
    <a:defPPr>
      <a:defRPr lang="de-DE"/>
    </a:defPPr>
    <a:lvl1pPr marL="0" algn="l" defTabSz="9142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8" algn="l" defTabSz="9142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7" algn="l" defTabSz="9142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6" algn="l" defTabSz="9142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4" algn="l" defTabSz="9142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2" algn="l" defTabSz="9142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71" algn="l" defTabSz="9142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0" algn="l" defTabSz="9142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28" algn="l" defTabSz="9142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6" userDrawn="1">
          <p15:clr>
            <a:srgbClr val="A4A3A4"/>
          </p15:clr>
        </p15:guide>
        <p15:guide id="2" orient="horz" pos="439" userDrawn="1">
          <p15:clr>
            <a:srgbClr val="A4A3A4"/>
          </p15:clr>
        </p15:guide>
        <p15:guide id="3" orient="horz" pos="3161" userDrawn="1">
          <p15:clr>
            <a:srgbClr val="A4A3A4"/>
          </p15:clr>
        </p15:guide>
        <p15:guide id="4" pos="4403" userDrawn="1">
          <p15:clr>
            <a:srgbClr val="A4A3A4"/>
          </p15:clr>
        </p15:guide>
        <p15:guide id="5" pos="3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>
          <p15:clr>
            <a:srgbClr val="A4A3A4"/>
          </p15:clr>
        </p15:guide>
        <p15:guide id="2" pos="31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55C"/>
    <a:srgbClr val="CC0000"/>
    <a:srgbClr val="00ACB0"/>
    <a:srgbClr val="F73194"/>
    <a:srgbClr val="F757B6"/>
    <a:srgbClr val="FFFFFC"/>
    <a:srgbClr val="FFFFFA"/>
    <a:srgbClr val="FFFFF5"/>
    <a:srgbClr val="FFFF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18" autoAdjust="0"/>
    <p:restoredTop sz="71067" autoAdjust="0"/>
  </p:normalViewPr>
  <p:slideViewPr>
    <p:cSldViewPr snapToObjects="1">
      <p:cViewPr varScale="1">
        <p:scale>
          <a:sx n="103" d="100"/>
          <a:sy n="103" d="100"/>
        </p:scale>
        <p:origin x="2672" y="176"/>
      </p:cViewPr>
      <p:guideLst>
        <p:guide orient="horz" pos="666"/>
        <p:guide orient="horz" pos="439"/>
        <p:guide orient="horz" pos="3161"/>
        <p:guide pos="4403"/>
        <p:guide pos="3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Objects="1">
      <p:cViewPr>
        <p:scale>
          <a:sx n="118" d="100"/>
          <a:sy n="118" d="100"/>
        </p:scale>
        <p:origin x="-2136" y="1644"/>
      </p:cViewPr>
      <p:guideLst>
        <p:guide orient="horz" pos="2140"/>
        <p:guide pos="31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4278449" cy="339514"/>
          </a:xfrm>
          <a:prstGeom prst="rect">
            <a:avLst/>
          </a:prstGeom>
        </p:spPr>
        <p:txBody>
          <a:bodyPr vert="horz" lIns="87795" tIns="43897" rIns="87795" bIns="43897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018" y="6"/>
            <a:ext cx="4278449" cy="339514"/>
          </a:xfrm>
          <a:prstGeom prst="rect">
            <a:avLst/>
          </a:prstGeom>
        </p:spPr>
        <p:txBody>
          <a:bodyPr vert="horz" lIns="87795" tIns="43897" rIns="87795" bIns="43897" rtlCol="0"/>
          <a:lstStyle>
            <a:lvl1pPr algn="r">
              <a:defRPr sz="1100"/>
            </a:lvl1pPr>
          </a:lstStyle>
          <a:p>
            <a:fld id="{F06907A9-67DB-407B-AE5D-F08B5B19EBCB}" type="datetimeFigureOut">
              <a:rPr lang="de-DE" smtClean="0"/>
              <a:t>12.02.20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6" y="6457111"/>
            <a:ext cx="4278449" cy="339514"/>
          </a:xfrm>
          <a:prstGeom prst="rect">
            <a:avLst/>
          </a:prstGeom>
        </p:spPr>
        <p:txBody>
          <a:bodyPr vert="horz" lIns="87795" tIns="43897" rIns="87795" bIns="43897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018" y="6457111"/>
            <a:ext cx="4278449" cy="339514"/>
          </a:xfrm>
          <a:prstGeom prst="rect">
            <a:avLst/>
          </a:prstGeom>
        </p:spPr>
        <p:txBody>
          <a:bodyPr vert="horz" lIns="87795" tIns="43897" rIns="87795" bIns="43897" rtlCol="0" anchor="b"/>
          <a:lstStyle>
            <a:lvl1pPr algn="r">
              <a:defRPr sz="1100"/>
            </a:lvl1pPr>
          </a:lstStyle>
          <a:p>
            <a:fld id="{D38D7ADD-FAEF-4479-B7AB-336E3C460BD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976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9" y="7"/>
            <a:ext cx="4279230" cy="339937"/>
          </a:xfrm>
          <a:prstGeom prst="rect">
            <a:avLst/>
          </a:prstGeom>
        </p:spPr>
        <p:txBody>
          <a:bodyPr vert="horz" lIns="91283" tIns="45642" rIns="91283" bIns="45642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1138" y="7"/>
            <a:ext cx="4279230" cy="339937"/>
          </a:xfrm>
          <a:prstGeom prst="rect">
            <a:avLst/>
          </a:prstGeom>
        </p:spPr>
        <p:txBody>
          <a:bodyPr vert="horz" lIns="91283" tIns="45642" rIns="91283" bIns="45642" rtlCol="0"/>
          <a:lstStyle>
            <a:lvl1pPr algn="r">
              <a:defRPr sz="1100"/>
            </a:lvl1pPr>
          </a:lstStyle>
          <a:p>
            <a:fld id="{E21F62B9-74C9-4AD7-9437-D65A1B7044E5}" type="datetimeFigureOut">
              <a:rPr lang="de-DE" smtClean="0"/>
              <a:t>12.02.20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11175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3" tIns="45642" rIns="91283" bIns="4564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6817" y="3228873"/>
            <a:ext cx="7899053" cy="3059446"/>
          </a:xfrm>
          <a:prstGeom prst="rect">
            <a:avLst/>
          </a:prstGeom>
        </p:spPr>
        <p:txBody>
          <a:bodyPr vert="horz" lIns="91283" tIns="45642" rIns="91283" bIns="45642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9" y="6456648"/>
            <a:ext cx="4279230" cy="339937"/>
          </a:xfrm>
          <a:prstGeom prst="rect">
            <a:avLst/>
          </a:prstGeom>
        </p:spPr>
        <p:txBody>
          <a:bodyPr vert="horz" lIns="91283" tIns="45642" rIns="91283" bIns="45642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1138" y="6456648"/>
            <a:ext cx="4279230" cy="339937"/>
          </a:xfrm>
          <a:prstGeom prst="rect">
            <a:avLst/>
          </a:prstGeom>
        </p:spPr>
        <p:txBody>
          <a:bodyPr vert="horz" lIns="91283" tIns="45642" rIns="91283" bIns="45642" rtlCol="0" anchor="b"/>
          <a:lstStyle>
            <a:lvl1pPr algn="r">
              <a:defRPr sz="1100"/>
            </a:lvl1pPr>
          </a:lstStyle>
          <a:p>
            <a:fld id="{D49DE739-6C89-4DE5-A441-0349FE6D9B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943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8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7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86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4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2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71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0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28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36913" y="511175"/>
            <a:ext cx="3398837" cy="2549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DE739-6C89-4DE5-A441-0349FE6D9B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365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36913" y="511175"/>
            <a:ext cx="3398837" cy="2549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DE739-6C89-4DE5-A441-0349FE6D9B54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29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36913" y="511175"/>
            <a:ext cx="3398837" cy="2549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DE739-6C89-4DE5-A441-0349FE6D9B5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427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36913" y="511175"/>
            <a:ext cx="3398837" cy="2549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DE739-6C89-4DE5-A441-0349FE6D9B5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58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36913" y="511175"/>
            <a:ext cx="3398837" cy="2549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DE739-6C89-4DE5-A441-0349FE6D9B54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29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36913" y="511175"/>
            <a:ext cx="3398837" cy="2549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DE739-6C89-4DE5-A441-0349FE6D9B54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29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36913" y="511175"/>
            <a:ext cx="3398837" cy="2549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olidFill>
                <a:schemeClr val="tx2"/>
              </a:solidFill>
            </a:endParaRPr>
          </a:p>
          <a:p>
            <a:r>
              <a:rPr lang="de-DE" baseline="0" dirty="0">
                <a:solidFill>
                  <a:schemeClr val="tx2"/>
                </a:solidFill>
              </a:rPr>
              <a:t>KLICK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DE739-6C89-4DE5-A441-0349FE6D9B54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29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36913" y="511175"/>
            <a:ext cx="3398837" cy="2549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DE739-6C89-4DE5-A441-0349FE6D9B54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29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36913" y="511175"/>
            <a:ext cx="3398837" cy="2549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KLICK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DE739-6C89-4DE5-A441-0349FE6D9B54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29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36913" y="511175"/>
            <a:ext cx="3398837" cy="2549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DE739-6C89-4DE5-A441-0349FE6D9B54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29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36913" y="511175"/>
            <a:ext cx="3398837" cy="2549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DE739-6C89-4DE5-A441-0349FE6D9B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529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36913" y="511175"/>
            <a:ext cx="3398837" cy="2549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DE739-6C89-4DE5-A441-0349FE6D9B54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2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65194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20" y="5305773"/>
            <a:ext cx="661397" cy="2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97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825000" y="666000"/>
            <a:ext cx="6858000" cy="4686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918105" y="1522413"/>
            <a:ext cx="3912009" cy="3495327"/>
          </a:xfrm>
          <a:prstGeom prst="rect">
            <a:avLst/>
          </a:prstGeom>
          <a:effectLst>
            <a:outerShdw blurRad="38100" dist="38100" dir="2700000" algn="ctr" rotWithShape="0">
              <a:schemeClr val="tx1">
                <a:lumMod val="75000"/>
              </a:schemeClr>
            </a:outerShdw>
          </a:effectLst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5010134" y="1522414"/>
            <a:ext cx="1740193" cy="1938992"/>
          </a:xfrm>
          <a:prstGeom prst="rect">
            <a:avLst/>
          </a:prstGeom>
          <a:solidFill>
            <a:schemeClr val="bg1"/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marL="0" indent="-119995" algn="l" defTabSz="761970" rtl="0" eaLnBrk="1" latinLnBrk="0" hangingPunct="1">
              <a:buFontTx/>
              <a:buBlip>
                <a:blip r:embed="rId2"/>
              </a:buBlip>
              <a:defRPr lang="de-DE" sz="15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269989" indent="-119995" algn="l" defTabSz="761970" rtl="0" eaLnBrk="1" latinLnBrk="0" hangingPunct="1">
              <a:spcBef>
                <a:spcPts val="0"/>
              </a:spcBef>
              <a:buFontTx/>
              <a:buBlip>
                <a:blip r:embed="rId2"/>
              </a:buBlip>
              <a:defRPr lang="de-DE" sz="15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419983" indent="-119995" algn="l" defTabSz="76197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5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9977" indent="-119995" algn="l" defTabSz="76197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5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19971" indent="-119995" algn="l" defTabSz="76197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5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20" y="5305773"/>
            <a:ext cx="661397" cy="2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799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825000" y="684000"/>
            <a:ext cx="6858000" cy="4686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2000" b="1" kern="1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840000" y="1404000"/>
            <a:ext cx="5586057" cy="3748088"/>
          </a:xfrm>
          <a:prstGeom prst="rect">
            <a:avLst/>
          </a:prstGeom>
        </p:spPr>
        <p:txBody>
          <a:bodyPr/>
          <a:lstStyle>
            <a:lvl1pPr marL="0" indent="-119995" algn="l" defTabSz="761970" rtl="0" eaLnBrk="1" latinLnBrk="0" hangingPunct="1">
              <a:buFontTx/>
              <a:buBlip>
                <a:blip r:embed="rId2"/>
              </a:buBlip>
              <a:defRPr lang="de-DE" sz="15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269989" indent="-119995" algn="l" defTabSz="761970" rtl="0" eaLnBrk="1" latinLnBrk="0" hangingPunct="1">
              <a:spcBef>
                <a:spcPts val="0"/>
              </a:spcBef>
              <a:buFontTx/>
              <a:buBlip>
                <a:blip r:embed="rId2"/>
              </a:buBlip>
              <a:defRPr lang="de-DE" sz="15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419983" indent="-119995" algn="l" defTabSz="76197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5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9977" indent="-119995" algn="l" defTabSz="76197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5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19971" indent="-119995" algn="l" defTabSz="76197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5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20" y="5305773"/>
            <a:ext cx="661397" cy="2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3354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825000" y="684000"/>
            <a:ext cx="6858000" cy="4686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2000" b="1" kern="1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840000" y="1404000"/>
            <a:ext cx="5586057" cy="3748088"/>
          </a:xfrm>
          <a:prstGeom prst="rect">
            <a:avLst/>
          </a:prstGeom>
        </p:spPr>
        <p:txBody>
          <a:bodyPr/>
          <a:lstStyle>
            <a:lvl1pPr marL="0" indent="-119995" algn="l" defTabSz="761970" rtl="0" eaLnBrk="1" latinLnBrk="0" hangingPunct="1">
              <a:buFontTx/>
              <a:buBlip>
                <a:blip r:embed="rId2"/>
              </a:buBlip>
              <a:defRPr lang="de-DE" sz="15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269989" indent="-119995" algn="l" defTabSz="761970" rtl="0" eaLnBrk="1" latinLnBrk="0" hangingPunct="1">
              <a:spcBef>
                <a:spcPts val="0"/>
              </a:spcBef>
              <a:buFontTx/>
              <a:buBlip>
                <a:blip r:embed="rId2"/>
              </a:buBlip>
              <a:defRPr lang="de-DE" sz="15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419983" indent="-119995" algn="l" defTabSz="76197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5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9977" indent="-119995" algn="l" defTabSz="76197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5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19971" indent="-119995" algn="l" defTabSz="76197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5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1"/>
          </p:nvPr>
        </p:nvSpPr>
        <p:spPr>
          <a:xfrm>
            <a:off x="2969948" y="2065338"/>
            <a:ext cx="660032" cy="792162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outerShdw blurRad="38100" dist="38100" dir="2700000" algn="ctr" rotWithShape="0">
              <a:schemeClr val="bg2">
                <a:lumMod val="50000"/>
              </a:schemeClr>
            </a:outerShdw>
          </a:effectLst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2550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1308847" y="237226"/>
            <a:ext cx="5760640" cy="468660"/>
          </a:xfrm>
          <a:prstGeom prst="rect">
            <a:avLst/>
          </a:prstGeom>
          <a:noFill/>
          <a:ln>
            <a:noFill/>
          </a:ln>
        </p:spPr>
        <p:txBody>
          <a:bodyPr vert="horz" lIns="91412" tIns="45705" rIns="91412" bIns="45705" rtlCol="0" anchor="ctr">
            <a:normAutofit/>
          </a:bodyPr>
          <a:lstStyle>
            <a:lvl1pPr algn="r">
              <a:defRPr sz="1500" b="1" cap="all" baseline="0">
                <a:solidFill>
                  <a:srgbClr val="F205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7" y="293002"/>
            <a:ext cx="850433" cy="30725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193"/>
            <a:ext cx="4823470" cy="9144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77" y="649876"/>
            <a:ext cx="4823470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9366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30275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825000" y="666000"/>
            <a:ext cx="6858000" cy="468660"/>
          </a:xfrm>
          <a:prstGeom prst="rect">
            <a:avLst/>
          </a:prstGeom>
          <a:noFill/>
          <a:ln>
            <a:noFill/>
          </a:ln>
        </p:spPr>
        <p:txBody>
          <a:bodyPr vert="horz" lIns="91412" tIns="45705" rIns="91412" bIns="45705" rtlCol="0" anchor="ctr">
            <a:normAutofit/>
          </a:bodyPr>
          <a:lstStyle>
            <a:lvl1pPr>
              <a:defRPr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918108" y="1522415"/>
            <a:ext cx="3912009" cy="3495327"/>
          </a:xfrm>
          <a:prstGeom prst="rect">
            <a:avLst/>
          </a:prstGeom>
          <a:effectLst>
            <a:outerShdw blurRad="38100" dist="38100" dir="2700000" algn="ctr" rotWithShape="0">
              <a:schemeClr val="tx1">
                <a:lumMod val="75000"/>
              </a:schemeClr>
            </a:outerShdw>
          </a:effectLst>
        </p:spPr>
        <p:txBody>
          <a:bodyPr lIns="91412" tIns="45705" rIns="91412" bIns="45705"/>
          <a:lstStyle/>
          <a:p>
            <a:endParaRPr lang="de-DE" dirty="0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5010134" y="1522415"/>
            <a:ext cx="1740193" cy="1938962"/>
          </a:xfrm>
          <a:prstGeom prst="rect">
            <a:avLst/>
          </a:prstGeom>
          <a:solidFill>
            <a:schemeClr val="bg1"/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12" tIns="45705" rIns="91412" bIns="45705">
            <a:spAutoFit/>
          </a:bodyPr>
          <a:lstStyle>
            <a:lvl1pPr marL="0" indent="-119959" algn="l" defTabSz="761724" rtl="0" eaLnBrk="1" latinLnBrk="0" hangingPunct="1">
              <a:buFontTx/>
              <a:buBlip>
                <a:blip r:embed="rId2"/>
              </a:buBlip>
              <a:defRPr lang="de-DE" sz="15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269903" indent="-119959" algn="l" defTabSz="761724" rtl="0" eaLnBrk="1" latinLnBrk="0" hangingPunct="1">
              <a:spcBef>
                <a:spcPts val="0"/>
              </a:spcBef>
              <a:buFontTx/>
              <a:buBlip>
                <a:blip r:embed="rId2"/>
              </a:buBlip>
              <a:defRPr lang="de-DE" sz="15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419848" indent="-119959" algn="l" defTabSz="761724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5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9794" indent="-119959" algn="l" defTabSz="761724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5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19739" indent="-119959" algn="l" defTabSz="761724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5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2176952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825000" y="684000"/>
            <a:ext cx="6858000" cy="468660"/>
          </a:xfrm>
          <a:prstGeom prst="rect">
            <a:avLst/>
          </a:prstGeom>
          <a:noFill/>
        </p:spPr>
        <p:txBody>
          <a:bodyPr vert="horz" lIns="91412" tIns="45705" rIns="91412" bIns="45705" rtlCol="0" anchor="ctr">
            <a:normAutofit/>
          </a:bodyPr>
          <a:lstStyle>
            <a:lvl1pPr>
              <a:defRPr lang="de-DE" sz="2000" b="1" kern="1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840000" y="1404000"/>
            <a:ext cx="5586057" cy="3748088"/>
          </a:xfrm>
          <a:prstGeom prst="rect">
            <a:avLst/>
          </a:prstGeom>
        </p:spPr>
        <p:txBody>
          <a:bodyPr lIns="91412" tIns="45705" rIns="91412" bIns="45705"/>
          <a:lstStyle>
            <a:lvl1pPr marL="0" indent="-119959" algn="l" defTabSz="761724" rtl="0" eaLnBrk="1" latinLnBrk="0" hangingPunct="1">
              <a:buFontTx/>
              <a:buBlip>
                <a:blip r:embed="rId2"/>
              </a:buBlip>
              <a:defRPr lang="de-DE" sz="15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269903" indent="-119959" algn="l" defTabSz="761724" rtl="0" eaLnBrk="1" latinLnBrk="0" hangingPunct="1">
              <a:spcBef>
                <a:spcPts val="0"/>
              </a:spcBef>
              <a:buFontTx/>
              <a:buBlip>
                <a:blip r:embed="rId2"/>
              </a:buBlip>
              <a:defRPr lang="de-DE" sz="15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419848" indent="-119959" algn="l" defTabSz="761724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5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9794" indent="-119959" algn="l" defTabSz="761724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5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19739" indent="-119959" algn="l" defTabSz="761724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5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8589765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825000" y="684000"/>
            <a:ext cx="6858000" cy="468660"/>
          </a:xfrm>
          <a:prstGeom prst="rect">
            <a:avLst/>
          </a:prstGeom>
          <a:noFill/>
        </p:spPr>
        <p:txBody>
          <a:bodyPr vert="horz" lIns="91412" tIns="45705" rIns="91412" bIns="45705" rtlCol="0" anchor="ctr">
            <a:normAutofit/>
          </a:bodyPr>
          <a:lstStyle>
            <a:lvl1pPr>
              <a:defRPr lang="de-DE" sz="2000" b="1" kern="1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840000" y="1404000"/>
            <a:ext cx="5586057" cy="3748088"/>
          </a:xfrm>
          <a:prstGeom prst="rect">
            <a:avLst/>
          </a:prstGeom>
        </p:spPr>
        <p:txBody>
          <a:bodyPr lIns="91412" tIns="45705" rIns="91412" bIns="45705"/>
          <a:lstStyle>
            <a:lvl1pPr marL="0" indent="-119959" algn="l" defTabSz="761724" rtl="0" eaLnBrk="1" latinLnBrk="0" hangingPunct="1">
              <a:buFontTx/>
              <a:buBlip>
                <a:blip r:embed="rId2"/>
              </a:buBlip>
              <a:defRPr lang="de-DE" sz="15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269903" indent="-119959" algn="l" defTabSz="761724" rtl="0" eaLnBrk="1" latinLnBrk="0" hangingPunct="1">
              <a:spcBef>
                <a:spcPts val="0"/>
              </a:spcBef>
              <a:buFontTx/>
              <a:buBlip>
                <a:blip r:embed="rId2"/>
              </a:buBlip>
              <a:defRPr lang="de-DE" sz="15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419848" indent="-119959" algn="l" defTabSz="761724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5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9794" indent="-119959" algn="l" defTabSz="761724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5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19739" indent="-119959" algn="l" defTabSz="761724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5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1"/>
          </p:nvPr>
        </p:nvSpPr>
        <p:spPr>
          <a:xfrm>
            <a:off x="2969948" y="2065338"/>
            <a:ext cx="660032" cy="792162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outerShdw blurRad="38100" dist="38100" dir="2700000" algn="ctr" rotWithShape="0">
              <a:schemeClr val="bg2">
                <a:lumMod val="50000"/>
              </a:schemeClr>
            </a:outerShdw>
          </a:effectLst>
        </p:spPr>
        <p:txBody>
          <a:bodyPr lIns="91412" tIns="45705" rIns="91412" bIns="45705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131465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825000" y="666000"/>
            <a:ext cx="6858000" cy="468660"/>
          </a:xfrm>
          <a:prstGeom prst="rect">
            <a:avLst/>
          </a:prstGeom>
          <a:noFill/>
          <a:ln>
            <a:noFill/>
          </a:ln>
        </p:spPr>
        <p:txBody>
          <a:bodyPr vert="horz" lIns="91412" tIns="45705" rIns="91412" bIns="45705" rtlCol="0" anchor="ctr">
            <a:normAutofit/>
          </a:bodyPr>
          <a:lstStyle>
            <a:lvl1pPr>
              <a:defRPr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918108" y="1522415"/>
            <a:ext cx="3912009" cy="3495327"/>
          </a:xfrm>
          <a:prstGeom prst="rect">
            <a:avLst/>
          </a:prstGeom>
          <a:effectLst>
            <a:outerShdw blurRad="38100" dist="38100" dir="2700000" algn="ctr" rotWithShape="0">
              <a:schemeClr val="tx1">
                <a:lumMod val="75000"/>
              </a:schemeClr>
            </a:outerShdw>
          </a:effectLst>
        </p:spPr>
        <p:txBody>
          <a:bodyPr lIns="91412" tIns="45705" rIns="91412" bIns="45705"/>
          <a:lstStyle/>
          <a:p>
            <a:endParaRPr lang="de-DE" dirty="0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5010134" y="1522415"/>
            <a:ext cx="1740193" cy="1938962"/>
          </a:xfrm>
          <a:prstGeom prst="rect">
            <a:avLst/>
          </a:prstGeom>
          <a:solidFill>
            <a:schemeClr val="bg1"/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12" tIns="45705" rIns="91412" bIns="45705">
            <a:spAutoFit/>
          </a:bodyPr>
          <a:lstStyle>
            <a:lvl1pPr marL="0" indent="-119959" algn="l" defTabSz="761724" rtl="0" eaLnBrk="1" latinLnBrk="0" hangingPunct="1">
              <a:buFontTx/>
              <a:buBlip>
                <a:blip r:embed="rId2"/>
              </a:buBlip>
              <a:defRPr lang="de-DE" sz="15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269903" indent="-119959" algn="l" defTabSz="761724" rtl="0" eaLnBrk="1" latinLnBrk="0" hangingPunct="1">
              <a:spcBef>
                <a:spcPts val="0"/>
              </a:spcBef>
              <a:buFontTx/>
              <a:buBlip>
                <a:blip r:embed="rId2"/>
              </a:buBlip>
              <a:defRPr lang="de-DE" sz="15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419848" indent="-119959" algn="l" defTabSz="761724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5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9794" indent="-119959" algn="l" defTabSz="761724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5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19739" indent="-119959" algn="l" defTabSz="761724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5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2856097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825000" y="684000"/>
            <a:ext cx="6858000" cy="468660"/>
          </a:xfrm>
          <a:prstGeom prst="rect">
            <a:avLst/>
          </a:prstGeom>
          <a:noFill/>
        </p:spPr>
        <p:txBody>
          <a:bodyPr vert="horz" lIns="91412" tIns="45705" rIns="91412" bIns="45705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840000" y="1404000"/>
            <a:ext cx="5586057" cy="3748088"/>
          </a:xfrm>
          <a:prstGeom prst="rect">
            <a:avLst/>
          </a:prstGeom>
        </p:spPr>
        <p:txBody>
          <a:bodyPr lIns="91412" tIns="45705" rIns="91412" bIns="45705"/>
          <a:lstStyle>
            <a:lvl1pPr marL="0" indent="-119959" algn="l" defTabSz="761724" rtl="0" eaLnBrk="1" latinLnBrk="0" hangingPunct="1">
              <a:buFontTx/>
              <a:buBlip>
                <a:blip r:embed="rId2"/>
              </a:buBlip>
              <a:defRPr lang="de-DE" sz="15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269903" indent="-119959" algn="l" defTabSz="761724" rtl="0" eaLnBrk="1" latinLnBrk="0" hangingPunct="1">
              <a:spcBef>
                <a:spcPts val="0"/>
              </a:spcBef>
              <a:buFontTx/>
              <a:buBlip>
                <a:blip r:embed="rId2"/>
              </a:buBlip>
              <a:defRPr lang="de-DE" sz="15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419848" indent="-119959" algn="l" defTabSz="761724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5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9794" indent="-119959" algn="l" defTabSz="761724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5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19739" indent="-119959" algn="l" defTabSz="761724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5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1455157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825000" y="684000"/>
            <a:ext cx="6858000" cy="468660"/>
          </a:xfrm>
          <a:prstGeom prst="rect">
            <a:avLst/>
          </a:prstGeom>
          <a:noFill/>
        </p:spPr>
        <p:txBody>
          <a:bodyPr vert="horz" lIns="91412" tIns="45705" rIns="91412" bIns="45705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840000" y="1404000"/>
            <a:ext cx="5586057" cy="3748088"/>
          </a:xfrm>
          <a:prstGeom prst="rect">
            <a:avLst/>
          </a:prstGeom>
        </p:spPr>
        <p:txBody>
          <a:bodyPr lIns="91412" tIns="45705" rIns="91412" bIns="45705"/>
          <a:lstStyle>
            <a:lvl1pPr marL="0" indent="-119959" algn="l" defTabSz="761724" rtl="0" eaLnBrk="1" latinLnBrk="0" hangingPunct="1">
              <a:buFontTx/>
              <a:buBlip>
                <a:blip r:embed="rId2"/>
              </a:buBlip>
              <a:defRPr lang="de-DE" sz="15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269903" indent="-119959" algn="l" defTabSz="761724" rtl="0" eaLnBrk="1" latinLnBrk="0" hangingPunct="1">
              <a:spcBef>
                <a:spcPts val="0"/>
              </a:spcBef>
              <a:buFontTx/>
              <a:buBlip>
                <a:blip r:embed="rId2"/>
              </a:buBlip>
              <a:defRPr lang="de-DE" sz="15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419848" indent="-119959" algn="l" defTabSz="761724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5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9794" indent="-119959" algn="l" defTabSz="761724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5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19739" indent="-119959" algn="l" defTabSz="761724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5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1"/>
          </p:nvPr>
        </p:nvSpPr>
        <p:spPr>
          <a:xfrm>
            <a:off x="2969948" y="2065338"/>
            <a:ext cx="660032" cy="792162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outerShdw blurRad="38100" dist="38100" dir="2700000" algn="ctr" rotWithShape="0">
              <a:schemeClr val="bg2">
                <a:lumMod val="50000"/>
              </a:schemeClr>
            </a:outerShdw>
          </a:effectLst>
        </p:spPr>
        <p:txBody>
          <a:bodyPr lIns="91412" tIns="45705" rIns="91412" bIns="45705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45083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66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54" r:id="rId10"/>
    <p:sldLayoutId id="2147483746" r:id="rId11"/>
    <p:sldLayoutId id="2147483748" r:id="rId12"/>
    <p:sldLayoutId id="2147483749" r:id="rId13"/>
  </p:sldLayoutIdLst>
  <p:transition>
    <p:fade/>
  </p:transition>
  <p:txStyles>
    <p:titleStyle>
      <a:lvl1pPr algn="l" defTabSz="761724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Theserif Badenova" panose="02060503040302060204" pitchFamily="18" charset="0"/>
          <a:ea typeface="+mj-ea"/>
          <a:cs typeface="+mj-cs"/>
        </a:defRPr>
      </a:lvl1pPr>
    </p:titleStyle>
    <p:bodyStyle>
      <a:lvl1pPr marL="285646" indent="-285646" algn="l" defTabSz="7617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8900" indent="-238039" algn="l" defTabSz="7617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155" indent="-190431" algn="l" defTabSz="7617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017" indent="-190431" algn="l" defTabSz="7617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3878" indent="-190431" algn="l" defTabSz="761724" rtl="0" eaLnBrk="1" latinLnBrk="0" hangingPunct="1">
        <a:spcBef>
          <a:spcPct val="20000"/>
        </a:spcBef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4740" indent="-190431" algn="l" defTabSz="7617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5601" indent="-190431" algn="l" defTabSz="7617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6463" indent="-190431" algn="l" defTabSz="7617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7325" indent="-190431" algn="l" defTabSz="7617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617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61" algn="l" defTabSz="7617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24" algn="l" defTabSz="7617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584" algn="l" defTabSz="7617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446" algn="l" defTabSz="7617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309" algn="l" defTabSz="7617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170" algn="l" defTabSz="7617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032" algn="l" defTabSz="7617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6892" algn="l" defTabSz="7617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923249" y="4577816"/>
            <a:ext cx="23402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solidFill>
                  <a:srgbClr val="00ACB0"/>
                </a:solidFill>
              </a:rPr>
              <a:t>https://digital.freiburg.de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49762" y="4550939"/>
            <a:ext cx="18602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solidFill>
                  <a:srgbClr val="00ACB0"/>
                </a:solidFill>
              </a:rPr>
              <a:t>Stuttgart, 13.02.2020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09667" y="1234898"/>
            <a:ext cx="5880653" cy="2298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333" dirty="0"/>
          </a:p>
          <a:p>
            <a:pPr algn="ctr"/>
            <a:r>
              <a:rPr lang="de-DE" sz="3000" b="1" dirty="0">
                <a:solidFill>
                  <a:srgbClr val="F2055C"/>
                </a:solidFill>
              </a:rPr>
              <a:t>Netzwerk Stadtgesellschaft 2030</a:t>
            </a:r>
          </a:p>
          <a:p>
            <a:pPr algn="ctr"/>
            <a:r>
              <a:rPr lang="de-DE" sz="3000" b="1" dirty="0">
                <a:solidFill>
                  <a:srgbClr val="F2055C"/>
                </a:solidFill>
              </a:rPr>
              <a:t>Gemeinwohl im digitalen Zeitalter</a:t>
            </a:r>
          </a:p>
          <a:p>
            <a:pPr algn="ctr"/>
            <a:r>
              <a:rPr lang="de-DE" sz="3000" b="1" dirty="0">
                <a:solidFill>
                  <a:srgbClr val="F2055C"/>
                </a:solidFill>
              </a:rPr>
              <a:t>Wie vernetzt sich Freiburg mit seinen Bürgerinnen und Bürgern?</a:t>
            </a:r>
          </a:p>
        </p:txBody>
      </p:sp>
    </p:spTree>
    <p:extLst>
      <p:ext uri="{BB962C8B-B14F-4D97-AF65-F5344CB8AC3E}">
        <p14:creationId xmlns:p14="http://schemas.microsoft.com/office/powerpoint/2010/main" val="129263099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89620" y="1276784"/>
            <a:ext cx="6840760" cy="317456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49627" y="1284582"/>
            <a:ext cx="5148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sz="3000" b="1" dirty="0">
                <a:solidFill>
                  <a:srgbClr val="00ACB0"/>
                </a:solidFill>
              </a:rPr>
              <a:t>//</a:t>
            </a:r>
            <a:endParaRPr lang="de-DE" sz="3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41" y="1310913"/>
            <a:ext cx="5040559" cy="12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4470755" y="687595"/>
            <a:ext cx="314924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500" b="1" cap="all" dirty="0">
                <a:solidFill>
                  <a:srgbClr val="F2055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Auch </a:t>
            </a:r>
            <a:r>
              <a:rPr lang="de-DE" sz="1500" b="1" cap="all" dirty="0" err="1">
                <a:solidFill>
                  <a:srgbClr val="F2055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Bürger_innenbeteiligung</a:t>
            </a:r>
            <a:endParaRPr lang="de-DE" sz="15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12" y="2677480"/>
            <a:ext cx="6496061" cy="17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9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Bürger_innenumfrage</a:t>
            </a:r>
            <a:r>
              <a:rPr lang="de-DE" dirty="0"/>
              <a:t> – Auszug Ergebnisse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07" y="1417340"/>
            <a:ext cx="7080787" cy="2952548"/>
          </a:xfrm>
          <a:prstGeom prst="rect">
            <a:avLst/>
          </a:prstGeom>
          <a:effectLst>
            <a:outerShdw blurRad="50800" dist="50800" dir="2700000" algn="ctr" rotWithShape="0">
              <a:schemeClr val="tx1">
                <a:lumMod val="75000"/>
                <a:lumOff val="25000"/>
              </a:scheme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3" y="2137421"/>
            <a:ext cx="1030310" cy="126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64360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2"/>
          <p:cNvSpPr txBox="1">
            <a:spLocks/>
          </p:cNvSpPr>
          <p:nvPr/>
        </p:nvSpPr>
        <p:spPr>
          <a:xfrm>
            <a:off x="4284152" y="2137420"/>
            <a:ext cx="2700238" cy="153888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F2055C"/>
            </a:solidFill>
          </a:ln>
          <a:effectLst/>
        </p:spPr>
        <p:txBody>
          <a:bodyPr wrap="square">
            <a:spAutoFit/>
          </a:bodyPr>
          <a:lstStyle>
            <a:lvl1pPr marL="0" indent="-1440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de-DE" sz="1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spcBef>
                <a:spcPts val="0"/>
              </a:spcBef>
              <a:buFontTx/>
              <a:buBlip>
                <a:blip r:embed="rId3"/>
              </a:buBlip>
              <a:defRPr lang="de-DE" sz="1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50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endParaRPr lang="de-DE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0">
              <a:buNone/>
            </a:pPr>
            <a:endParaRPr lang="de-DE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0">
              <a:buNone/>
            </a:pPr>
            <a:endParaRPr lang="de-DE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0">
              <a:buNone/>
            </a:pPr>
            <a:endParaRPr lang="de-DE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0">
              <a:buNone/>
            </a:pPr>
            <a:endParaRPr lang="de-DE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0">
              <a:buNone/>
            </a:pPr>
            <a:endParaRPr lang="de-DE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0">
              <a:buNone/>
            </a:pPr>
            <a:endParaRPr lang="de-DE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0">
              <a:buNone/>
            </a:pPr>
            <a:endParaRPr lang="de-DE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529541" y="2917507"/>
            <a:ext cx="2280793" cy="628087"/>
          </a:xfrm>
          <a:prstGeom prst="rect">
            <a:avLst/>
          </a:prstGeom>
          <a:noFill/>
        </p:spPr>
        <p:txBody>
          <a:bodyPr wrap="square" lIns="64610" tIns="32305" rIns="64610" bIns="32305" rtlCol="0">
            <a:spAutoFit/>
          </a:bodyPr>
          <a:lstStyle/>
          <a:p>
            <a:pPr>
              <a:lnSpc>
                <a:spcPts val="1500"/>
              </a:lnSpc>
            </a:pPr>
            <a:r>
              <a:rPr lang="de-DE" sz="1167" dirty="0"/>
              <a:t>Digitales und IT (DIGIT)</a:t>
            </a:r>
          </a:p>
          <a:p>
            <a:pPr>
              <a:lnSpc>
                <a:spcPts val="1500"/>
              </a:lnSpc>
            </a:pPr>
            <a:r>
              <a:rPr lang="de-DE" sz="1000" dirty="0">
                <a:solidFill>
                  <a:srgbClr val="F2055C"/>
                </a:solidFill>
              </a:rPr>
              <a:t>digital.freiburg.de</a:t>
            </a:r>
          </a:p>
          <a:p>
            <a:pPr>
              <a:lnSpc>
                <a:spcPts val="1500"/>
              </a:lnSpc>
            </a:pPr>
            <a:endParaRPr lang="de-DE" sz="1000" dirty="0">
              <a:solidFill>
                <a:srgbClr val="F2055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Ihre Fragen &amp; gemeinsamer Austausch</a:t>
            </a:r>
          </a:p>
        </p:txBody>
      </p:sp>
      <p:sp>
        <p:nvSpPr>
          <p:cNvPr id="4" name="Abgerundete rechteckige Legende 3"/>
          <p:cNvSpPr/>
          <p:nvPr/>
        </p:nvSpPr>
        <p:spPr>
          <a:xfrm flipH="1">
            <a:off x="1040303" y="1777380"/>
            <a:ext cx="738861" cy="653916"/>
          </a:xfrm>
          <a:prstGeom prst="wedgeRoundRectCallout">
            <a:avLst>
              <a:gd name="adj1" fmla="val -912"/>
              <a:gd name="adj2" fmla="val 82073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500" dirty="0">
              <a:solidFill>
                <a:srgbClr val="C00000"/>
              </a:solidFill>
            </a:endParaRPr>
          </a:p>
        </p:txBody>
      </p:sp>
      <p:sp>
        <p:nvSpPr>
          <p:cNvPr id="5" name="Abgerundete rechteckige Legende 4"/>
          <p:cNvSpPr/>
          <p:nvPr/>
        </p:nvSpPr>
        <p:spPr>
          <a:xfrm>
            <a:off x="1495836" y="3469179"/>
            <a:ext cx="801883" cy="549629"/>
          </a:xfrm>
          <a:prstGeom prst="wedgeRoundRectCallout">
            <a:avLst>
              <a:gd name="adj1" fmla="val -91185"/>
              <a:gd name="adj2" fmla="val 21916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500" dirty="0">
              <a:solidFill>
                <a:srgbClr val="C00000"/>
              </a:solidFill>
            </a:endParaRPr>
          </a:p>
        </p:txBody>
      </p:sp>
      <p:sp>
        <p:nvSpPr>
          <p:cNvPr id="6" name="Abgerundete rechteckige Legende 5"/>
          <p:cNvSpPr/>
          <p:nvPr/>
        </p:nvSpPr>
        <p:spPr>
          <a:xfrm>
            <a:off x="2859933" y="1957400"/>
            <a:ext cx="801883" cy="559198"/>
          </a:xfrm>
          <a:prstGeom prst="wedgeRoundRectCallout">
            <a:avLst>
              <a:gd name="adj1" fmla="val 37499"/>
              <a:gd name="adj2" fmla="val 93754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500" dirty="0">
              <a:solidFill>
                <a:srgbClr val="C00000"/>
              </a:solidFill>
            </a:endParaRPr>
          </a:p>
        </p:txBody>
      </p:sp>
      <p:sp>
        <p:nvSpPr>
          <p:cNvPr id="7" name="Abgerundete rechteckige Legende 6"/>
          <p:cNvSpPr/>
          <p:nvPr/>
        </p:nvSpPr>
        <p:spPr>
          <a:xfrm>
            <a:off x="2729880" y="2999587"/>
            <a:ext cx="801883" cy="549629"/>
          </a:xfrm>
          <a:prstGeom prst="wedgeRoundRectCallout">
            <a:avLst>
              <a:gd name="adj1" fmla="val -81289"/>
              <a:gd name="adj2" fmla="val -106638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500" dirty="0">
              <a:solidFill>
                <a:srgbClr val="C00000"/>
              </a:solidFill>
            </a:endParaRPr>
          </a:p>
        </p:txBody>
      </p:sp>
      <p:sp>
        <p:nvSpPr>
          <p:cNvPr id="9" name="Abgerundete rechteckige Legende 8"/>
          <p:cNvSpPr/>
          <p:nvPr/>
        </p:nvSpPr>
        <p:spPr>
          <a:xfrm>
            <a:off x="4830115" y="1417340"/>
            <a:ext cx="1260139" cy="416087"/>
          </a:xfrm>
          <a:prstGeom prst="wedgeRoundRectCallout">
            <a:avLst>
              <a:gd name="adj1" fmla="val 10551"/>
              <a:gd name="adj2" fmla="val 105957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500" dirty="0">
              <a:solidFill>
                <a:srgbClr val="C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890120" y="1477347"/>
            <a:ext cx="1682797" cy="296073"/>
          </a:xfrm>
          <a:prstGeom prst="rect">
            <a:avLst/>
          </a:prstGeom>
          <a:noFill/>
        </p:spPr>
        <p:txBody>
          <a:bodyPr wrap="square" lIns="64610" tIns="32305" rIns="64610" bIns="32305" rtlCol="0">
            <a:spAutoFit/>
          </a:bodyPr>
          <a:lstStyle/>
          <a:p>
            <a:r>
              <a:rPr lang="de-DE" sz="1500" b="1" dirty="0">
                <a:solidFill>
                  <a:srgbClr val="F2055C"/>
                </a:solidFill>
              </a:rPr>
              <a:t>Vielen Dank!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529541" y="2318891"/>
            <a:ext cx="2245127" cy="57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67" b="1" dirty="0"/>
              <a:t>Bernd Mutter </a:t>
            </a:r>
            <a:r>
              <a:rPr lang="de-DE" sz="1000" dirty="0"/>
              <a:t>Digitalisierungsbeauftragter</a:t>
            </a:r>
          </a:p>
          <a:p>
            <a:r>
              <a:rPr lang="de-DE" sz="1000" dirty="0">
                <a:solidFill>
                  <a:srgbClr val="F2055C"/>
                </a:solidFill>
              </a:rPr>
              <a:t>bernd.mutter@stadt.freiburg.de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830113" y="3344235"/>
            <a:ext cx="1682797" cy="219129"/>
          </a:xfrm>
          <a:prstGeom prst="rect">
            <a:avLst/>
          </a:prstGeom>
          <a:noFill/>
        </p:spPr>
        <p:txBody>
          <a:bodyPr wrap="square" lIns="64610" tIns="32305" rIns="64610" bIns="32305" rtlCol="0">
            <a:spAutoFit/>
          </a:bodyPr>
          <a:lstStyle/>
          <a:p>
            <a:r>
              <a:rPr lang="de-DE" sz="1000" dirty="0">
                <a:solidFill>
                  <a:schemeClr val="bg2">
                    <a:lumMod val="50000"/>
                  </a:schemeClr>
                </a:solidFill>
              </a:rPr>
              <a:t>@</a:t>
            </a:r>
            <a:r>
              <a:rPr lang="de-DE" sz="1000" dirty="0" err="1">
                <a:solidFill>
                  <a:schemeClr val="bg2">
                    <a:lumMod val="50000"/>
                  </a:schemeClr>
                </a:solidFill>
              </a:rPr>
              <a:t>digitalfreiburg</a:t>
            </a:r>
            <a:endParaRPr lang="de-DE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484" y="3386183"/>
            <a:ext cx="204470" cy="16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994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Partizipation - Formate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20149" y="1146550"/>
            <a:ext cx="5479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970">
              <a:spcAft>
                <a:spcPts val="500"/>
              </a:spcAft>
              <a:defRPr/>
            </a:pPr>
            <a:r>
              <a:rPr lang="de-DE" sz="2000" b="1" kern="0" dirty="0">
                <a:solidFill>
                  <a:srgbClr val="F2055C"/>
                </a:solidFill>
              </a:rPr>
              <a:t>Beteiligung und Einbindung von Zivilgesellschaft ist kein Neuland</a:t>
            </a:r>
            <a:br>
              <a:rPr lang="de-DE" sz="2000" b="1" kern="0" dirty="0">
                <a:solidFill>
                  <a:srgbClr val="F2055C"/>
                </a:solidFill>
              </a:rPr>
            </a:br>
            <a:endParaRPr lang="de-DE" sz="2000" b="1" kern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" y="2000730"/>
            <a:ext cx="7620000" cy="3422882"/>
          </a:xfrm>
          <a:prstGeom prst="rect">
            <a:avLst/>
          </a:prstGeom>
          <a:solidFill>
            <a:srgbClr val="F20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/>
          </a:p>
        </p:txBody>
      </p:sp>
      <p:sp>
        <p:nvSpPr>
          <p:cNvPr id="9" name="Textfeld 8"/>
          <p:cNvSpPr txBox="1"/>
          <p:nvPr/>
        </p:nvSpPr>
        <p:spPr>
          <a:xfrm>
            <a:off x="1229715" y="2148750"/>
            <a:ext cx="6660739" cy="326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970">
              <a:spcAft>
                <a:spcPts val="250"/>
              </a:spcAft>
              <a:defRPr/>
            </a:pPr>
            <a:r>
              <a:rPr lang="de-DE" sz="1667" b="1" kern="0" dirty="0">
                <a:solidFill>
                  <a:schemeClr val="bg1"/>
                </a:solidFill>
              </a:rPr>
              <a:t>:: formelle Beteiligung, informelle Beteiligung,  Jugendbeteiligung</a:t>
            </a:r>
          </a:p>
          <a:p>
            <a:pPr defTabSz="761970">
              <a:spcAft>
                <a:spcPts val="250"/>
              </a:spcAft>
              <a:defRPr/>
            </a:pPr>
            <a:r>
              <a:rPr lang="de-DE" sz="1667" b="1" kern="0" dirty="0">
                <a:solidFill>
                  <a:schemeClr val="bg1"/>
                </a:solidFill>
              </a:rPr>
              <a:t>:: Jugendbüro, Kinderbüro, Seniorenbüro</a:t>
            </a:r>
          </a:p>
          <a:p>
            <a:pPr defTabSz="761970">
              <a:spcAft>
                <a:spcPts val="250"/>
              </a:spcAft>
              <a:defRPr/>
            </a:pPr>
            <a:r>
              <a:rPr lang="de-DE" sz="1667" b="1" kern="0" dirty="0">
                <a:solidFill>
                  <a:schemeClr val="bg1"/>
                </a:solidFill>
              </a:rPr>
              <a:t>:: Stadtteilgespräche</a:t>
            </a:r>
          </a:p>
          <a:p>
            <a:pPr defTabSz="761970">
              <a:spcAft>
                <a:spcPts val="250"/>
              </a:spcAft>
              <a:defRPr/>
            </a:pPr>
            <a:r>
              <a:rPr lang="de-DE" sz="1667" b="1" kern="0" dirty="0">
                <a:solidFill>
                  <a:schemeClr val="bg1"/>
                </a:solidFill>
              </a:rPr>
              <a:t>:: Förderung von </a:t>
            </a:r>
            <a:r>
              <a:rPr lang="de-DE" sz="1667" b="1" kern="0" dirty="0" err="1">
                <a:solidFill>
                  <a:schemeClr val="bg1"/>
                </a:solidFill>
              </a:rPr>
              <a:t>Bürger_innen</a:t>
            </a:r>
            <a:r>
              <a:rPr lang="de-DE" sz="1667" b="1" kern="0" dirty="0">
                <a:solidFill>
                  <a:schemeClr val="bg1"/>
                </a:solidFill>
              </a:rPr>
              <a:t>- und Lokalvereinen</a:t>
            </a:r>
          </a:p>
          <a:p>
            <a:pPr defTabSz="761970">
              <a:spcAft>
                <a:spcPts val="250"/>
              </a:spcAft>
              <a:defRPr/>
            </a:pPr>
            <a:r>
              <a:rPr lang="de-DE" sz="1667" b="1" kern="0" dirty="0">
                <a:solidFill>
                  <a:schemeClr val="bg1"/>
                </a:solidFill>
              </a:rPr>
              <a:t>:: Lokale Agenda, Haus des b-Engagements</a:t>
            </a:r>
          </a:p>
          <a:p>
            <a:pPr defTabSz="761970">
              <a:spcAft>
                <a:spcPts val="250"/>
              </a:spcAft>
              <a:defRPr/>
            </a:pPr>
            <a:r>
              <a:rPr lang="de-DE" sz="1667" b="1" kern="0" dirty="0">
                <a:solidFill>
                  <a:schemeClr val="bg1"/>
                </a:solidFill>
              </a:rPr>
              <a:t>:: </a:t>
            </a:r>
            <a:r>
              <a:rPr lang="de-DE" sz="1667" b="1" kern="0" dirty="0" err="1">
                <a:solidFill>
                  <a:schemeClr val="bg1"/>
                </a:solidFill>
              </a:rPr>
              <a:t>Bürger_innenumfragen</a:t>
            </a:r>
            <a:r>
              <a:rPr lang="de-DE" sz="1667" b="1" kern="0" dirty="0">
                <a:solidFill>
                  <a:schemeClr val="bg1"/>
                </a:solidFill>
              </a:rPr>
              <a:t>, online-panel, Beteiligungsplattform(en)</a:t>
            </a:r>
          </a:p>
          <a:p>
            <a:pPr defTabSz="761970">
              <a:spcAft>
                <a:spcPts val="250"/>
              </a:spcAft>
              <a:defRPr/>
            </a:pPr>
            <a:r>
              <a:rPr lang="de-DE" sz="1667" b="1" kern="0" dirty="0">
                <a:solidFill>
                  <a:schemeClr val="bg1"/>
                </a:solidFill>
              </a:rPr>
              <a:t>:: Nachhaltigkeitsrat</a:t>
            </a:r>
          </a:p>
          <a:p>
            <a:pPr defTabSz="761970">
              <a:spcAft>
                <a:spcPts val="250"/>
              </a:spcAft>
              <a:defRPr/>
            </a:pPr>
            <a:r>
              <a:rPr lang="de-DE" sz="1667" b="1" kern="0" dirty="0">
                <a:solidFill>
                  <a:schemeClr val="bg1"/>
                </a:solidFill>
              </a:rPr>
              <a:t>:: Migrantenbeirat, Behindertenbeirat</a:t>
            </a:r>
          </a:p>
          <a:p>
            <a:pPr defTabSz="761970">
              <a:spcAft>
                <a:spcPts val="250"/>
              </a:spcAft>
              <a:defRPr/>
            </a:pPr>
            <a:r>
              <a:rPr lang="de-DE" sz="1667" b="1" kern="0" dirty="0">
                <a:solidFill>
                  <a:schemeClr val="bg1"/>
                </a:solidFill>
              </a:rPr>
              <a:t>:: …</a:t>
            </a:r>
          </a:p>
          <a:p>
            <a:pPr defTabSz="761970">
              <a:defRPr/>
            </a:pPr>
            <a:endParaRPr lang="de-DE" sz="1667" b="1" kern="0" dirty="0">
              <a:solidFill>
                <a:schemeClr val="bg1"/>
              </a:solidFill>
            </a:endParaRPr>
          </a:p>
          <a:p>
            <a:pPr defTabSz="761970">
              <a:defRPr/>
            </a:pPr>
            <a:endParaRPr lang="de-DE" sz="1667" b="1" kern="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36538" y="1057300"/>
            <a:ext cx="479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sz="2667" b="1" dirty="0">
                <a:solidFill>
                  <a:srgbClr val="00ACB0"/>
                </a:solidFill>
              </a:rPr>
              <a:t>//</a:t>
            </a:r>
            <a:endParaRPr lang="de-DE" sz="2667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1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Partizipation - konkret</a:t>
            </a:r>
          </a:p>
        </p:txBody>
      </p:sp>
      <p:sp>
        <p:nvSpPr>
          <p:cNvPr id="6" name="Rechteck 5"/>
          <p:cNvSpPr/>
          <p:nvPr/>
        </p:nvSpPr>
        <p:spPr>
          <a:xfrm>
            <a:off x="1" y="1957400"/>
            <a:ext cx="7620000" cy="3360373"/>
          </a:xfrm>
          <a:prstGeom prst="rect">
            <a:avLst/>
          </a:prstGeom>
          <a:solidFill>
            <a:srgbClr val="F20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/>
          </a:p>
        </p:txBody>
      </p:sp>
      <p:sp>
        <p:nvSpPr>
          <p:cNvPr id="9" name="Textfeld 8"/>
          <p:cNvSpPr txBox="1"/>
          <p:nvPr/>
        </p:nvSpPr>
        <p:spPr>
          <a:xfrm>
            <a:off x="1229713" y="2137420"/>
            <a:ext cx="6720747" cy="296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970">
              <a:spcAft>
                <a:spcPts val="250"/>
              </a:spcAft>
              <a:defRPr/>
            </a:pPr>
            <a:r>
              <a:rPr lang="de-DE" sz="1667" b="1" kern="0" dirty="0">
                <a:solidFill>
                  <a:schemeClr val="bg1"/>
                </a:solidFill>
              </a:rPr>
              <a:t>:: Flächennutzungspläne (2020/2040) </a:t>
            </a:r>
          </a:p>
          <a:p>
            <a:pPr defTabSz="761970">
              <a:spcAft>
                <a:spcPts val="250"/>
              </a:spcAft>
              <a:defRPr/>
            </a:pPr>
            <a:r>
              <a:rPr lang="de-DE" sz="1667" b="1" kern="0" dirty="0">
                <a:solidFill>
                  <a:schemeClr val="bg1"/>
                </a:solidFill>
              </a:rPr>
              <a:t>::</a:t>
            </a:r>
            <a:r>
              <a:rPr lang="de-DE" sz="1667" kern="0" dirty="0">
                <a:solidFill>
                  <a:schemeClr val="bg1"/>
                </a:solidFill>
              </a:rPr>
              <a:t> </a:t>
            </a:r>
            <a:r>
              <a:rPr lang="de-DE" sz="1667" b="1" kern="0" dirty="0">
                <a:solidFill>
                  <a:schemeClr val="bg1"/>
                </a:solidFill>
              </a:rPr>
              <a:t>Stadtteilplanungen, mit Begehungen mit Kindern und Jugendlichen</a:t>
            </a:r>
          </a:p>
          <a:p>
            <a:pPr defTabSz="761970">
              <a:spcAft>
                <a:spcPts val="250"/>
              </a:spcAft>
              <a:defRPr/>
            </a:pPr>
            <a:r>
              <a:rPr lang="de-DE" sz="1667" b="1" kern="0" dirty="0">
                <a:solidFill>
                  <a:schemeClr val="bg1"/>
                </a:solidFill>
              </a:rPr>
              <a:t>:: Klimaschutzkonzept 2019 (inkl. Workshops für Jugendliche)</a:t>
            </a:r>
          </a:p>
          <a:p>
            <a:pPr defTabSz="761970">
              <a:spcAft>
                <a:spcPts val="250"/>
              </a:spcAft>
              <a:defRPr/>
            </a:pPr>
            <a:r>
              <a:rPr lang="de-DE" sz="1667" b="1" kern="0" dirty="0">
                <a:solidFill>
                  <a:schemeClr val="bg1"/>
                </a:solidFill>
              </a:rPr>
              <a:t>:: Leitbilder und </a:t>
            </a:r>
            <a:r>
              <a:rPr lang="de-DE" sz="1667" b="1" kern="0" dirty="0" err="1">
                <a:solidFill>
                  <a:schemeClr val="bg1"/>
                </a:solidFill>
              </a:rPr>
              <a:t>Stategien</a:t>
            </a:r>
            <a:r>
              <a:rPr lang="de-DE" sz="1667" b="1" kern="0" dirty="0">
                <a:solidFill>
                  <a:schemeClr val="bg1"/>
                </a:solidFill>
              </a:rPr>
              <a:t> von Ämtern und Dienststellen </a:t>
            </a:r>
          </a:p>
          <a:p>
            <a:pPr defTabSz="761970">
              <a:spcAft>
                <a:spcPts val="250"/>
              </a:spcAft>
              <a:defRPr/>
            </a:pPr>
            <a:r>
              <a:rPr lang="de-DE" sz="1667" b="1" kern="0" dirty="0">
                <a:solidFill>
                  <a:schemeClr val="bg1"/>
                </a:solidFill>
              </a:rPr>
              <a:t>    u.a. Digitalisierungsstrategie 2019, Wohnen 2013, </a:t>
            </a:r>
            <a:br>
              <a:rPr lang="de-DE" sz="1667" b="1" kern="0" dirty="0">
                <a:solidFill>
                  <a:schemeClr val="bg1"/>
                </a:solidFill>
              </a:rPr>
            </a:br>
            <a:r>
              <a:rPr lang="de-DE" sz="1667" b="1" kern="0" dirty="0">
                <a:solidFill>
                  <a:schemeClr val="bg1"/>
                </a:solidFill>
              </a:rPr>
              <a:t>    Kulturkonzept 2008</a:t>
            </a:r>
          </a:p>
          <a:p>
            <a:pPr defTabSz="761970">
              <a:spcAft>
                <a:spcPts val="250"/>
              </a:spcAft>
              <a:defRPr/>
            </a:pPr>
            <a:r>
              <a:rPr lang="de-DE" sz="1667" b="1" kern="0" dirty="0">
                <a:solidFill>
                  <a:schemeClr val="bg1"/>
                </a:solidFill>
              </a:rPr>
              <a:t>:: Beteiligungshaushalte seit 2009</a:t>
            </a:r>
          </a:p>
          <a:p>
            <a:pPr defTabSz="761970">
              <a:spcAft>
                <a:spcPts val="250"/>
              </a:spcAft>
              <a:defRPr/>
            </a:pPr>
            <a:r>
              <a:rPr lang="de-DE" sz="1667" b="1" kern="0" dirty="0">
                <a:solidFill>
                  <a:schemeClr val="bg1"/>
                </a:solidFill>
              </a:rPr>
              <a:t>:: Dialog Zukunftsstadt</a:t>
            </a:r>
          </a:p>
          <a:p>
            <a:pPr defTabSz="761970">
              <a:spcAft>
                <a:spcPts val="250"/>
              </a:spcAft>
              <a:defRPr/>
            </a:pPr>
            <a:r>
              <a:rPr lang="de-DE" sz="1667" b="1" kern="0" dirty="0">
                <a:solidFill>
                  <a:schemeClr val="bg1"/>
                </a:solidFill>
              </a:rPr>
              <a:t>:: städt. Preise (Integrationspreis, Ehrung </a:t>
            </a:r>
            <a:r>
              <a:rPr lang="de-DE" sz="1667" b="1" kern="0" dirty="0" err="1">
                <a:solidFill>
                  <a:schemeClr val="bg1"/>
                </a:solidFill>
              </a:rPr>
              <a:t>bürgerschaftl</a:t>
            </a:r>
            <a:r>
              <a:rPr lang="de-DE" sz="1667" b="1" kern="0" dirty="0">
                <a:solidFill>
                  <a:schemeClr val="bg1"/>
                </a:solidFill>
              </a:rPr>
              <a:t>. Engagements)</a:t>
            </a:r>
          </a:p>
          <a:p>
            <a:pPr defTabSz="761970">
              <a:spcAft>
                <a:spcPts val="250"/>
              </a:spcAft>
              <a:defRPr/>
            </a:pPr>
            <a:r>
              <a:rPr lang="de-DE" sz="1667" b="1" kern="0" dirty="0">
                <a:solidFill>
                  <a:schemeClr val="bg1"/>
                </a:solidFill>
              </a:rPr>
              <a:t>:: …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220149" y="1146550"/>
            <a:ext cx="5479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970">
              <a:spcAft>
                <a:spcPts val="500"/>
              </a:spcAft>
              <a:defRPr/>
            </a:pPr>
            <a:r>
              <a:rPr lang="de-DE" sz="2000" b="1" kern="0" dirty="0">
                <a:solidFill>
                  <a:srgbClr val="F2055C"/>
                </a:solidFill>
              </a:rPr>
              <a:t>Beteiligung und Einbindung von Zivilgesellschaft ist kein Neuland</a:t>
            </a:r>
            <a:br>
              <a:rPr lang="de-DE" sz="2000" b="1" kern="0" dirty="0">
                <a:solidFill>
                  <a:srgbClr val="F2055C"/>
                </a:solidFill>
              </a:rPr>
            </a:br>
            <a:endParaRPr lang="de-DE" sz="2000" b="1" kern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36538" y="1057300"/>
            <a:ext cx="479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sz="2667" b="1" dirty="0">
                <a:solidFill>
                  <a:srgbClr val="00ACB0"/>
                </a:solidFill>
              </a:rPr>
              <a:t>//</a:t>
            </a:r>
            <a:endParaRPr lang="de-DE" sz="2667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44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3230219"/>
            <a:ext cx="7620000" cy="2147562"/>
          </a:xfrm>
          <a:prstGeom prst="rect">
            <a:avLst/>
          </a:prstGeom>
          <a:solidFill>
            <a:srgbClr val="F20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/>
          </a:p>
        </p:txBody>
      </p:sp>
      <p:sp>
        <p:nvSpPr>
          <p:cNvPr id="12" name="Textplatzhalter 12"/>
          <p:cNvSpPr txBox="1">
            <a:spLocks/>
          </p:cNvSpPr>
          <p:nvPr/>
        </p:nvSpPr>
        <p:spPr>
          <a:xfrm>
            <a:off x="2669873" y="1837387"/>
            <a:ext cx="2070230" cy="415902"/>
          </a:xfrm>
          <a:prstGeom prst="roundRect">
            <a:avLst>
              <a:gd name="adj" fmla="val 4584"/>
            </a:avLst>
          </a:prstGeom>
          <a:solidFill>
            <a:schemeClr val="bg1"/>
          </a:solidFill>
          <a:ln w="25400">
            <a:solidFill>
              <a:srgbClr val="F2055C"/>
            </a:solidFill>
          </a:ln>
          <a:effectLst/>
        </p:spPr>
        <p:txBody>
          <a:bodyPr wrap="square" tIns="75000" bIns="75000">
            <a:spAutoFit/>
          </a:bodyPr>
          <a:lstStyle>
            <a:lvl1pPr marL="0" indent="-1440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de-DE" sz="1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spcBef>
                <a:spcPts val="0"/>
              </a:spcBef>
              <a:buFontTx/>
              <a:buBlip>
                <a:blip r:embed="rId3"/>
              </a:buBlip>
              <a:defRPr lang="de-DE" sz="1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50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Aft>
                <a:spcPts val="4000"/>
              </a:spcAft>
              <a:buNone/>
            </a:pPr>
            <a:r>
              <a:rPr lang="de-DE" sz="1667" b="1" dirty="0">
                <a:solidFill>
                  <a:srgbClr val="00ACB0"/>
                </a:solidFill>
              </a:rPr>
              <a:t>//</a:t>
            </a:r>
            <a:r>
              <a:rPr lang="de-DE" sz="1500" b="1" dirty="0">
                <a:solidFill>
                  <a:srgbClr val="F2055C"/>
                </a:solidFill>
              </a:rPr>
              <a:t> </a:t>
            </a:r>
            <a:r>
              <a:rPr lang="de-DE" sz="1167" b="1" dirty="0">
                <a:solidFill>
                  <a:schemeClr val="tx2">
                    <a:lumMod val="50000"/>
                  </a:schemeClr>
                </a:solidFill>
              </a:rPr>
              <a:t>Ökonomische Prosperität</a:t>
            </a:r>
          </a:p>
        </p:txBody>
      </p:sp>
      <p:sp>
        <p:nvSpPr>
          <p:cNvPr id="13" name="Textplatzhalter 12"/>
          <p:cNvSpPr txBox="1">
            <a:spLocks/>
          </p:cNvSpPr>
          <p:nvPr/>
        </p:nvSpPr>
        <p:spPr>
          <a:xfrm>
            <a:off x="1071353" y="3616976"/>
            <a:ext cx="1898554" cy="604659"/>
          </a:xfrm>
          <a:prstGeom prst="roundRect">
            <a:avLst>
              <a:gd name="adj" fmla="val 5570"/>
            </a:avLst>
          </a:prstGeom>
          <a:solidFill>
            <a:schemeClr val="bg1"/>
          </a:solidFill>
          <a:ln w="25400">
            <a:solidFill>
              <a:srgbClr val="F2055C"/>
            </a:solidFill>
          </a:ln>
          <a:effectLst/>
        </p:spPr>
        <p:txBody>
          <a:bodyPr wrap="square" tIns="75000" bIns="75000">
            <a:spAutoFit/>
          </a:bodyPr>
          <a:lstStyle>
            <a:lvl1pPr marL="0" indent="-1440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de-DE" sz="1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spcBef>
                <a:spcPts val="0"/>
              </a:spcBef>
              <a:buFontTx/>
              <a:buBlip>
                <a:blip r:embed="rId3"/>
              </a:buBlip>
              <a:defRPr lang="de-DE" sz="1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50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Aft>
                <a:spcPts val="5500"/>
              </a:spcAft>
              <a:buNone/>
            </a:pPr>
            <a:r>
              <a:rPr lang="de-DE" sz="1667" b="1" dirty="0">
                <a:solidFill>
                  <a:srgbClr val="00ACB0"/>
                </a:solidFill>
              </a:rPr>
              <a:t>//</a:t>
            </a:r>
            <a:r>
              <a:rPr lang="de-DE" sz="1167" b="1" dirty="0">
                <a:solidFill>
                  <a:srgbClr val="F2055C"/>
                </a:solidFill>
              </a:rPr>
              <a:t> </a:t>
            </a:r>
            <a:r>
              <a:rPr lang="de-DE" sz="1167" b="1" dirty="0">
                <a:solidFill>
                  <a:schemeClr val="tx2">
                    <a:lumMod val="50000"/>
                  </a:schemeClr>
                </a:solidFill>
              </a:rPr>
              <a:t>Soziale und </a:t>
            </a:r>
            <a:br>
              <a:rPr lang="de-DE" sz="1167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de-DE" sz="1167" b="1" dirty="0">
                <a:solidFill>
                  <a:schemeClr val="tx2">
                    <a:lumMod val="50000"/>
                  </a:schemeClr>
                </a:solidFill>
              </a:rPr>
              <a:t>       räumliche Integration</a:t>
            </a:r>
          </a:p>
        </p:txBody>
      </p:sp>
      <p:sp>
        <p:nvSpPr>
          <p:cNvPr id="14" name="Textplatzhalter 12"/>
          <p:cNvSpPr txBox="1">
            <a:spLocks/>
          </p:cNvSpPr>
          <p:nvPr/>
        </p:nvSpPr>
        <p:spPr>
          <a:xfrm>
            <a:off x="4491287" y="3650172"/>
            <a:ext cx="1899000" cy="604659"/>
          </a:xfrm>
          <a:prstGeom prst="roundRect">
            <a:avLst>
              <a:gd name="adj" fmla="val 5571"/>
            </a:avLst>
          </a:prstGeom>
          <a:solidFill>
            <a:schemeClr val="bg1"/>
          </a:solidFill>
          <a:ln w="25400">
            <a:solidFill>
              <a:srgbClr val="F2055C"/>
            </a:solidFill>
          </a:ln>
          <a:effectLst/>
        </p:spPr>
        <p:txBody>
          <a:bodyPr wrap="square" tIns="75000" bIns="75000">
            <a:spAutoFit/>
          </a:bodyPr>
          <a:lstStyle>
            <a:lvl1pPr marL="0" indent="-1440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de-DE" sz="1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spcBef>
                <a:spcPts val="0"/>
              </a:spcBef>
              <a:buFontTx/>
              <a:buBlip>
                <a:blip r:embed="rId3"/>
              </a:buBlip>
              <a:defRPr lang="de-DE" sz="1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50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Aft>
                <a:spcPts val="4000"/>
              </a:spcAft>
              <a:buNone/>
            </a:pPr>
            <a:r>
              <a:rPr lang="de-DE" sz="1667" b="1" dirty="0">
                <a:solidFill>
                  <a:srgbClr val="00ACB0"/>
                </a:solidFill>
              </a:rPr>
              <a:t>//</a:t>
            </a:r>
            <a:r>
              <a:rPr lang="de-DE" sz="1000" b="1" dirty="0">
                <a:solidFill>
                  <a:srgbClr val="F2055C"/>
                </a:solidFill>
              </a:rPr>
              <a:t> </a:t>
            </a:r>
            <a:r>
              <a:rPr lang="de-DE" sz="1167" b="1" dirty="0">
                <a:solidFill>
                  <a:schemeClr val="tx2">
                    <a:lumMod val="50000"/>
                  </a:schemeClr>
                </a:solidFill>
              </a:rPr>
              <a:t>Umwelt- und </a:t>
            </a:r>
            <a:br>
              <a:rPr lang="de-DE" sz="1167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de-DE" sz="1167" b="1" dirty="0">
                <a:solidFill>
                  <a:schemeClr val="tx2">
                    <a:lumMod val="50000"/>
                  </a:schemeClr>
                </a:solidFill>
              </a:rPr>
              <a:t>      Lebensqualität</a:t>
            </a:r>
          </a:p>
        </p:txBody>
      </p:sp>
      <p:cxnSp>
        <p:nvCxnSpPr>
          <p:cNvPr id="15" name="Gewinkelte Verbindung 14" title="Pfeil von Bürger_innen-Konferenz zur Online-Beteiligung unter mitmachen.freiburg.de"/>
          <p:cNvCxnSpPr/>
          <p:nvPr/>
        </p:nvCxnSpPr>
        <p:spPr>
          <a:xfrm flipH="1">
            <a:off x="2309833" y="2317440"/>
            <a:ext cx="540060" cy="840093"/>
          </a:xfrm>
          <a:prstGeom prst="straightConnector1">
            <a:avLst/>
          </a:prstGeom>
          <a:ln w="19050">
            <a:solidFill>
              <a:srgbClr val="F2055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4" title="Pfeil von Bürger_innen-Konferenz zur Online-Beteiligung unter mitmachen.freiburg.de"/>
          <p:cNvCxnSpPr/>
          <p:nvPr/>
        </p:nvCxnSpPr>
        <p:spPr>
          <a:xfrm>
            <a:off x="4530080" y="2317440"/>
            <a:ext cx="540060" cy="849213"/>
          </a:xfrm>
          <a:prstGeom prst="straightConnector1">
            <a:avLst/>
          </a:prstGeom>
          <a:ln w="19050">
            <a:solidFill>
              <a:srgbClr val="F2055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winkelte Verbindung 14" title="Pfeil von Bürger_innen-Konferenz zur Online-Beteiligung unter mitmachen.freiburg.de"/>
          <p:cNvCxnSpPr/>
          <p:nvPr/>
        </p:nvCxnSpPr>
        <p:spPr>
          <a:xfrm flipH="1">
            <a:off x="3029914" y="3950205"/>
            <a:ext cx="1380153" cy="1"/>
          </a:xfrm>
          <a:prstGeom prst="straightConnector1">
            <a:avLst/>
          </a:prstGeom>
          <a:ln w="190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999202" y="4705367"/>
            <a:ext cx="612253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970">
              <a:defRPr/>
            </a:pPr>
            <a:r>
              <a:rPr lang="de-DE" sz="750" b="1" kern="0" dirty="0">
                <a:solidFill>
                  <a:schemeClr val="bg1">
                    <a:lumMod val="85000"/>
                  </a:schemeClr>
                </a:solidFill>
              </a:rPr>
              <a:t>Quelle: Deutscher Städtetag (2015) Positionspapier Integrierte Stadtentwicklungsplanung und Stadtentwicklungs-Management.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636538" y="1057300"/>
            <a:ext cx="479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sz="2667" b="1" dirty="0">
                <a:solidFill>
                  <a:srgbClr val="00ACB0"/>
                </a:solidFill>
              </a:rPr>
              <a:t>//</a:t>
            </a:r>
            <a:endParaRPr lang="de-DE" sz="2667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1001701" y="1203928"/>
            <a:ext cx="4668506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970">
              <a:defRPr/>
            </a:pPr>
            <a:r>
              <a:rPr lang="de-DE" sz="1667" b="1" kern="0" dirty="0">
                <a:solidFill>
                  <a:srgbClr val="F2055C"/>
                </a:solidFill>
              </a:rPr>
              <a:t>Handlungsrahmen nachhaltiger Stadtentwicklung</a:t>
            </a:r>
            <a:endParaRPr lang="de-DE" sz="1667" b="1" kern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3085842" y="2699688"/>
            <a:ext cx="1350050" cy="951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b="1" dirty="0">
                <a:solidFill>
                  <a:schemeClr val="bg2">
                    <a:lumMod val="25000"/>
                  </a:schemeClr>
                </a:solidFill>
              </a:rPr>
              <a:t>Partizipation</a:t>
            </a:r>
          </a:p>
          <a:p>
            <a:r>
              <a:rPr lang="de-DE" sz="91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Mitgestaltung der </a:t>
            </a:r>
            <a:br>
              <a:rPr lang="de-DE" sz="917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91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eigenen Lebensumwelt/</a:t>
            </a:r>
          </a:p>
          <a:p>
            <a:r>
              <a:rPr lang="de-DE" sz="917" dirty="0">
                <a:solidFill>
                  <a:schemeClr val="bg1"/>
                </a:solidFill>
              </a:rPr>
              <a:t>demokratische</a:t>
            </a:r>
          </a:p>
          <a:p>
            <a:r>
              <a:rPr lang="de-DE" sz="917" dirty="0">
                <a:solidFill>
                  <a:schemeClr val="bg1"/>
                </a:solidFill>
              </a:rPr>
              <a:t>Mitbestimmung</a:t>
            </a:r>
            <a:br>
              <a:rPr lang="de-DE" sz="917" dirty="0">
                <a:solidFill>
                  <a:schemeClr val="bg2">
                    <a:lumMod val="50000"/>
                  </a:schemeClr>
                </a:solidFill>
              </a:rPr>
            </a:br>
            <a:endParaRPr lang="de-DE" sz="917" dirty="0">
              <a:solidFill>
                <a:schemeClr val="bg1"/>
              </a:solidFill>
            </a:endParaRPr>
          </a:p>
        </p:txBody>
      </p:sp>
      <p:cxnSp>
        <p:nvCxnSpPr>
          <p:cNvPr id="58" name="Gewinkelte Verbindung 14" title="Pfeil von Bürger_innen-Konferenz zur Online-Beteiligung unter mitmachen.freiburg.de"/>
          <p:cNvCxnSpPr/>
          <p:nvPr/>
        </p:nvCxnSpPr>
        <p:spPr>
          <a:xfrm>
            <a:off x="3085843" y="2763253"/>
            <a:ext cx="0" cy="403401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itel 6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 Was geht es?</a:t>
            </a:r>
          </a:p>
        </p:txBody>
      </p:sp>
      <p:cxnSp>
        <p:nvCxnSpPr>
          <p:cNvPr id="21" name="Gewinkelte Verbindung 14" title="Pfeil von Bürger_innen-Konferenz zur Online-Beteiligung unter mitmachen.freiburg.de"/>
          <p:cNvCxnSpPr/>
          <p:nvPr/>
        </p:nvCxnSpPr>
        <p:spPr>
          <a:xfrm>
            <a:off x="3082697" y="3167765"/>
            <a:ext cx="0" cy="273156"/>
          </a:xfrm>
          <a:prstGeom prst="straightConnector1">
            <a:avLst/>
          </a:prstGeom>
          <a:ln w="1905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2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Freiburg.digital.gestalten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308847" y="1152633"/>
            <a:ext cx="4668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970">
              <a:spcAft>
                <a:spcPts val="500"/>
              </a:spcAft>
              <a:defRPr/>
            </a:pPr>
            <a:r>
              <a:rPr lang="de-DE" sz="2000" b="1" kern="0" dirty="0">
                <a:solidFill>
                  <a:srgbClr val="F2055C"/>
                </a:solidFill>
              </a:rPr>
              <a:t>Strategie Digital &amp; Analog</a:t>
            </a:r>
            <a:endParaRPr lang="de-DE" sz="2000" b="1" kern="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95" y="1885401"/>
            <a:ext cx="3826745" cy="264711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9320" y="1885401"/>
            <a:ext cx="3022997" cy="264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36538" y="1057300"/>
            <a:ext cx="479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sz="2667" b="1" dirty="0">
                <a:solidFill>
                  <a:srgbClr val="00ACB0"/>
                </a:solidFill>
              </a:rPr>
              <a:t>//</a:t>
            </a:r>
            <a:endParaRPr lang="de-DE" sz="2667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0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-1" y="3157533"/>
            <a:ext cx="7620001" cy="2211127"/>
          </a:xfrm>
          <a:prstGeom prst="rect">
            <a:avLst/>
          </a:prstGeom>
          <a:solidFill>
            <a:srgbClr val="F20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/>
          </a:p>
        </p:txBody>
      </p:sp>
      <p:sp>
        <p:nvSpPr>
          <p:cNvPr id="9" name="Textfeld 8"/>
          <p:cNvSpPr txBox="1"/>
          <p:nvPr/>
        </p:nvSpPr>
        <p:spPr>
          <a:xfrm>
            <a:off x="1721782" y="3333679"/>
            <a:ext cx="5347705" cy="1759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970">
              <a:spcAft>
                <a:spcPts val="500"/>
              </a:spcAft>
              <a:defRPr/>
            </a:pPr>
            <a:r>
              <a:rPr lang="de-DE" sz="1833" b="1" kern="0" dirty="0">
                <a:solidFill>
                  <a:schemeClr val="bg1"/>
                </a:solidFill>
              </a:rPr>
              <a:t>:: Digitalisierung ganzheitlich denken</a:t>
            </a:r>
          </a:p>
          <a:p>
            <a:pPr defTabSz="761970">
              <a:spcAft>
                <a:spcPts val="500"/>
              </a:spcAft>
              <a:defRPr/>
            </a:pPr>
            <a:r>
              <a:rPr lang="de-DE" sz="1833" b="1" kern="0" dirty="0">
                <a:solidFill>
                  <a:schemeClr val="bg1"/>
                </a:solidFill>
              </a:rPr>
              <a:t>:: gesellschaftlicher Fokus, weniger auf Technik</a:t>
            </a:r>
          </a:p>
          <a:p>
            <a:pPr defTabSz="761970">
              <a:spcAft>
                <a:spcPts val="500"/>
              </a:spcAft>
              <a:defRPr/>
            </a:pPr>
            <a:r>
              <a:rPr lang="de-DE" sz="1833" b="1" kern="0" dirty="0">
                <a:solidFill>
                  <a:schemeClr val="bg1"/>
                </a:solidFill>
              </a:rPr>
              <a:t>:: gemeinsame Verständigung organisieren</a:t>
            </a:r>
          </a:p>
          <a:p>
            <a:pPr defTabSz="761970">
              <a:spcAft>
                <a:spcPts val="500"/>
              </a:spcAft>
              <a:defRPr/>
            </a:pPr>
            <a:r>
              <a:rPr lang="de-DE" sz="1833" b="1" kern="0" dirty="0">
                <a:solidFill>
                  <a:schemeClr val="bg1"/>
                </a:solidFill>
              </a:rPr>
              <a:t>:: Chancen nutzen, Weichen stellen</a:t>
            </a:r>
          </a:p>
          <a:p>
            <a:pPr defTabSz="761970">
              <a:spcAft>
                <a:spcPts val="500"/>
              </a:spcAft>
              <a:defRPr/>
            </a:pPr>
            <a:r>
              <a:rPr lang="de-DE" sz="1833" b="1" kern="0" dirty="0">
                <a:solidFill>
                  <a:schemeClr val="bg1"/>
                </a:solidFill>
              </a:rPr>
              <a:t>:: Alle Menschen mitnehmen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21782" y="1597360"/>
            <a:ext cx="4668505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970">
              <a:defRPr/>
            </a:pPr>
            <a:r>
              <a:rPr lang="de-DE" sz="2667" b="1" kern="0" dirty="0">
                <a:solidFill>
                  <a:srgbClr val="F2055C"/>
                </a:solidFill>
              </a:rPr>
              <a:t>Digitalisierung als Instrument</a:t>
            </a:r>
          </a:p>
          <a:p>
            <a:pPr defTabSz="761970">
              <a:defRPr/>
            </a:pPr>
            <a:r>
              <a:rPr lang="de-DE" sz="2667" b="1" kern="0" dirty="0">
                <a:solidFill>
                  <a:srgbClr val="F2055C"/>
                </a:solidFill>
              </a:rPr>
              <a:t>nachhaltiger Stadtentwicklung</a:t>
            </a:r>
            <a:endParaRPr lang="de-DE" sz="1500" b="1" kern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176600" y="1537353"/>
            <a:ext cx="5148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sz="3000" b="1" dirty="0">
                <a:solidFill>
                  <a:srgbClr val="00ACB0"/>
                </a:solidFill>
              </a:rPr>
              <a:t>//</a:t>
            </a:r>
            <a:endParaRPr lang="de-DE" sz="3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06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2"/>
          <p:cNvSpPr txBox="1">
            <a:spLocks/>
          </p:cNvSpPr>
          <p:nvPr/>
        </p:nvSpPr>
        <p:spPr>
          <a:xfrm>
            <a:off x="629648" y="2181971"/>
            <a:ext cx="1440159" cy="19673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F2055C"/>
            </a:solidFill>
          </a:ln>
          <a:effectLst/>
        </p:spPr>
        <p:txBody>
          <a:bodyPr wrap="square" tIns="75000" bIns="75000">
            <a:spAutoFit/>
          </a:bodyPr>
          <a:lstStyle>
            <a:lvl1pPr marL="0" indent="-1440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de-DE" sz="1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spcBef>
                <a:spcPts val="0"/>
              </a:spcBef>
              <a:buFontTx/>
              <a:buBlip>
                <a:blip r:embed="rId4"/>
              </a:buBlip>
              <a:defRPr lang="de-DE" sz="1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50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de-DE" sz="1000" b="1" dirty="0">
                <a:solidFill>
                  <a:srgbClr val="00ACB0"/>
                </a:solidFill>
              </a:rPr>
              <a:t>//</a:t>
            </a:r>
            <a:r>
              <a:rPr lang="de-DE" sz="1000" b="1" dirty="0">
                <a:solidFill>
                  <a:srgbClr val="F2055C"/>
                </a:solidFill>
              </a:rPr>
              <a:t> </a:t>
            </a:r>
            <a:r>
              <a:rPr lang="de-DE" sz="1000" b="1" dirty="0">
                <a:solidFill>
                  <a:schemeClr val="tx2">
                    <a:lumMod val="50000"/>
                  </a:schemeClr>
                </a:solidFill>
              </a:rPr>
              <a:t>&gt; 40 Workshops </a:t>
            </a:r>
          </a:p>
          <a:p>
            <a:pPr indent="0">
              <a:buNone/>
            </a:pPr>
            <a:r>
              <a:rPr lang="de-DE" sz="1000" dirty="0">
                <a:solidFill>
                  <a:schemeClr val="bg2">
                    <a:lumMod val="10000"/>
                  </a:schemeClr>
                </a:solidFill>
              </a:rPr>
              <a:t>     mit Verwaltung &amp;    </a:t>
            </a:r>
            <a:br>
              <a:rPr lang="de-DE" sz="1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de-DE" sz="1000" dirty="0">
                <a:solidFill>
                  <a:schemeClr val="bg2">
                    <a:lumMod val="10000"/>
                  </a:schemeClr>
                </a:solidFill>
              </a:rPr>
              <a:t>     unterschiedlichen </a:t>
            </a:r>
            <a:br>
              <a:rPr lang="de-DE" sz="1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de-DE" sz="1000" dirty="0">
                <a:solidFill>
                  <a:schemeClr val="bg2">
                    <a:lumMod val="10000"/>
                  </a:schemeClr>
                </a:solidFill>
              </a:rPr>
              <a:t>     Akteuren aus Bildung, </a:t>
            </a:r>
            <a:br>
              <a:rPr lang="de-DE" sz="1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de-DE" sz="1000" dirty="0">
                <a:solidFill>
                  <a:schemeClr val="bg2">
                    <a:lumMod val="10000"/>
                  </a:schemeClr>
                </a:solidFill>
              </a:rPr>
              <a:t>     Wirtschaft,  </a:t>
            </a:r>
            <a:br>
              <a:rPr lang="de-DE" sz="1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de-DE" sz="1000" dirty="0">
                <a:solidFill>
                  <a:schemeClr val="bg2">
                    <a:lumMod val="10000"/>
                  </a:schemeClr>
                </a:solidFill>
              </a:rPr>
              <a:t>     Tourismus, </a:t>
            </a:r>
            <a:br>
              <a:rPr lang="de-DE" sz="1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de-DE" sz="1000" dirty="0">
                <a:solidFill>
                  <a:schemeClr val="bg2">
                    <a:lumMod val="10000"/>
                  </a:schemeClr>
                </a:solidFill>
              </a:rPr>
              <a:t>     Soziales…</a:t>
            </a:r>
          </a:p>
          <a:p>
            <a:pPr indent="0">
              <a:buNone/>
            </a:pPr>
            <a:r>
              <a:rPr lang="de-DE" sz="1000" dirty="0">
                <a:solidFill>
                  <a:srgbClr val="00ACB0"/>
                </a:solidFill>
              </a:rPr>
              <a:t>//</a:t>
            </a:r>
            <a:r>
              <a:rPr lang="de-DE" sz="1000" dirty="0">
                <a:solidFill>
                  <a:schemeClr val="bg2">
                    <a:lumMod val="10000"/>
                  </a:schemeClr>
                </a:solidFill>
              </a:rPr>
              <a:t> &gt; Einbindung diverser</a:t>
            </a:r>
          </a:p>
          <a:p>
            <a:pPr indent="0">
              <a:buNone/>
            </a:pPr>
            <a:r>
              <a:rPr lang="de-DE" sz="1000" dirty="0">
                <a:solidFill>
                  <a:schemeClr val="bg2">
                    <a:lumMod val="10000"/>
                  </a:schemeClr>
                </a:solidFill>
              </a:rPr>
              <a:t>     Experten</a:t>
            </a:r>
          </a:p>
          <a:p>
            <a:pPr indent="0">
              <a:buNone/>
            </a:pPr>
            <a:endParaRPr lang="de-DE" sz="1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6" name="Picture 3" title="Screenshot der Webseite mitmachen.freiburg.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09" y="3553596"/>
            <a:ext cx="1483438" cy="1531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Beteiligungsprozess 1/2</a:t>
            </a:r>
          </a:p>
        </p:txBody>
      </p:sp>
      <p:sp>
        <p:nvSpPr>
          <p:cNvPr id="14" name="Textplatzhalter 12"/>
          <p:cNvSpPr txBox="1">
            <a:spLocks/>
          </p:cNvSpPr>
          <p:nvPr/>
        </p:nvSpPr>
        <p:spPr>
          <a:xfrm>
            <a:off x="3074102" y="3455293"/>
            <a:ext cx="1596316" cy="430887"/>
          </a:xfrm>
          <a:prstGeom prst="roundRect">
            <a:avLst>
              <a:gd name="adj" fmla="val 0"/>
            </a:avLst>
          </a:prstGeom>
          <a:solidFill>
            <a:srgbClr val="F2055C"/>
          </a:solidFill>
          <a:effectLst/>
        </p:spPr>
        <p:txBody>
          <a:bodyPr wrap="square">
            <a:spAutoFit/>
          </a:bodyPr>
          <a:lstStyle>
            <a:lvl1pPr marL="0" indent="-1440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de-DE" sz="1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spcBef>
                <a:spcPts val="0"/>
              </a:spcBef>
              <a:buFontTx/>
              <a:buBlip>
                <a:blip r:embed="rId4"/>
              </a:buBlip>
              <a:defRPr lang="de-DE" sz="1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50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de-DE" sz="1000" b="1" dirty="0">
                <a:solidFill>
                  <a:schemeClr val="bg1"/>
                </a:solidFill>
              </a:rPr>
              <a:t>::</a:t>
            </a:r>
            <a:r>
              <a:rPr lang="de-DE" sz="1000" b="1" dirty="0">
                <a:solidFill>
                  <a:srgbClr val="F2055C"/>
                </a:solidFill>
              </a:rPr>
              <a:t> </a:t>
            </a:r>
            <a:r>
              <a:rPr lang="de-DE" sz="1000" b="1" dirty="0">
                <a:solidFill>
                  <a:schemeClr val="bg1"/>
                </a:solidFill>
              </a:rPr>
              <a:t>mitmachen.freiburg.de</a:t>
            </a:r>
          </a:p>
          <a:p>
            <a:pPr indent="0">
              <a:buNone/>
            </a:pPr>
            <a:r>
              <a:rPr lang="de-DE" sz="1000" dirty="0">
                <a:solidFill>
                  <a:schemeClr val="bg2">
                    <a:lumMod val="10000"/>
                  </a:schemeClr>
                </a:solidFill>
              </a:rPr>
              <a:t>     </a:t>
            </a:r>
            <a:r>
              <a:rPr lang="de-DE" sz="1000" dirty="0">
                <a:solidFill>
                  <a:schemeClr val="bg1"/>
                </a:solidFill>
              </a:rPr>
              <a:t>6.11. – 4.12.2018</a:t>
            </a:r>
          </a:p>
        </p:txBody>
      </p:sp>
      <p:sp>
        <p:nvSpPr>
          <p:cNvPr id="16" name="Textplatzhalter 12"/>
          <p:cNvSpPr txBox="1">
            <a:spLocks/>
          </p:cNvSpPr>
          <p:nvPr/>
        </p:nvSpPr>
        <p:spPr>
          <a:xfrm>
            <a:off x="3047747" y="3995818"/>
            <a:ext cx="1139188" cy="615553"/>
          </a:xfrm>
          <a:prstGeom prst="roundRect">
            <a:avLst>
              <a:gd name="adj" fmla="val 0"/>
            </a:avLst>
          </a:prstGeom>
          <a:solidFill>
            <a:schemeClr val="bg1"/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-1440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de-DE" sz="1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spcBef>
                <a:spcPts val="0"/>
              </a:spcBef>
              <a:buFontTx/>
              <a:buBlip>
                <a:blip r:embed="rId4"/>
              </a:buBlip>
              <a:defRPr lang="de-DE" sz="1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50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de-DE" sz="1000" dirty="0">
                <a:solidFill>
                  <a:srgbClr val="F2055C"/>
                </a:solidFill>
              </a:rPr>
              <a:t>164 Vorschläge</a:t>
            </a:r>
          </a:p>
          <a:p>
            <a:pPr indent="0">
              <a:buNone/>
            </a:pPr>
            <a:r>
              <a:rPr lang="de-DE" sz="1000" dirty="0">
                <a:solidFill>
                  <a:schemeClr val="bg2">
                    <a:lumMod val="10000"/>
                  </a:schemeClr>
                </a:solidFill>
              </a:rPr>
              <a:t>342 Kommentare</a:t>
            </a:r>
          </a:p>
          <a:p>
            <a:pPr indent="0">
              <a:buNone/>
            </a:pPr>
            <a:r>
              <a:rPr lang="de-DE" sz="1000" dirty="0">
                <a:solidFill>
                  <a:schemeClr val="bg2">
                    <a:lumMod val="10000"/>
                  </a:schemeClr>
                </a:solidFill>
              </a:rPr>
              <a:t>485 Bewertungen</a:t>
            </a:r>
          </a:p>
        </p:txBody>
      </p:sp>
      <p:sp>
        <p:nvSpPr>
          <p:cNvPr id="25" name="Textplatzhalter 12"/>
          <p:cNvSpPr txBox="1">
            <a:spLocks/>
          </p:cNvSpPr>
          <p:nvPr/>
        </p:nvSpPr>
        <p:spPr>
          <a:xfrm>
            <a:off x="5096306" y="2413515"/>
            <a:ext cx="1894048" cy="49001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F2055C"/>
            </a:solidFill>
          </a:ln>
          <a:effectLst/>
        </p:spPr>
        <p:txBody>
          <a:bodyPr wrap="square" tIns="75000" bIns="75000">
            <a:spAutoFit/>
          </a:bodyPr>
          <a:lstStyle>
            <a:defPPr>
              <a:defRPr lang="de-DE"/>
            </a:defPPr>
            <a:lvl1pPr indent="0" defTabSz="914400">
              <a:spcBef>
                <a:spcPct val="20000"/>
              </a:spcBef>
              <a:buFontTx/>
              <a:buNone/>
              <a:defRPr sz="1200" b="1">
                <a:solidFill>
                  <a:srgbClr val="00ACB0"/>
                </a:solidFill>
              </a:defRPr>
            </a:lvl1pPr>
            <a:lvl2pPr marL="324000" indent="-144000" defTabSz="914400">
              <a:spcBef>
                <a:spcPts val="0"/>
              </a:spcBef>
              <a:buFontTx/>
              <a:buBlip>
                <a:blip r:embed="rId4"/>
              </a:buBlip>
              <a:defRPr>
                <a:solidFill>
                  <a:srgbClr val="C00000"/>
                </a:solidFill>
              </a:defRPr>
            </a:lvl2pPr>
            <a:lvl3pPr marL="504000" indent="-144000" defTabSz="91440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84000" indent="-144000" defTabSz="91440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864000" indent="-144000" defTabSz="91440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</a:schemeClr>
                </a:solidFill>
              </a:defRPr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e-DE" sz="1000" dirty="0"/>
              <a:t>// </a:t>
            </a:r>
            <a:r>
              <a:rPr lang="de-DE" sz="1000" dirty="0">
                <a:solidFill>
                  <a:schemeClr val="tx2">
                    <a:lumMod val="50000"/>
                  </a:schemeClr>
                </a:solidFill>
              </a:rPr>
              <a:t>Bürger*innen-Umfrage</a:t>
            </a:r>
          </a:p>
          <a:p>
            <a:r>
              <a:rPr lang="de-DE" sz="1000" dirty="0"/>
              <a:t>     </a:t>
            </a:r>
            <a:r>
              <a:rPr lang="de-DE" sz="1000" b="0" dirty="0">
                <a:solidFill>
                  <a:schemeClr val="tx2">
                    <a:lumMod val="50000"/>
                  </a:schemeClr>
                </a:solidFill>
              </a:rPr>
              <a:t>Sommer 2018</a:t>
            </a:r>
          </a:p>
        </p:txBody>
      </p:sp>
      <p:pic>
        <p:nvPicPr>
          <p:cNvPr id="3" name="Grafik 2" title="Eine Gruppe Mensch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13" y="2800404"/>
            <a:ext cx="1207765" cy="847652"/>
          </a:xfrm>
          <a:prstGeom prst="rect">
            <a:avLst/>
          </a:prstGeom>
        </p:spPr>
      </p:pic>
      <p:sp>
        <p:nvSpPr>
          <p:cNvPr id="11" name="Textplatzhalter 12"/>
          <p:cNvSpPr txBox="1">
            <a:spLocks/>
          </p:cNvSpPr>
          <p:nvPr/>
        </p:nvSpPr>
        <p:spPr>
          <a:xfrm>
            <a:off x="3671005" y="1588015"/>
            <a:ext cx="1661205" cy="49001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F2055C"/>
            </a:solidFill>
          </a:ln>
          <a:effectLst/>
        </p:spPr>
        <p:txBody>
          <a:bodyPr wrap="square" tIns="75000" bIns="75000">
            <a:spAutoFit/>
          </a:bodyPr>
          <a:lstStyle>
            <a:defPPr>
              <a:defRPr lang="de-DE"/>
            </a:defPPr>
            <a:lvl1pPr indent="0" defTabSz="914400">
              <a:spcBef>
                <a:spcPct val="20000"/>
              </a:spcBef>
              <a:buFontTx/>
              <a:buNone/>
              <a:defRPr sz="1200" b="1">
                <a:solidFill>
                  <a:srgbClr val="00ACB0"/>
                </a:solidFill>
              </a:defRPr>
            </a:lvl1pPr>
            <a:lvl2pPr marL="324000" indent="-144000" defTabSz="914400">
              <a:spcBef>
                <a:spcPts val="0"/>
              </a:spcBef>
              <a:buFontTx/>
              <a:buBlip>
                <a:blip r:embed="rId4"/>
              </a:buBlip>
              <a:defRPr>
                <a:solidFill>
                  <a:srgbClr val="C00000"/>
                </a:solidFill>
              </a:defRPr>
            </a:lvl2pPr>
            <a:lvl3pPr marL="504000" indent="-144000" defTabSz="91440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84000" indent="-144000" defTabSz="91440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864000" indent="-144000" defTabSz="91440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</a:schemeClr>
                </a:solidFill>
              </a:defRPr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e-DE" sz="1000" dirty="0"/>
              <a:t>// </a:t>
            </a:r>
            <a:r>
              <a:rPr lang="de-DE" sz="1000" dirty="0" err="1">
                <a:solidFill>
                  <a:schemeClr val="tx2">
                    <a:lumMod val="50000"/>
                  </a:schemeClr>
                </a:solidFill>
              </a:rPr>
              <a:t>Bürger_innen</a:t>
            </a:r>
            <a:r>
              <a:rPr lang="de-DE" sz="1000" dirty="0">
                <a:solidFill>
                  <a:schemeClr val="tx2">
                    <a:lumMod val="50000"/>
                  </a:schemeClr>
                </a:solidFill>
              </a:rPr>
              <a:t>-Konferenz</a:t>
            </a:r>
          </a:p>
          <a:p>
            <a:r>
              <a:rPr lang="de-DE" sz="1000" b="0" dirty="0">
                <a:solidFill>
                  <a:schemeClr val="tx2">
                    <a:lumMod val="50000"/>
                  </a:schemeClr>
                </a:solidFill>
              </a:rPr>
              <a:t>     6. November 2018</a:t>
            </a:r>
          </a:p>
        </p:txBody>
      </p:sp>
      <p:cxnSp>
        <p:nvCxnSpPr>
          <p:cNvPr id="17" name="Gewinkelte Verbindung 16" title="Pfeil von Workshops zur Online-Beteiligung unter mitmachen.freiburg.de"/>
          <p:cNvCxnSpPr>
            <a:stCxn id="12" idx="3"/>
            <a:endCxn id="14" idx="0"/>
          </p:cNvCxnSpPr>
          <p:nvPr/>
        </p:nvCxnSpPr>
        <p:spPr>
          <a:xfrm>
            <a:off x="2069807" y="3165645"/>
            <a:ext cx="1802453" cy="289648"/>
          </a:xfrm>
          <a:prstGeom prst="bentConnector2">
            <a:avLst/>
          </a:prstGeom>
          <a:ln w="19050">
            <a:solidFill>
              <a:srgbClr val="F2055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9" title="Pfeil von Bürger_innen-Konferenz zur Online-Beteiligung unter mitmachen.freiburg.de"/>
          <p:cNvCxnSpPr/>
          <p:nvPr/>
        </p:nvCxnSpPr>
        <p:spPr>
          <a:xfrm rot="5400000">
            <a:off x="3498305" y="2453974"/>
            <a:ext cx="1377258" cy="629348"/>
          </a:xfrm>
          <a:prstGeom prst="bentConnector3">
            <a:avLst>
              <a:gd name="adj1" fmla="val 47594"/>
            </a:avLst>
          </a:prstGeom>
          <a:ln w="19050">
            <a:solidFill>
              <a:srgbClr val="F2055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 title="Einladungspostkarte zur Beteiligu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592" y="1240799"/>
            <a:ext cx="1507145" cy="10801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507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erade Verbindung mit Pfeil 16" title="Pfeil vom Check-up zum derzeitigen Strategieentwurf"/>
          <p:cNvCxnSpPr>
            <a:stCxn id="5" idx="3"/>
            <a:endCxn id="10" idx="1"/>
          </p:cNvCxnSpPr>
          <p:nvPr/>
        </p:nvCxnSpPr>
        <p:spPr>
          <a:xfrm flipV="1">
            <a:off x="3472203" y="3315776"/>
            <a:ext cx="497523" cy="1"/>
          </a:xfrm>
          <a:prstGeom prst="straightConnector1">
            <a:avLst/>
          </a:prstGeom>
          <a:ln w="19050">
            <a:solidFill>
              <a:srgbClr val="F2055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/>
          <p:cNvSpPr/>
          <p:nvPr/>
        </p:nvSpPr>
        <p:spPr>
          <a:xfrm>
            <a:off x="3827101" y="1064488"/>
            <a:ext cx="3792899" cy="4316652"/>
          </a:xfrm>
          <a:prstGeom prst="rect">
            <a:avLst/>
          </a:prstGeom>
          <a:solidFill>
            <a:srgbClr val="F20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Beteiligungsprozess 2/2</a:t>
            </a:r>
          </a:p>
        </p:txBody>
      </p:sp>
      <p:cxnSp>
        <p:nvCxnSpPr>
          <p:cNvPr id="3" name="Gerade Verbindung mit Pfeil 2" title="Pfeil vom derzeitigen Strategieentwurf zur Politischen Abstimmung"/>
          <p:cNvCxnSpPr>
            <a:endCxn id="11" idx="1"/>
          </p:cNvCxnSpPr>
          <p:nvPr/>
        </p:nvCxnSpPr>
        <p:spPr>
          <a:xfrm flipV="1">
            <a:off x="5288565" y="3378264"/>
            <a:ext cx="741682" cy="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 title="Pfeil von der Beta-Version der Strategie zum Check-up"/>
          <p:cNvCxnSpPr/>
          <p:nvPr/>
        </p:nvCxnSpPr>
        <p:spPr>
          <a:xfrm>
            <a:off x="2914432" y="2744961"/>
            <a:ext cx="1" cy="329313"/>
          </a:xfrm>
          <a:prstGeom prst="straightConnector1">
            <a:avLst/>
          </a:prstGeom>
          <a:ln w="19050">
            <a:solidFill>
              <a:srgbClr val="F2055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12"/>
          <p:cNvSpPr txBox="1">
            <a:spLocks/>
          </p:cNvSpPr>
          <p:nvPr/>
        </p:nvSpPr>
        <p:spPr>
          <a:xfrm>
            <a:off x="2362080" y="3070767"/>
            <a:ext cx="1110123" cy="49001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F2055C"/>
            </a:solidFill>
          </a:ln>
          <a:effectLst/>
        </p:spPr>
        <p:txBody>
          <a:bodyPr wrap="square" tIns="75000" bIns="75000">
            <a:spAutoFit/>
          </a:bodyPr>
          <a:lstStyle>
            <a:lvl1pPr marL="0" indent="-1440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de-DE" sz="1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spcBef>
                <a:spcPts val="0"/>
              </a:spcBef>
              <a:buFontTx/>
              <a:buBlip>
                <a:blip r:embed="rId3"/>
              </a:buBlip>
              <a:defRPr lang="de-DE" sz="1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50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de-DE" sz="1000" b="1" dirty="0">
                <a:solidFill>
                  <a:srgbClr val="00ACB0"/>
                </a:solidFill>
              </a:rPr>
              <a:t>//</a:t>
            </a:r>
            <a:r>
              <a:rPr lang="de-DE" sz="1000" b="1" dirty="0">
                <a:solidFill>
                  <a:srgbClr val="F2055C"/>
                </a:solidFill>
              </a:rPr>
              <a:t> </a:t>
            </a:r>
            <a:r>
              <a:rPr lang="de-DE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„Check-up“</a:t>
            </a:r>
          </a:p>
          <a:p>
            <a:pPr indent="0">
              <a:buNone/>
            </a:pP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Juli 2019</a:t>
            </a:r>
          </a:p>
        </p:txBody>
      </p:sp>
      <p:cxnSp>
        <p:nvCxnSpPr>
          <p:cNvPr id="6" name="Gerade Verbindung mit Pfeil 5" title="Pfeil von Fachexpertise zur Beta-Version der Strategie"/>
          <p:cNvCxnSpPr>
            <a:stCxn id="8" idx="3"/>
          </p:cNvCxnSpPr>
          <p:nvPr/>
        </p:nvCxnSpPr>
        <p:spPr>
          <a:xfrm>
            <a:off x="2089921" y="2321286"/>
            <a:ext cx="300033" cy="0"/>
          </a:xfrm>
          <a:prstGeom prst="straightConnector1">
            <a:avLst/>
          </a:prstGeom>
          <a:ln w="19050">
            <a:solidFill>
              <a:srgbClr val="F2055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 title="Pfeil zu Betaversion der Strategie"/>
          <p:cNvCxnSpPr>
            <a:stCxn id="9" idx="3"/>
          </p:cNvCxnSpPr>
          <p:nvPr/>
        </p:nvCxnSpPr>
        <p:spPr>
          <a:xfrm flipV="1">
            <a:off x="2089921" y="1439692"/>
            <a:ext cx="292849" cy="1"/>
          </a:xfrm>
          <a:prstGeom prst="straightConnector1">
            <a:avLst/>
          </a:prstGeom>
          <a:ln w="19050">
            <a:solidFill>
              <a:srgbClr val="F2055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12"/>
          <p:cNvSpPr txBox="1">
            <a:spLocks/>
          </p:cNvSpPr>
          <p:nvPr/>
        </p:nvSpPr>
        <p:spPr>
          <a:xfrm>
            <a:off x="642577" y="1830055"/>
            <a:ext cx="1447344" cy="9824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F2055C"/>
            </a:solidFill>
          </a:ln>
          <a:effectLst/>
        </p:spPr>
        <p:txBody>
          <a:bodyPr wrap="square" tIns="75000" bIns="75000">
            <a:spAutoFit/>
          </a:bodyPr>
          <a:lstStyle>
            <a:lvl1pPr marL="0" indent="-1440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de-DE" sz="1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spcBef>
                <a:spcPts val="0"/>
              </a:spcBef>
              <a:buFontTx/>
              <a:buBlip>
                <a:blip r:embed="rId3"/>
              </a:buBlip>
              <a:defRPr lang="de-DE" sz="1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50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de-DE" sz="1000" b="1" dirty="0">
                <a:solidFill>
                  <a:srgbClr val="00ACB0"/>
                </a:solidFill>
              </a:rPr>
              <a:t>//</a:t>
            </a:r>
            <a:r>
              <a:rPr lang="de-DE" sz="1000" b="1" dirty="0">
                <a:solidFill>
                  <a:srgbClr val="F2055C"/>
                </a:solidFill>
              </a:rPr>
              <a:t> </a:t>
            </a:r>
            <a:r>
              <a:rPr lang="de-DE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Fachexpertise</a:t>
            </a:r>
          </a:p>
          <a:p>
            <a:pPr indent="0">
              <a:buNone/>
            </a:pP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de-DE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Partner_innen</a:t>
            </a:r>
            <a:b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de-DE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Unterstützer_innen</a:t>
            </a:r>
            <a:endParaRPr lang="de-DE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0">
              <a:buNone/>
            </a:pP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&amp; überregionales      </a:t>
            </a:r>
            <a:b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Netzwerk</a:t>
            </a:r>
          </a:p>
        </p:txBody>
      </p:sp>
      <p:sp>
        <p:nvSpPr>
          <p:cNvPr id="9" name="Textplatzhalter 12"/>
          <p:cNvSpPr txBox="1">
            <a:spLocks/>
          </p:cNvSpPr>
          <p:nvPr/>
        </p:nvSpPr>
        <p:spPr>
          <a:xfrm>
            <a:off x="642577" y="1210072"/>
            <a:ext cx="1447344" cy="4592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F2055C"/>
            </a:solidFill>
          </a:ln>
          <a:effectLst/>
        </p:spPr>
        <p:txBody>
          <a:bodyPr wrap="square" tIns="75000" bIns="75000">
            <a:spAutoFit/>
          </a:bodyPr>
          <a:lstStyle>
            <a:lvl1pPr marL="0" indent="-1440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de-DE" sz="1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spcBef>
                <a:spcPts val="0"/>
              </a:spcBef>
              <a:buFontTx/>
              <a:buBlip>
                <a:blip r:embed="rId3"/>
              </a:buBlip>
              <a:defRPr lang="de-DE" sz="1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50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de-DE" sz="1000" b="1" dirty="0">
                <a:solidFill>
                  <a:srgbClr val="00ACB0"/>
                </a:solidFill>
              </a:rPr>
              <a:t>//</a:t>
            </a:r>
            <a:r>
              <a:rPr lang="de-DE" sz="1000" b="1" dirty="0">
                <a:solidFill>
                  <a:srgbClr val="F2055C"/>
                </a:solidFill>
              </a:rPr>
              <a:t> </a:t>
            </a:r>
            <a:r>
              <a:rPr lang="de-DE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Ergebnisse aus </a:t>
            </a:r>
            <a:br>
              <a:rPr lang="de-DE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DE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Beteiligungsprozess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26" y="2353465"/>
            <a:ext cx="1340441" cy="192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platzhalter 12"/>
          <p:cNvSpPr txBox="1">
            <a:spLocks/>
          </p:cNvSpPr>
          <p:nvPr/>
        </p:nvSpPr>
        <p:spPr>
          <a:xfrm>
            <a:off x="6030247" y="3056310"/>
            <a:ext cx="1320146" cy="643907"/>
          </a:xfrm>
          <a:prstGeom prst="roundRect">
            <a:avLst>
              <a:gd name="adj" fmla="val 0"/>
            </a:avLst>
          </a:prstGeom>
          <a:solidFill>
            <a:schemeClr val="bg1"/>
          </a:solidFill>
          <a:effectLst/>
        </p:spPr>
        <p:txBody>
          <a:bodyPr wrap="square" tIns="75000" bIns="75000">
            <a:spAutoFit/>
          </a:bodyPr>
          <a:lstStyle>
            <a:lvl1pPr marL="0" indent="-1440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de-DE" sz="1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spcBef>
                <a:spcPts val="0"/>
              </a:spcBef>
              <a:buFontTx/>
              <a:buBlip>
                <a:blip r:embed="rId3"/>
              </a:buBlip>
              <a:defRPr lang="de-DE" sz="1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50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de-DE" sz="1000" b="1" dirty="0">
                <a:solidFill>
                  <a:srgbClr val="00ACB0"/>
                </a:solidFill>
              </a:rPr>
              <a:t>//</a:t>
            </a:r>
            <a:r>
              <a:rPr lang="de-DE" sz="1000" b="1" dirty="0">
                <a:solidFill>
                  <a:srgbClr val="F2055C"/>
                </a:solidFill>
              </a:rPr>
              <a:t> </a:t>
            </a:r>
            <a:r>
              <a:rPr lang="de-DE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Politische </a:t>
            </a:r>
            <a:br>
              <a:rPr lang="de-DE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DE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Abstimmung</a:t>
            </a:r>
          </a:p>
          <a:p>
            <a:pPr indent="0">
              <a:buNone/>
            </a:pP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Gemeinderat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46" y="1217000"/>
            <a:ext cx="1113174" cy="1526871"/>
          </a:xfrm>
          <a:prstGeom prst="rect">
            <a:avLst/>
          </a:prstGeom>
          <a:solidFill>
            <a:schemeClr val="tx1">
              <a:lumMod val="85000"/>
              <a:lumOff val="15000"/>
              <a:alpha val="31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Gerade Verbindung mit Pfeil 14"/>
          <p:cNvCxnSpPr>
            <a:endCxn id="10" idx="1"/>
          </p:cNvCxnSpPr>
          <p:nvPr/>
        </p:nvCxnSpPr>
        <p:spPr>
          <a:xfrm>
            <a:off x="3810000" y="3314153"/>
            <a:ext cx="159726" cy="162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 rot="1264565">
            <a:off x="2654891" y="2454303"/>
            <a:ext cx="524503" cy="255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83"/>
              </a:lnSpc>
            </a:pPr>
            <a:r>
              <a:rPr lang="de-DE" sz="833" b="1" dirty="0">
                <a:solidFill>
                  <a:schemeClr val="bg1"/>
                </a:solidFill>
              </a:rPr>
              <a:t>BETA-</a:t>
            </a:r>
          </a:p>
          <a:p>
            <a:pPr algn="ctr">
              <a:lnSpc>
                <a:spcPts val="583"/>
              </a:lnSpc>
            </a:pPr>
            <a:r>
              <a:rPr lang="de-DE" sz="833" b="1" dirty="0">
                <a:solidFill>
                  <a:schemeClr val="bg1"/>
                </a:solidFill>
              </a:rPr>
              <a:t>Version</a:t>
            </a:r>
          </a:p>
        </p:txBody>
      </p:sp>
      <p:sp>
        <p:nvSpPr>
          <p:cNvPr id="29" name="Textplatzhalter 12"/>
          <p:cNvSpPr txBox="1">
            <a:spLocks/>
          </p:cNvSpPr>
          <p:nvPr/>
        </p:nvSpPr>
        <p:spPr>
          <a:xfrm>
            <a:off x="5971882" y="1431643"/>
            <a:ext cx="1378511" cy="9516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effectLst/>
        </p:spPr>
        <p:txBody>
          <a:bodyPr wrap="square" tIns="75000" bIns="75000">
            <a:spAutoFit/>
          </a:bodyPr>
          <a:lstStyle>
            <a:lvl1pPr marL="0" indent="-1440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de-DE" sz="1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spcBef>
                <a:spcPts val="0"/>
              </a:spcBef>
              <a:buFontTx/>
              <a:buBlip>
                <a:blip r:embed="rId3"/>
              </a:buBlip>
              <a:defRPr lang="de-DE" sz="1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50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de-DE" sz="1000" b="1" dirty="0">
                <a:solidFill>
                  <a:srgbClr val="00ACB0"/>
                </a:solidFill>
              </a:rPr>
              <a:t>//</a:t>
            </a:r>
            <a:r>
              <a:rPr lang="de-DE" sz="1000" b="1" dirty="0">
                <a:solidFill>
                  <a:srgbClr val="F2055C"/>
                </a:solidFill>
              </a:rPr>
              <a:t> </a:t>
            </a:r>
            <a:r>
              <a:rPr lang="de-DE" sz="1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Einwohner_innen</a:t>
            </a:r>
            <a:r>
              <a:rPr lang="de-DE" sz="1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-versammlung</a:t>
            </a:r>
            <a:r>
              <a:rPr lang="de-DE" sz="1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nach § 20 a GemO</a:t>
            </a:r>
          </a:p>
          <a:p>
            <a:pPr indent="0">
              <a:buNone/>
            </a:pPr>
            <a:r>
              <a:rPr lang="de-DE" sz="1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Aktionsbündnis gegen 5G, Funk, usw.</a:t>
            </a:r>
            <a:endParaRPr lang="de-DE" sz="1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0" name="Gerade Verbindung mit Pfeil 39" title="Pfeil vom derzeitigen Strategieentwurf zur Politischen Abstimmung"/>
          <p:cNvCxnSpPr/>
          <p:nvPr/>
        </p:nvCxnSpPr>
        <p:spPr>
          <a:xfrm>
            <a:off x="6630314" y="2417576"/>
            <a:ext cx="1" cy="6387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 title="Pfeil vom derzeitigen Strategieentwurf zur Politischen Abstimmung"/>
          <p:cNvCxnSpPr>
            <a:endCxn id="29" idx="1"/>
          </p:cNvCxnSpPr>
          <p:nvPr/>
        </p:nvCxnSpPr>
        <p:spPr>
          <a:xfrm flipV="1">
            <a:off x="5288565" y="1907485"/>
            <a:ext cx="683317" cy="47584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4" name="Grafik 51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24" y="3560786"/>
            <a:ext cx="3061639" cy="156282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370174" y="3560786"/>
            <a:ext cx="6600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10.12.19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750327" y="2617474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04.02.20</a:t>
            </a:r>
          </a:p>
        </p:txBody>
      </p:sp>
    </p:spTree>
    <p:extLst>
      <p:ext uri="{BB962C8B-B14F-4D97-AF65-F5344CB8AC3E}">
        <p14:creationId xmlns:p14="http://schemas.microsoft.com/office/powerpoint/2010/main" val="338195135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Freiburg.digital.gestalten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721782" y="1597359"/>
            <a:ext cx="466850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970">
              <a:spcAft>
                <a:spcPts val="500"/>
              </a:spcAft>
              <a:defRPr/>
            </a:pPr>
            <a:r>
              <a:rPr lang="de-DE" sz="2667" b="1" kern="0" dirty="0">
                <a:solidFill>
                  <a:srgbClr val="F2055C"/>
                </a:solidFill>
              </a:rPr>
              <a:t>Beteiligungsprozess in Zahlen:</a:t>
            </a:r>
            <a:endParaRPr lang="de-DE" sz="1500" b="1" kern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176600" y="1537353"/>
            <a:ext cx="5148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sz="3000" b="1" dirty="0">
                <a:solidFill>
                  <a:srgbClr val="00ACB0"/>
                </a:solidFill>
              </a:rPr>
              <a:t>//</a:t>
            </a:r>
            <a:endParaRPr lang="de-DE" sz="3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-1" y="2737487"/>
            <a:ext cx="7620001" cy="2631173"/>
          </a:xfrm>
          <a:prstGeom prst="rect">
            <a:avLst/>
          </a:prstGeom>
          <a:solidFill>
            <a:srgbClr val="F20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/>
          </a:p>
        </p:txBody>
      </p:sp>
      <p:sp>
        <p:nvSpPr>
          <p:cNvPr id="9" name="Textfeld 8"/>
          <p:cNvSpPr txBox="1"/>
          <p:nvPr/>
        </p:nvSpPr>
        <p:spPr>
          <a:xfrm>
            <a:off x="1421779" y="3217541"/>
            <a:ext cx="5268510" cy="1528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970">
              <a:defRPr/>
            </a:pPr>
            <a:r>
              <a:rPr lang="de-DE" sz="2333" b="1" kern="0" dirty="0">
                <a:solidFill>
                  <a:schemeClr val="bg1"/>
                </a:solidFill>
              </a:rPr>
              <a:t>:: 6 </a:t>
            </a:r>
            <a:r>
              <a:rPr lang="de-DE" sz="2333" b="1" kern="0" dirty="0" err="1">
                <a:solidFill>
                  <a:schemeClr val="bg1"/>
                </a:solidFill>
              </a:rPr>
              <a:t>Partner_innen</a:t>
            </a:r>
            <a:endParaRPr lang="de-DE" sz="2333" b="1" kern="0" dirty="0">
              <a:solidFill>
                <a:schemeClr val="bg1"/>
              </a:solidFill>
            </a:endParaRPr>
          </a:p>
          <a:p>
            <a:pPr defTabSz="761970">
              <a:defRPr/>
            </a:pPr>
            <a:r>
              <a:rPr lang="de-DE" sz="2333" b="1" kern="0" dirty="0">
                <a:solidFill>
                  <a:schemeClr val="bg1"/>
                </a:solidFill>
              </a:rPr>
              <a:t>:: 27 </a:t>
            </a:r>
            <a:r>
              <a:rPr lang="de-DE" sz="2333" b="1" kern="0" dirty="0" err="1">
                <a:solidFill>
                  <a:schemeClr val="bg1"/>
                </a:solidFill>
              </a:rPr>
              <a:t>Unterstützer_innen</a:t>
            </a:r>
            <a:endParaRPr lang="de-DE" sz="2333" b="1" kern="0" dirty="0">
              <a:solidFill>
                <a:schemeClr val="bg1"/>
              </a:solidFill>
            </a:endParaRPr>
          </a:p>
          <a:p>
            <a:pPr defTabSz="761970">
              <a:defRPr/>
            </a:pPr>
            <a:r>
              <a:rPr lang="de-DE" sz="2333" b="1" kern="0" dirty="0">
                <a:solidFill>
                  <a:schemeClr val="bg1"/>
                </a:solidFill>
              </a:rPr>
              <a:t>:: &gt; 500 Menschen brachten sich aktiv ein</a:t>
            </a:r>
          </a:p>
          <a:p>
            <a:pPr defTabSz="761970">
              <a:defRPr/>
            </a:pPr>
            <a:r>
              <a:rPr lang="de-DE" sz="2333" b="1" kern="0" dirty="0">
                <a:solidFill>
                  <a:schemeClr val="bg1"/>
                </a:solidFill>
              </a:rPr>
              <a:t>:: 2422 Menschen wurden befragt</a:t>
            </a:r>
          </a:p>
        </p:txBody>
      </p:sp>
    </p:spTree>
    <p:extLst>
      <p:ext uri="{BB962C8B-B14F-4D97-AF65-F5344CB8AC3E}">
        <p14:creationId xmlns:p14="http://schemas.microsoft.com/office/powerpoint/2010/main" val="2449665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3_Larissa">
  <a:themeElements>
    <a:clrScheme name="Iapetu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gital.freiburg">
    <a:dk1>
      <a:srgbClr val="7F7F7F"/>
    </a:dk1>
    <a:lt1>
      <a:sysClr val="window" lastClr="FFFFFF"/>
    </a:lt1>
    <a:dk2>
      <a:srgbClr val="5F5F5F"/>
    </a:dk2>
    <a:lt2>
      <a:srgbClr val="F2F2F2"/>
    </a:lt2>
    <a:accent1>
      <a:srgbClr val="C00000"/>
    </a:accent1>
    <a:accent2>
      <a:srgbClr val="E5B9B7"/>
    </a:accent2>
    <a:accent3>
      <a:srgbClr val="9BBB59"/>
    </a:accent3>
    <a:accent4>
      <a:srgbClr val="BCBCBC"/>
    </a:accent4>
    <a:accent5>
      <a:srgbClr val="4BACC6"/>
    </a:accent5>
    <a:accent6>
      <a:srgbClr val="F79646"/>
    </a:accent6>
    <a:hlink>
      <a:srgbClr val="31859B"/>
    </a:hlink>
    <a:folHlink>
      <a:srgbClr val="B31F29"/>
    </a:folHlink>
  </a:clrScheme>
</a:themeOverride>
</file>

<file path=ppt/theme/themeOverride2.xml><?xml version="1.0" encoding="utf-8"?>
<a:themeOverride xmlns:a="http://schemas.openxmlformats.org/drawingml/2006/main">
  <a:clrScheme name="digital.freiburg">
    <a:dk1>
      <a:srgbClr val="7F7F7F"/>
    </a:dk1>
    <a:lt1>
      <a:sysClr val="window" lastClr="FFFFFF"/>
    </a:lt1>
    <a:dk2>
      <a:srgbClr val="5F5F5F"/>
    </a:dk2>
    <a:lt2>
      <a:srgbClr val="F2F2F2"/>
    </a:lt2>
    <a:accent1>
      <a:srgbClr val="C00000"/>
    </a:accent1>
    <a:accent2>
      <a:srgbClr val="E5B9B7"/>
    </a:accent2>
    <a:accent3>
      <a:srgbClr val="9BBB59"/>
    </a:accent3>
    <a:accent4>
      <a:srgbClr val="BCBCBC"/>
    </a:accent4>
    <a:accent5>
      <a:srgbClr val="4BACC6"/>
    </a:accent5>
    <a:accent6>
      <a:srgbClr val="F79646"/>
    </a:accent6>
    <a:hlink>
      <a:srgbClr val="31859B"/>
    </a:hlink>
    <a:folHlink>
      <a:srgbClr val="B31F29"/>
    </a:folHlink>
  </a:clrScheme>
</a:themeOverride>
</file>

<file path=ppt/theme/themeOverride3.xml><?xml version="1.0" encoding="utf-8"?>
<a:themeOverride xmlns:a="http://schemas.openxmlformats.org/drawingml/2006/main">
  <a:clrScheme name="digital.freiburg">
    <a:dk1>
      <a:srgbClr val="7F7F7F"/>
    </a:dk1>
    <a:lt1>
      <a:sysClr val="window" lastClr="FFFFFF"/>
    </a:lt1>
    <a:dk2>
      <a:srgbClr val="5F5F5F"/>
    </a:dk2>
    <a:lt2>
      <a:srgbClr val="F2F2F2"/>
    </a:lt2>
    <a:accent1>
      <a:srgbClr val="C00000"/>
    </a:accent1>
    <a:accent2>
      <a:srgbClr val="E5B9B7"/>
    </a:accent2>
    <a:accent3>
      <a:srgbClr val="9BBB59"/>
    </a:accent3>
    <a:accent4>
      <a:srgbClr val="BCBCBC"/>
    </a:accent4>
    <a:accent5>
      <a:srgbClr val="4BACC6"/>
    </a:accent5>
    <a:accent6>
      <a:srgbClr val="F79646"/>
    </a:accent6>
    <a:hlink>
      <a:srgbClr val="31859B"/>
    </a:hlink>
    <a:folHlink>
      <a:srgbClr val="B31F29"/>
    </a:folHlink>
  </a:clrScheme>
</a:themeOverride>
</file>

<file path=ppt/theme/themeOverride4.xml><?xml version="1.0" encoding="utf-8"?>
<a:themeOverride xmlns:a="http://schemas.openxmlformats.org/drawingml/2006/main">
  <a:clrScheme name="digital.freiburg">
    <a:dk1>
      <a:srgbClr val="7F7F7F"/>
    </a:dk1>
    <a:lt1>
      <a:sysClr val="window" lastClr="FFFFFF"/>
    </a:lt1>
    <a:dk2>
      <a:srgbClr val="5F5F5F"/>
    </a:dk2>
    <a:lt2>
      <a:srgbClr val="F2F2F2"/>
    </a:lt2>
    <a:accent1>
      <a:srgbClr val="C00000"/>
    </a:accent1>
    <a:accent2>
      <a:srgbClr val="E5B9B7"/>
    </a:accent2>
    <a:accent3>
      <a:srgbClr val="9BBB59"/>
    </a:accent3>
    <a:accent4>
      <a:srgbClr val="BCBCBC"/>
    </a:accent4>
    <a:accent5>
      <a:srgbClr val="4BACC6"/>
    </a:accent5>
    <a:accent6>
      <a:srgbClr val="F79646"/>
    </a:accent6>
    <a:hlink>
      <a:srgbClr val="31859B"/>
    </a:hlink>
    <a:folHlink>
      <a:srgbClr val="B31F2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482</Words>
  <Application>Microsoft Macintosh PowerPoint</Application>
  <PresentationFormat>Custom</PresentationFormat>
  <Paragraphs>121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Theserif Badenova</vt:lpstr>
      <vt:lpstr>3_Larissa</vt:lpstr>
      <vt:lpstr>PowerPoint Presentation</vt:lpstr>
      <vt:lpstr>Partizipation - Formate</vt:lpstr>
      <vt:lpstr>Partizipation - konkret</vt:lpstr>
      <vt:lpstr>Um Was geht es?</vt:lpstr>
      <vt:lpstr>Freiburg.digital.gestalten</vt:lpstr>
      <vt:lpstr>PowerPoint Presentation</vt:lpstr>
      <vt:lpstr>Beteiligungsprozess 1/2</vt:lpstr>
      <vt:lpstr>Beteiligungsprozess 2/2</vt:lpstr>
      <vt:lpstr>Freiburg.digital.gestalten</vt:lpstr>
      <vt:lpstr>PowerPoint Presentation</vt:lpstr>
      <vt:lpstr>Bürger_innenumfrage – Auszug Ergebnisse</vt:lpstr>
      <vt:lpstr>Ihre Fragen &amp; gemeinsamer Austausch</vt:lpstr>
    </vt:vector>
  </TitlesOfParts>
  <Company>Stadt Freiburg i.Br.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Gemeinderatsklausur Digitalisierungsstrategie</dc:title>
  <dc:creator>winter, bernd</dc:creator>
  <cp:lastModifiedBy>Maria Ismanah Schulze-Vorberg</cp:lastModifiedBy>
  <cp:revision>1077</cp:revision>
  <cp:lastPrinted>2020-02-06T12:46:29Z</cp:lastPrinted>
  <dcterms:created xsi:type="dcterms:W3CDTF">2016-10-06T10:41:37Z</dcterms:created>
  <dcterms:modified xsi:type="dcterms:W3CDTF">2020-02-12T06:58:18Z</dcterms:modified>
</cp:coreProperties>
</file>