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64" r:id="rId2"/>
    <p:sldId id="262" r:id="rId3"/>
    <p:sldId id="265" r:id="rId4"/>
    <p:sldId id="263" r:id="rId5"/>
    <p:sldId id="266" r:id="rId6"/>
    <p:sldId id="261" r:id="rId7"/>
    <p:sldId id="260" r:id="rId8"/>
  </p:sldIdLst>
  <p:sldSz cx="9144000" cy="6858000" type="screen4x3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E9"/>
    <a:srgbClr val="B7001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>
      <p:cViewPr>
        <p:scale>
          <a:sx n="100" d="100"/>
          <a:sy n="100" d="100"/>
        </p:scale>
        <p:origin x="-186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6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1BBA9-81DF-4EB7-903E-584E90D0A9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800C648-7419-41A8-BBB8-B56381949A0A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xfrm rot="5400000">
          <a:off x="-230575" y="232896"/>
          <a:ext cx="1537166" cy="1076016"/>
        </a:xfrm>
        <a:prstGeom prst="chevron">
          <a:avLst/>
        </a:prstGeom>
        <a:solidFill>
          <a:srgbClr val="FFBD5D"/>
        </a:solidFill>
        <a:ln w="25400" cap="flat" cmpd="sng" algn="ctr">
          <a:solidFill>
            <a:srgbClr val="4F81BD">
              <a:shade val="5000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Phase 1</a:t>
          </a:r>
          <a:endParaRPr lang="de-DE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37DBC97-EB12-48A3-A23B-935B0111759F}" type="parTrans" cxnId="{69AE14B5-AB58-482D-A681-6B01259EAAD8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54C50A-3D8E-4DE5-88A6-A77B910CEC03}" type="sibTrans" cxnId="{69AE14B5-AB58-482D-A681-6B01259EAAD8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C40C1C-7C25-4809-98B4-7BB67E2352E3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 rot="5400000">
          <a:off x="-230575" y="1596209"/>
          <a:ext cx="1537166" cy="1076016"/>
        </a:xfrm>
        <a:prstGeom prst="chevron">
          <a:avLst/>
        </a:prstGeom>
        <a:solidFill>
          <a:srgbClr val="FFFF7D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Phase 2</a:t>
          </a:r>
          <a:endParaRPr lang="de-DE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834C478-D12E-4239-B24E-E820C4791A8F}" type="parTrans" cxnId="{5400B795-FC48-45D7-A3DB-4A3088E0164F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537FCC-18A5-4C61-8C55-43896597A901}" type="sibTrans" cxnId="{5400B795-FC48-45D7-A3DB-4A3088E0164F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E45F6D-1E44-4C6C-87B0-E2E26540682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xfrm rot="5400000">
          <a:off x="-230575" y="2939558"/>
          <a:ext cx="1537166" cy="1076016"/>
        </a:xfrm>
        <a:prstGeom prst="chevron">
          <a:avLst/>
        </a:prstGeom>
        <a:solidFill>
          <a:srgbClr val="CCFF99"/>
        </a:solidFill>
        <a:ln w="25400" cap="flat" cmpd="sng" algn="ctr">
          <a:solidFill>
            <a:srgbClr val="9BBB59">
              <a:shade val="5000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Phase 3</a:t>
          </a:r>
          <a:endParaRPr lang="de-DE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E622988-D679-4B6C-879E-C393B2835C8D}" type="parTrans" cxnId="{8778A8CB-44E1-49CE-BA86-309A376BFA8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B6BD15-6805-4450-AB16-EA5E03CEE003}" type="sibTrans" cxnId="{8778A8CB-44E1-49CE-BA86-309A376BFA8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D40FB4-3E32-4C1C-805E-008C370E0326}">
      <dgm:prSet/>
      <dgm:spPr>
        <a:xfrm rot="5400000">
          <a:off x="3746841" y="-2668502"/>
          <a:ext cx="999158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Bereitstellung von Basiskomponenten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4ADF62B-7514-4F33-9086-869F7F54B5F3}" type="parTrans" cxnId="{F161D1B2-8E0E-4106-8B21-E5C7CCB29AD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404273-28F5-4A58-A967-66FC6F0AC562}" type="sibTrans" cxnId="{F161D1B2-8E0E-4106-8B21-E5C7CCB29AD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D7D593-A088-40D2-BB04-2E1EDB1CDB39}">
      <dgm:prSet/>
      <dgm:spPr>
        <a:xfrm rot="5400000">
          <a:off x="3746841" y="-2668502"/>
          <a:ext cx="999158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Zeitraum: 04/2019 – Herbst 2020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C4BDF00-3F3A-4585-8C52-AA6C5F607ED8}" type="parTrans" cxnId="{446801B0-02C8-4839-BAF2-8D50022A570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736854-7D86-4BC2-81AA-36AC3F7C15F6}" type="sibTrans" cxnId="{446801B0-02C8-4839-BAF2-8D50022A570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91769E-B683-4C4F-A039-189F95CE6A2D}">
      <dgm:prSet/>
      <dgm:spPr>
        <a:xfrm rot="5400000">
          <a:off x="3726877" y="-1305190"/>
          <a:ext cx="1039084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Konsolidierung und Bündelung bis zur Plattform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06048ED-364A-42F5-9C72-A37165587CEE}" type="parTrans" cxnId="{983C4ECD-2D23-4075-906B-565A1259185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43DC04-82F8-4522-AB87-1282F47EFAFF}" type="sibTrans" cxnId="{983C4ECD-2D23-4075-906B-565A1259185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78761B-1572-4039-8880-F2DC0812C5E6}">
      <dgm:prSet/>
      <dgm:spPr>
        <a:xfrm rot="5400000">
          <a:off x="3726877" y="-1305190"/>
          <a:ext cx="1039084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Zeitraum: Ende 2020 – Herbst 2021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50FBD2B-1CA2-4104-86DA-25271E1D8E44}" type="parTrans" cxnId="{ECFBF6A9-2339-4A37-A27F-49A4514FE7C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00ABCC-DE15-4AB8-8CAA-3D0FA19F9298}" type="sibTrans" cxnId="{ECFBF6A9-2339-4A37-A27F-49A4514FE7C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CDD4EA-83E0-446C-9DD6-775913D12E34}">
      <dgm:prSet/>
      <dgm:spPr>
        <a:xfrm rot="5400000">
          <a:off x="3746841" y="38158"/>
          <a:ext cx="999158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Optimierung, Ausbau und weitere Konsolidierung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1516D49-BDEE-4A73-AD04-437F3DAE9939}" type="parTrans" cxnId="{87C45E56-16C1-4AB8-964B-DD8F0D6044B7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E41A1-054D-492B-B869-2D8EC86DFCB6}" type="sibTrans" cxnId="{87C45E56-16C1-4AB8-964B-DD8F0D6044B7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1ACC3D-E9B6-4244-B9BF-F18FF462C5D6}">
      <dgm:prSet/>
      <dgm:spPr>
        <a:xfrm rot="5400000">
          <a:off x="3746841" y="38158"/>
          <a:ext cx="999158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Zeitraum: Ende 2021 – Frühjahr 2023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63FF37F-CE84-4CCD-A186-84F54BE15BB0}" type="parTrans" cxnId="{BF71D50B-2F2A-4CC8-AAE5-DCFCE243BBE2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A9F081-FE20-4768-913E-B7B21CA9E5C2}" type="sibTrans" cxnId="{BF71D50B-2F2A-4CC8-AAE5-DCFCE243BBE2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403DBA-A055-4BB6-9713-12B732FF99B6}">
      <dgm:prSet/>
      <dgm:spPr>
        <a:xfrm rot="5400000">
          <a:off x="3746841" y="-2668502"/>
          <a:ext cx="999158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Lernmanagementsystem / E-Mail / Messenger / Datenspeicher</a:t>
          </a:r>
          <a:endParaRPr lang="de-DE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5F4E282-EF01-4417-88E1-1ABACE4C6F2B}" type="parTrans" cxnId="{3AAB09DC-CB9A-43C2-8FCE-EA4A07D30E8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8ABD0A-C2A1-4C19-A442-2E86DB5D4D5C}" type="sibTrans" cxnId="{3AAB09DC-CB9A-43C2-8FCE-EA4A07D30E8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1367DF-B5B8-4238-9BE9-BD6D1C786C4B}">
      <dgm:prSet/>
      <dgm:spPr>
        <a:xfrm rot="5400000">
          <a:off x="3726877" y="-1305190"/>
          <a:ext cx="1039084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Berechtigungsverwaltung / SingleSignOn / Regelbetrieb</a:t>
          </a:r>
          <a:endParaRPr lang="de-DE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BE2E055-F389-4EF0-8330-EAE841E6EEB0}" type="parTrans" cxnId="{8875F440-DF40-4183-98E2-F5D90FB869ED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9338E8-24DA-42DC-80F0-E878A153DF2B}" type="sibTrans" cxnId="{8875F440-DF40-4183-98E2-F5D90FB869ED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D158E7-CB98-46E4-96A9-6168A6808E87}">
      <dgm:prSet/>
      <dgm:spPr>
        <a:xfrm rot="5400000">
          <a:off x="3746841" y="38158"/>
          <a:ext cx="999158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de-DE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Inklusion / Anbindung Mediendatenbanken / …</a:t>
          </a:r>
          <a:endParaRPr lang="de-DE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D4BFF53-C9B4-4F90-9224-27CF7D3619AC}" type="parTrans" cxnId="{6260C965-41BD-49C1-9669-5FE6F59BA0F5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ACB4EC-EFEE-496B-8CA0-44CC654FE575}" type="sibTrans" cxnId="{6260C965-41BD-49C1-9669-5FE6F59BA0F5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207715-3E16-405D-86BB-99A12136B5C8}" type="pres">
      <dgm:prSet presAssocID="{E2A1BBA9-81DF-4EB7-903E-584E90D0A9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3F3A5C9-B535-459C-9278-54602C579428}" type="pres">
      <dgm:prSet presAssocID="{8800C648-7419-41A8-BBB8-B56381949A0A}" presName="composite" presStyleCnt="0"/>
      <dgm:spPr/>
    </dgm:pt>
    <dgm:pt modelId="{BCF611BF-B28A-40F8-94B2-715EFCBFB2B5}" type="pres">
      <dgm:prSet presAssocID="{8800C648-7419-41A8-BBB8-B56381949A0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2B781C-72AC-4564-88AC-549865A42BCD}" type="pres">
      <dgm:prSet presAssocID="{8800C648-7419-41A8-BBB8-B56381949A0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EE865C-21EE-4845-998F-96D2E57AE50A}" type="pres">
      <dgm:prSet presAssocID="{1354C50A-3D8E-4DE5-88A6-A77B910CEC03}" presName="sp" presStyleCnt="0"/>
      <dgm:spPr/>
    </dgm:pt>
    <dgm:pt modelId="{C1346BCD-4BF7-48E9-A375-20C200EA5AA1}" type="pres">
      <dgm:prSet presAssocID="{CDC40C1C-7C25-4809-98B4-7BB67E2352E3}" presName="composite" presStyleCnt="0"/>
      <dgm:spPr/>
    </dgm:pt>
    <dgm:pt modelId="{47568FF8-FA04-4A40-B5CE-04454EB559DA}" type="pres">
      <dgm:prSet presAssocID="{CDC40C1C-7C25-4809-98B4-7BB67E2352E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F461952-C938-409C-ACE4-EE0660893A4A}" type="pres">
      <dgm:prSet presAssocID="{CDC40C1C-7C25-4809-98B4-7BB67E2352E3}" presName="descendantText" presStyleLbl="alignAcc1" presStyleIdx="1" presStyleCnt="3" custScaleY="10399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F9A97E5-1F7F-45E0-816A-C1C7ECDA9472}" type="pres">
      <dgm:prSet presAssocID="{9F537FCC-18A5-4C61-8C55-43896597A901}" presName="sp" presStyleCnt="0"/>
      <dgm:spPr/>
    </dgm:pt>
    <dgm:pt modelId="{CFE192EF-6497-4897-8056-B047BAFB16D2}" type="pres">
      <dgm:prSet presAssocID="{D3E45F6D-1E44-4C6C-87B0-E2E265406827}" presName="composite" presStyleCnt="0"/>
      <dgm:spPr/>
    </dgm:pt>
    <dgm:pt modelId="{762CD6E5-13DA-4B56-BD6F-E169B977C51A}" type="pres">
      <dgm:prSet presAssocID="{D3E45F6D-1E44-4C6C-87B0-E2E26540682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97BD2AD-C6A8-4BFC-98AE-995AF2DEB35F}" type="pres">
      <dgm:prSet presAssocID="{D3E45F6D-1E44-4C6C-87B0-E2E2654068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B860F4-2AC3-480D-8BB2-FB9680FBDEB1}" type="presOf" srcId="{D491769E-B683-4C4F-A039-189F95CE6A2D}" destId="{2F461952-C938-409C-ACE4-EE0660893A4A}" srcOrd="0" destOrd="0" presId="urn:microsoft.com/office/officeart/2005/8/layout/chevron2"/>
    <dgm:cxn modelId="{769BA32F-1915-4F62-B053-34E405E8EF2A}" type="presOf" srcId="{CA403DBA-A055-4BB6-9713-12B732FF99B6}" destId="{072B781C-72AC-4564-88AC-549865A42BCD}" srcOrd="0" destOrd="2" presId="urn:microsoft.com/office/officeart/2005/8/layout/chevron2"/>
    <dgm:cxn modelId="{6DBED4D2-1092-40DB-8436-9EFF7005C0E3}" type="presOf" srcId="{ADD7D593-A088-40D2-BB04-2E1EDB1CDB39}" destId="{072B781C-72AC-4564-88AC-549865A42BCD}" srcOrd="0" destOrd="1" presId="urn:microsoft.com/office/officeart/2005/8/layout/chevron2"/>
    <dgm:cxn modelId="{082A1837-EFE2-4293-BADE-9F853DF0BF86}" type="presOf" srcId="{B81367DF-B5B8-4238-9BE9-BD6D1C786C4B}" destId="{2F461952-C938-409C-ACE4-EE0660893A4A}" srcOrd="0" destOrd="2" presId="urn:microsoft.com/office/officeart/2005/8/layout/chevron2"/>
    <dgm:cxn modelId="{3AAB09DC-CB9A-43C2-8FCE-EA4A07D30E8C}" srcId="{8800C648-7419-41A8-BBB8-B56381949A0A}" destId="{CA403DBA-A055-4BB6-9713-12B732FF99B6}" srcOrd="2" destOrd="0" parTransId="{95F4E282-EF01-4417-88E1-1ABACE4C6F2B}" sibTransId="{318ABD0A-C2A1-4C19-A442-2E86DB5D4D5C}"/>
    <dgm:cxn modelId="{F161D1B2-8E0E-4106-8B21-E5C7CCB29ADE}" srcId="{8800C648-7419-41A8-BBB8-B56381949A0A}" destId="{F7D40FB4-3E32-4C1C-805E-008C370E0326}" srcOrd="0" destOrd="0" parTransId="{F4ADF62B-7514-4F33-9086-869F7F54B5F3}" sibTransId="{6B404273-28F5-4A58-A967-66FC6F0AC562}"/>
    <dgm:cxn modelId="{97B44213-B0D0-48A0-9086-190E238A0109}" type="presOf" srcId="{8800C648-7419-41A8-BBB8-B56381949A0A}" destId="{BCF611BF-B28A-40F8-94B2-715EFCBFB2B5}" srcOrd="0" destOrd="0" presId="urn:microsoft.com/office/officeart/2005/8/layout/chevron2"/>
    <dgm:cxn modelId="{90ED2F5C-0BEA-479B-B3C2-2957570C5856}" type="presOf" srcId="{F7D40FB4-3E32-4C1C-805E-008C370E0326}" destId="{072B781C-72AC-4564-88AC-549865A42BCD}" srcOrd="0" destOrd="0" presId="urn:microsoft.com/office/officeart/2005/8/layout/chevron2"/>
    <dgm:cxn modelId="{87C45E56-16C1-4AB8-964B-DD8F0D6044B7}" srcId="{D3E45F6D-1E44-4C6C-87B0-E2E265406827}" destId="{B2CDD4EA-83E0-446C-9DD6-775913D12E34}" srcOrd="0" destOrd="0" parTransId="{61516D49-BDEE-4A73-AD04-437F3DAE9939}" sibTransId="{7A2E41A1-054D-492B-B869-2D8EC86DFCB6}"/>
    <dgm:cxn modelId="{5400B795-FC48-45D7-A3DB-4A3088E0164F}" srcId="{E2A1BBA9-81DF-4EB7-903E-584E90D0A93B}" destId="{CDC40C1C-7C25-4809-98B4-7BB67E2352E3}" srcOrd="1" destOrd="0" parTransId="{4834C478-D12E-4239-B24E-E820C4791A8F}" sibTransId="{9F537FCC-18A5-4C61-8C55-43896597A901}"/>
    <dgm:cxn modelId="{8DF21F3F-7FEB-45AB-93B8-234D5853DDEB}" type="presOf" srcId="{FC78761B-1572-4039-8880-F2DC0812C5E6}" destId="{2F461952-C938-409C-ACE4-EE0660893A4A}" srcOrd="0" destOrd="1" presId="urn:microsoft.com/office/officeart/2005/8/layout/chevron2"/>
    <dgm:cxn modelId="{0FCCA9BF-0D3A-4BDB-9211-12F65833BA38}" type="presOf" srcId="{E2A1BBA9-81DF-4EB7-903E-584E90D0A93B}" destId="{CC207715-3E16-405D-86BB-99A12136B5C8}" srcOrd="0" destOrd="0" presId="urn:microsoft.com/office/officeart/2005/8/layout/chevron2"/>
    <dgm:cxn modelId="{8E1AA6D6-F8C5-47A3-B7FC-E088DDB22793}" type="presOf" srcId="{101ACC3D-E9B6-4244-B9BF-F18FF462C5D6}" destId="{997BD2AD-C6A8-4BFC-98AE-995AF2DEB35F}" srcOrd="0" destOrd="1" presId="urn:microsoft.com/office/officeart/2005/8/layout/chevron2"/>
    <dgm:cxn modelId="{6260C965-41BD-49C1-9669-5FE6F59BA0F5}" srcId="{D3E45F6D-1E44-4C6C-87B0-E2E265406827}" destId="{43D158E7-CB98-46E4-96A9-6168A6808E87}" srcOrd="2" destOrd="0" parTransId="{8D4BFF53-C9B4-4F90-9224-27CF7D3619AC}" sibTransId="{6CACB4EC-EFEE-496B-8CA0-44CC654FE575}"/>
    <dgm:cxn modelId="{BF71D50B-2F2A-4CC8-AAE5-DCFCE243BBE2}" srcId="{D3E45F6D-1E44-4C6C-87B0-E2E265406827}" destId="{101ACC3D-E9B6-4244-B9BF-F18FF462C5D6}" srcOrd="1" destOrd="0" parTransId="{C63FF37F-CE84-4CCD-A186-84F54BE15BB0}" sibTransId="{78A9F081-FE20-4768-913E-B7B21CA9E5C2}"/>
    <dgm:cxn modelId="{983C4ECD-2D23-4075-906B-565A1259185A}" srcId="{CDC40C1C-7C25-4809-98B4-7BB67E2352E3}" destId="{D491769E-B683-4C4F-A039-189F95CE6A2D}" srcOrd="0" destOrd="0" parTransId="{606048ED-364A-42F5-9C72-A37165587CEE}" sibTransId="{5343DC04-82F8-4522-AB87-1282F47EFAFF}"/>
    <dgm:cxn modelId="{76CE6008-2B17-49DD-8AE4-0C7F5EBE302E}" type="presOf" srcId="{B2CDD4EA-83E0-446C-9DD6-775913D12E34}" destId="{997BD2AD-C6A8-4BFC-98AE-995AF2DEB35F}" srcOrd="0" destOrd="0" presId="urn:microsoft.com/office/officeart/2005/8/layout/chevron2"/>
    <dgm:cxn modelId="{F1A8783D-1298-4111-918D-52743125FD53}" type="presOf" srcId="{CDC40C1C-7C25-4809-98B4-7BB67E2352E3}" destId="{47568FF8-FA04-4A40-B5CE-04454EB559DA}" srcOrd="0" destOrd="0" presId="urn:microsoft.com/office/officeart/2005/8/layout/chevron2"/>
    <dgm:cxn modelId="{B09A91C7-9696-4A26-B143-DEBBB9CF27A6}" type="presOf" srcId="{43D158E7-CB98-46E4-96A9-6168A6808E87}" destId="{997BD2AD-C6A8-4BFC-98AE-995AF2DEB35F}" srcOrd="0" destOrd="2" presId="urn:microsoft.com/office/officeart/2005/8/layout/chevron2"/>
    <dgm:cxn modelId="{69AE14B5-AB58-482D-A681-6B01259EAAD8}" srcId="{E2A1BBA9-81DF-4EB7-903E-584E90D0A93B}" destId="{8800C648-7419-41A8-BBB8-B56381949A0A}" srcOrd="0" destOrd="0" parTransId="{C37DBC97-EB12-48A3-A23B-935B0111759F}" sibTransId="{1354C50A-3D8E-4DE5-88A6-A77B910CEC03}"/>
    <dgm:cxn modelId="{446801B0-02C8-4839-BAF2-8D50022A570A}" srcId="{8800C648-7419-41A8-BBB8-B56381949A0A}" destId="{ADD7D593-A088-40D2-BB04-2E1EDB1CDB39}" srcOrd="1" destOrd="0" parTransId="{3C4BDF00-3F3A-4585-8C52-AA6C5F607ED8}" sibTransId="{D4736854-7D86-4BC2-81AA-36AC3F7C15F6}"/>
    <dgm:cxn modelId="{8778A8CB-44E1-49CE-BA86-309A376BFA8E}" srcId="{E2A1BBA9-81DF-4EB7-903E-584E90D0A93B}" destId="{D3E45F6D-1E44-4C6C-87B0-E2E265406827}" srcOrd="2" destOrd="0" parTransId="{0E622988-D679-4B6C-879E-C393B2835C8D}" sibTransId="{B2B6BD15-6805-4450-AB16-EA5E03CEE003}"/>
    <dgm:cxn modelId="{ECFBF6A9-2339-4A37-A27F-49A4514FE7CE}" srcId="{CDC40C1C-7C25-4809-98B4-7BB67E2352E3}" destId="{FC78761B-1572-4039-8880-F2DC0812C5E6}" srcOrd="1" destOrd="0" parTransId="{050FBD2B-1CA2-4104-86DA-25271E1D8E44}" sibTransId="{0D00ABCC-DE15-4AB8-8CAA-3D0FA19F9298}"/>
    <dgm:cxn modelId="{8875F440-DF40-4183-98E2-F5D90FB869ED}" srcId="{CDC40C1C-7C25-4809-98B4-7BB67E2352E3}" destId="{B81367DF-B5B8-4238-9BE9-BD6D1C786C4B}" srcOrd="2" destOrd="0" parTransId="{7BE2E055-F389-4EF0-8330-EAE841E6EEB0}" sibTransId="{F49338E8-24DA-42DC-80F0-E878A153DF2B}"/>
    <dgm:cxn modelId="{AC52FACE-80A1-4009-9670-7CE37347B1A7}" type="presOf" srcId="{D3E45F6D-1E44-4C6C-87B0-E2E265406827}" destId="{762CD6E5-13DA-4B56-BD6F-E169B977C51A}" srcOrd="0" destOrd="0" presId="urn:microsoft.com/office/officeart/2005/8/layout/chevron2"/>
    <dgm:cxn modelId="{1A54DE44-5FBE-43F4-814F-8BDB117345C5}" type="presParOf" srcId="{CC207715-3E16-405D-86BB-99A12136B5C8}" destId="{03F3A5C9-B535-459C-9278-54602C579428}" srcOrd="0" destOrd="0" presId="urn:microsoft.com/office/officeart/2005/8/layout/chevron2"/>
    <dgm:cxn modelId="{7C02B20E-730A-42F5-8B2D-34C3C050EF29}" type="presParOf" srcId="{03F3A5C9-B535-459C-9278-54602C579428}" destId="{BCF611BF-B28A-40F8-94B2-715EFCBFB2B5}" srcOrd="0" destOrd="0" presId="urn:microsoft.com/office/officeart/2005/8/layout/chevron2"/>
    <dgm:cxn modelId="{0D482A07-C951-442A-A2DC-1E0C84580FFA}" type="presParOf" srcId="{03F3A5C9-B535-459C-9278-54602C579428}" destId="{072B781C-72AC-4564-88AC-549865A42BCD}" srcOrd="1" destOrd="0" presId="urn:microsoft.com/office/officeart/2005/8/layout/chevron2"/>
    <dgm:cxn modelId="{5A4A0FBB-5640-4272-9141-7BCD0237307B}" type="presParOf" srcId="{CC207715-3E16-405D-86BB-99A12136B5C8}" destId="{2AEE865C-21EE-4845-998F-96D2E57AE50A}" srcOrd="1" destOrd="0" presId="urn:microsoft.com/office/officeart/2005/8/layout/chevron2"/>
    <dgm:cxn modelId="{A124BF80-BF04-4F84-AD0F-92687E1D0031}" type="presParOf" srcId="{CC207715-3E16-405D-86BB-99A12136B5C8}" destId="{C1346BCD-4BF7-48E9-A375-20C200EA5AA1}" srcOrd="2" destOrd="0" presId="urn:microsoft.com/office/officeart/2005/8/layout/chevron2"/>
    <dgm:cxn modelId="{FB5000B2-BA57-42F6-B7A3-CB74FF7B07B2}" type="presParOf" srcId="{C1346BCD-4BF7-48E9-A375-20C200EA5AA1}" destId="{47568FF8-FA04-4A40-B5CE-04454EB559DA}" srcOrd="0" destOrd="0" presId="urn:microsoft.com/office/officeart/2005/8/layout/chevron2"/>
    <dgm:cxn modelId="{B6DCED58-CC38-43DC-930C-64189C7C9AB8}" type="presParOf" srcId="{C1346BCD-4BF7-48E9-A375-20C200EA5AA1}" destId="{2F461952-C938-409C-ACE4-EE0660893A4A}" srcOrd="1" destOrd="0" presId="urn:microsoft.com/office/officeart/2005/8/layout/chevron2"/>
    <dgm:cxn modelId="{46D9B0FD-9065-42C0-A0A9-56013866F731}" type="presParOf" srcId="{CC207715-3E16-405D-86BB-99A12136B5C8}" destId="{7F9A97E5-1F7F-45E0-816A-C1C7ECDA9472}" srcOrd="3" destOrd="0" presId="urn:microsoft.com/office/officeart/2005/8/layout/chevron2"/>
    <dgm:cxn modelId="{3F550960-6C4D-4E05-A03C-4804ECC45F74}" type="presParOf" srcId="{CC207715-3E16-405D-86BB-99A12136B5C8}" destId="{CFE192EF-6497-4897-8056-B047BAFB16D2}" srcOrd="4" destOrd="0" presId="urn:microsoft.com/office/officeart/2005/8/layout/chevron2"/>
    <dgm:cxn modelId="{6838297A-0075-4195-94F3-5F7B56C2DDD1}" type="presParOf" srcId="{CFE192EF-6497-4897-8056-B047BAFB16D2}" destId="{762CD6E5-13DA-4B56-BD6F-E169B977C51A}" srcOrd="0" destOrd="0" presId="urn:microsoft.com/office/officeart/2005/8/layout/chevron2"/>
    <dgm:cxn modelId="{36D9663B-2432-454F-8C43-E74D79E0836C}" type="presParOf" srcId="{CFE192EF-6497-4897-8056-B047BAFB16D2}" destId="{997BD2AD-C6A8-4BFC-98AE-995AF2DEB3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611BF-B28A-40F8-94B2-715EFCBFB2B5}">
      <dsp:nvSpPr>
        <dsp:cNvPr id="0" name=""/>
        <dsp:cNvSpPr/>
      </dsp:nvSpPr>
      <dsp:spPr>
        <a:xfrm rot="5400000">
          <a:off x="-230575" y="232896"/>
          <a:ext cx="1537166" cy="1076016"/>
        </a:xfrm>
        <a:prstGeom prst="chevron">
          <a:avLst/>
        </a:prstGeom>
        <a:solidFill>
          <a:srgbClr val="FFBD5D"/>
        </a:solidFill>
        <a:ln w="25400" cap="flat" cmpd="sng" algn="ctr">
          <a:solidFill>
            <a:srgbClr val="4F81BD">
              <a:shade val="50000"/>
            </a:srgb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Phase 1</a:t>
          </a:r>
          <a:endParaRPr lang="de-DE" sz="22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0" y="540329"/>
        <a:ext cx="1076016" cy="461150"/>
      </dsp:txXfrm>
    </dsp:sp>
    <dsp:sp modelId="{072B781C-72AC-4564-88AC-549865A42BCD}">
      <dsp:nvSpPr>
        <dsp:cNvPr id="0" name=""/>
        <dsp:cNvSpPr/>
      </dsp:nvSpPr>
      <dsp:spPr>
        <a:xfrm rot="5400000">
          <a:off x="3746841" y="-2668502"/>
          <a:ext cx="999158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Bereitstellung von Basiskomponenten</a:t>
          </a:r>
          <a:endParaRPr lang="de-DE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Zeitraum: 04/2019 – Herbst 2020</a:t>
          </a:r>
          <a:endParaRPr lang="de-DE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Lernmanagementsystem / E-Mail / Messenger / Datenspeicher</a:t>
          </a:r>
          <a:endParaRPr lang="de-DE" sz="1700" kern="12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1076017" y="51097"/>
        <a:ext cx="6292032" cy="901608"/>
      </dsp:txXfrm>
    </dsp:sp>
    <dsp:sp modelId="{47568FF8-FA04-4A40-B5CE-04454EB559DA}">
      <dsp:nvSpPr>
        <dsp:cNvPr id="0" name=""/>
        <dsp:cNvSpPr/>
      </dsp:nvSpPr>
      <dsp:spPr>
        <a:xfrm rot="5400000">
          <a:off x="-230575" y="1596209"/>
          <a:ext cx="1537166" cy="1076016"/>
        </a:xfrm>
        <a:prstGeom prst="chevron">
          <a:avLst/>
        </a:prstGeom>
        <a:solidFill>
          <a:srgbClr val="FFFF7D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Phase 2</a:t>
          </a:r>
          <a:endParaRPr lang="de-DE" sz="22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0" y="1903642"/>
        <a:ext cx="1076016" cy="461150"/>
      </dsp:txXfrm>
    </dsp:sp>
    <dsp:sp modelId="{2F461952-C938-409C-ACE4-EE0660893A4A}">
      <dsp:nvSpPr>
        <dsp:cNvPr id="0" name=""/>
        <dsp:cNvSpPr/>
      </dsp:nvSpPr>
      <dsp:spPr>
        <a:xfrm rot="5400000">
          <a:off x="3726877" y="-1305190"/>
          <a:ext cx="1039084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Konsolidierung und Bündelung bis zur Plattform</a:t>
          </a:r>
          <a:endParaRPr lang="de-DE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Zeitraum: Ende 2020 – Herbst 2021</a:t>
          </a:r>
          <a:endParaRPr lang="de-DE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Berechtigungsverwaltung / SingleSignOn / Regelbetrieb</a:t>
          </a:r>
          <a:endParaRPr lang="de-DE" sz="1700" kern="12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1076016" y="1396395"/>
        <a:ext cx="6290083" cy="937636"/>
      </dsp:txXfrm>
    </dsp:sp>
    <dsp:sp modelId="{762CD6E5-13DA-4B56-BD6F-E169B977C51A}">
      <dsp:nvSpPr>
        <dsp:cNvPr id="0" name=""/>
        <dsp:cNvSpPr/>
      </dsp:nvSpPr>
      <dsp:spPr>
        <a:xfrm rot="5400000">
          <a:off x="-230575" y="2939558"/>
          <a:ext cx="1537166" cy="1076016"/>
        </a:xfrm>
        <a:prstGeom prst="chevron">
          <a:avLst/>
        </a:prstGeom>
        <a:solidFill>
          <a:srgbClr val="CCFF99"/>
        </a:solidFill>
        <a:ln w="25400" cap="flat" cmpd="sng" algn="ctr">
          <a:solidFill>
            <a:srgbClr val="9BBB59">
              <a:shade val="50000"/>
            </a:srgb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Phase 3</a:t>
          </a:r>
          <a:endParaRPr lang="de-DE" sz="22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0" y="3246991"/>
        <a:ext cx="1076016" cy="461150"/>
      </dsp:txXfrm>
    </dsp:sp>
    <dsp:sp modelId="{997BD2AD-C6A8-4BFC-98AE-995AF2DEB35F}">
      <dsp:nvSpPr>
        <dsp:cNvPr id="0" name=""/>
        <dsp:cNvSpPr/>
      </dsp:nvSpPr>
      <dsp:spPr>
        <a:xfrm rot="5400000">
          <a:off x="3746841" y="38158"/>
          <a:ext cx="999158" cy="63408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Optimierung, Ausbau und weitere Konsolidierung</a:t>
          </a:r>
          <a:endParaRPr lang="de-DE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Zeitraum: Ende 2021 – Frühjahr 2023</a:t>
          </a:r>
          <a:endParaRPr lang="de-DE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Inklusion / Anbindung Mediendatenbanken / …</a:t>
          </a:r>
          <a:endParaRPr lang="de-DE" sz="1700" kern="12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1076017" y="2757758"/>
        <a:ext cx="6292032" cy="901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C3805-1CAE-4F52-AE76-D142ED8C6B5E}" type="datetimeFigureOut">
              <a:rPr lang="de-DE" smtClean="0"/>
              <a:t>10.02.2020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1CF90-C8EE-4346-98E9-6D9B59CCC1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764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10.02.2020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FFFDE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6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 smtClean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  <a:prstGeom prst="rect">
            <a:avLst/>
          </a:prstGeo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 smtClean="0"/>
              <a:t>Anlass der Präsentation</a:t>
            </a:r>
            <a:br>
              <a:rPr kumimoji="0" lang="de-DE" dirty="0" smtClean="0"/>
            </a:br>
            <a:r>
              <a:rPr kumimoji="0" lang="de-DE" dirty="0" smtClean="0"/>
              <a:t>Name des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914363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81FF9-BC2C-418E-8256-FE56DD482287}" type="datetime1">
              <a:rPr lang="de-DE" smtClean="0"/>
              <a:t>10.02.2020</a:t>
            </a:fld>
            <a:endParaRPr lang="de-DE" dirty="0"/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061" y="450000"/>
            <a:ext cx="3173878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140968"/>
            <a:ext cx="3898776" cy="2592288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13024" y="5949280"/>
            <a:ext cx="917952" cy="360000"/>
          </a:xfrm>
        </p:spPr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66" y="594928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  <a:prstGeom prst="rect">
            <a:avLst/>
          </a:prstGeo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pic>
        <p:nvPicPr>
          <p:cNvPr id="21" name="Grafik 20"/>
          <p:cNvPicPr/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1"/>
          <a:stretch>
            <a:fillRect/>
          </a:stretch>
        </p:blipFill>
        <p:spPr bwMode="auto">
          <a:xfrm>
            <a:off x="479362" y="6043769"/>
            <a:ext cx="1152128" cy="5670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0324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700808"/>
            <a:ext cx="4038600" cy="40324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 smtClean="0"/>
              <a:t>Textmasterformat bearbeiten 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C4A1-069A-4365-86DE-F645D1D350D2}" type="datetime1">
              <a:rPr lang="de-DE" smtClean="0"/>
              <a:t>10.02.2020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2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10.02.2020</a:t>
            </a:fld>
            <a:endParaRPr lang="de-DE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B25DDC-D4D5-4ACE-822D-E5A8D8FAE1DB}" type="datetime1">
              <a:rPr lang="de-DE" smtClean="0"/>
              <a:t>10.02.2020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  <a:prstGeom prst="rect">
            <a:avLst/>
          </a:prstGeo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10.02.2020</a:t>
            </a:fld>
            <a:endParaRPr lang="de-DE" dirty="0"/>
          </a:p>
        </p:txBody>
      </p:sp>
      <p:sp>
        <p:nvSpPr>
          <p:cNvPr id="16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hteck 18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hteck 19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hteck 20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424-8D73-44DE-8F8B-770703E0B3F5}" type="datetime1">
              <a:rPr lang="de-DE" smtClean="0"/>
              <a:t>10.02.2020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chteck 5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0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10.02.2020</a:t>
            </a:fld>
            <a:endParaRPr lang="de-DE" dirty="0"/>
          </a:p>
        </p:txBody>
      </p:sp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eck 12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7786800" y="6381328"/>
            <a:ext cx="900000" cy="360000"/>
          </a:xfrm>
        </p:spPr>
        <p:txBody>
          <a:bodyPr/>
          <a:lstStyle/>
          <a:p>
            <a:fld id="{DE55D255-02AC-4B2F-A7DE-90CF6CDA4535}" type="datetime1">
              <a:rPr lang="de-DE" smtClean="0"/>
              <a:t>10.02.2020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700000" cy="360000"/>
          </a:xfrm>
        </p:spPr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echteck 4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chteck 5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eck 10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eck 12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13.10.2020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64" b="24690"/>
          <a:stretch/>
        </p:blipFill>
        <p:spPr bwMode="auto">
          <a:xfrm>
            <a:off x="6660232" y="619791"/>
            <a:ext cx="1872208" cy="559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5596"/>
            <a:ext cx="1152128" cy="769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503548" y="1992903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0" i="0" u="none" strike="noStrike" baseline="0" dirty="0" smtClean="0">
                <a:solidFill>
                  <a:srgbClr val="7F7F7F"/>
                </a:solidFill>
                <a:latin typeface="Calibri-Bold"/>
              </a:rPr>
              <a:t>Digitalisierungskonferenz Baden-Württemberg</a:t>
            </a:r>
            <a:br>
              <a:rPr lang="de-DE" sz="2800" b="0" i="0" u="none" strike="noStrike" baseline="0" dirty="0" smtClean="0">
                <a:solidFill>
                  <a:srgbClr val="7F7F7F"/>
                </a:solidFill>
                <a:latin typeface="Calibri-Bold"/>
              </a:rPr>
            </a:br>
            <a:r>
              <a:rPr lang="de-DE" sz="2800" b="0" i="0" u="none" strike="noStrike" baseline="0" dirty="0" smtClean="0">
                <a:solidFill>
                  <a:schemeClr val="bg2"/>
                </a:solidFill>
                <a:latin typeface="Calibri-Bold"/>
              </a:rPr>
              <a:t>Wie verändern digitale Netzwerke</a:t>
            </a:r>
          </a:p>
          <a:p>
            <a:pPr algn="ctr"/>
            <a:r>
              <a:rPr lang="de-DE" sz="2800" b="0" i="0" u="none" strike="noStrike" baseline="0" dirty="0" smtClean="0">
                <a:solidFill>
                  <a:schemeClr val="bg2"/>
                </a:solidFill>
                <a:latin typeface="Calibri-Bold"/>
              </a:rPr>
              <a:t>das kommunale Leben?</a:t>
            </a:r>
            <a:endParaRPr lang="de-DE" sz="2400" b="0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092771" y="3994023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i="0" u="none" strike="noStrike" baseline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Netzwerk Bildung 2030</a:t>
            </a:r>
          </a:p>
          <a:p>
            <a:r>
              <a:rPr lang="de-DE" sz="1800" b="1" i="0" u="none" strike="noStrike" baseline="0" dirty="0" smtClean="0">
                <a:solidFill>
                  <a:schemeClr val="accent5">
                    <a:lumMod val="50000"/>
                  </a:schemeClr>
                </a:solidFill>
                <a:latin typeface="Calibri-Bold"/>
              </a:rPr>
              <a:t>Keine Digitalisierung ohne Vernetzung:</a:t>
            </a:r>
          </a:p>
          <a:p>
            <a:endParaRPr lang="de-DE" sz="1800" b="1" i="0" u="none" strike="noStrike" baseline="0" dirty="0" smtClean="0">
              <a:solidFill>
                <a:schemeClr val="accent5">
                  <a:lumMod val="50000"/>
                </a:schemeClr>
              </a:solidFill>
              <a:latin typeface="Calibri-Bold"/>
            </a:endParaRPr>
          </a:p>
          <a:p>
            <a:r>
              <a:rPr lang="de-DE" sz="1800" b="1" i="0" u="none" strike="noStrike" baseline="0" dirty="0" smtClean="0">
                <a:solidFill>
                  <a:schemeClr val="bg2"/>
                </a:solidFill>
                <a:latin typeface="Calibri-Bold"/>
              </a:rPr>
              <a:t>Welche Herausforderungen birgt der Digitalpakt Schule?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5591353" y="3994023"/>
            <a:ext cx="29163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7F7F7F"/>
                </a:solidFill>
                <a:latin typeface="Calibri-Bold"/>
              </a:rPr>
              <a:t>Ralf Armbruster</a:t>
            </a:r>
          </a:p>
          <a:p>
            <a:endParaRPr lang="de-DE" sz="1400" dirty="0" smtClean="0">
              <a:solidFill>
                <a:srgbClr val="7F7F7F"/>
              </a:solidFill>
              <a:latin typeface="Calibri"/>
            </a:endParaRPr>
          </a:p>
          <a:p>
            <a:r>
              <a:rPr lang="de-DE" sz="1400" dirty="0" smtClean="0">
                <a:solidFill>
                  <a:srgbClr val="7F7F7F"/>
                </a:solidFill>
                <a:latin typeface="Calibri"/>
              </a:rPr>
              <a:t>Leiter der Stabsstelle</a:t>
            </a:r>
          </a:p>
          <a:p>
            <a:r>
              <a:rPr lang="de-DE" sz="1400" dirty="0" smtClean="0">
                <a:solidFill>
                  <a:srgbClr val="7F7F7F"/>
                </a:solidFill>
                <a:latin typeface="Calibri"/>
              </a:rPr>
              <a:t>Digitale Bildungsplattform</a:t>
            </a:r>
          </a:p>
          <a:p>
            <a:r>
              <a:rPr lang="de-DE" sz="1400" dirty="0" smtClean="0">
                <a:solidFill>
                  <a:srgbClr val="7F7F7F"/>
                </a:solidFill>
                <a:latin typeface="Calibri"/>
              </a:rPr>
              <a:t>Ministerium für Kultus, Jugend und Sport Baden-Württemberg</a:t>
            </a:r>
          </a:p>
          <a:p>
            <a:endParaRPr lang="de-DE" sz="1400" dirty="0" smtClean="0">
              <a:solidFill>
                <a:srgbClr val="7F7F7F"/>
              </a:solidFill>
              <a:latin typeface="Calibri"/>
            </a:endParaRPr>
          </a:p>
        </p:txBody>
      </p:sp>
      <p:sp useBgFill="1">
        <p:nvSpPr>
          <p:cNvPr id="23" name="Abgerundetes Rechteck 22"/>
          <p:cNvSpPr/>
          <p:nvPr userDrawn="1"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 userDrawn="1"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6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 userDrawn="1"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061" y="450000"/>
            <a:ext cx="3173878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</p:sldLayoutIdLst>
  <p:transition>
    <p:pull dir="r"/>
  </p:transition>
  <p:timing>
    <p:tnLst>
      <p:par>
        <p:cTn id="1" dur="indefinite" restart="never" nodeType="tmRoot"/>
      </p:par>
    </p:tnLst>
  </p:timing>
  <p:hf sldNum="0" hdr="0"/>
  <p:txStyles>
    <p:titleStyle>
      <a:lvl1pPr algn="ctr" rtl="0" eaLnBrk="1" latinLnBrk="0" hangingPunct="1">
        <a:spcBef>
          <a:spcPct val="0"/>
        </a:spcBef>
        <a:buNone/>
        <a:defRPr kumimoji="0" lang="de-DE" sz="1800" b="0" i="0" u="none" strike="noStrike" kern="1200" baseline="0" smtClean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109728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tx1">
            <a:lumMod val="65000"/>
            <a:lumOff val="35000"/>
          </a:schemeClr>
        </a:buClr>
        <a:buSzTx/>
        <a:buFont typeface="Arial" pitchFamily="34" charset="0"/>
        <a:buNone/>
        <a:tabLst/>
        <a:defRPr kumimoji="0" lang="de-DE" sz="1800" b="0" i="0" u="none" strike="noStrike" kern="1200" baseline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246677" y="336819"/>
            <a:ext cx="8626798" cy="1656083"/>
          </a:xfrm>
          <a:prstGeom prst="rect">
            <a:avLst/>
          </a:prstGeom>
          <a:solidFill>
            <a:srgbClr val="FFF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2"/>
          </p:nvPr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13.10.2020</a:t>
            </a:r>
            <a:endParaRPr lang="de-DE" dirty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eck 10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64" b="24690"/>
          <a:stretch/>
        </p:blipFill>
        <p:spPr bwMode="auto">
          <a:xfrm>
            <a:off x="4860032" y="404664"/>
            <a:ext cx="3253275" cy="972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2175"/>
            <a:ext cx="1943776" cy="1297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503548" y="1992903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0" i="0" u="none" strike="noStrike" baseline="0" dirty="0" smtClean="0">
                <a:solidFill>
                  <a:srgbClr val="7F7F7F"/>
                </a:solidFill>
                <a:latin typeface="Calibri-Bold"/>
              </a:rPr>
              <a:t>Digitalisierungskonferenz Baden-Württemberg</a:t>
            </a:r>
            <a:br>
              <a:rPr lang="de-DE" sz="2800" b="0" i="0" u="none" strike="noStrike" baseline="0" dirty="0" smtClean="0">
                <a:solidFill>
                  <a:srgbClr val="7F7F7F"/>
                </a:solidFill>
                <a:latin typeface="Calibri-Bold"/>
              </a:rPr>
            </a:br>
            <a:r>
              <a:rPr lang="de-DE" sz="2800" b="0" i="0" u="none" strike="noStrike" baseline="0" dirty="0" smtClean="0">
                <a:solidFill>
                  <a:schemeClr val="bg2"/>
                </a:solidFill>
                <a:latin typeface="Calibri-Bold"/>
              </a:rPr>
              <a:t>Wie verändern digitale Netzwerke</a:t>
            </a:r>
          </a:p>
          <a:p>
            <a:pPr algn="ctr"/>
            <a:r>
              <a:rPr lang="de-DE" sz="2800" b="0" i="0" u="none" strike="noStrike" baseline="0" dirty="0" smtClean="0">
                <a:solidFill>
                  <a:schemeClr val="bg2"/>
                </a:solidFill>
                <a:latin typeface="Calibri-Bold"/>
              </a:rPr>
              <a:t>das kommunale Leben?</a:t>
            </a:r>
            <a:endParaRPr lang="de-DE" sz="2400" b="0" dirty="0"/>
          </a:p>
        </p:txBody>
      </p:sp>
      <p:sp>
        <p:nvSpPr>
          <p:cNvPr id="18" name="Textfeld 17"/>
          <p:cNvSpPr txBox="1"/>
          <p:nvPr/>
        </p:nvSpPr>
        <p:spPr>
          <a:xfrm>
            <a:off x="899592" y="407707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i="0" u="none" strike="noStrike" baseline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Netzwerk Bildung 2030</a:t>
            </a:r>
          </a:p>
          <a:p>
            <a:r>
              <a:rPr lang="de-DE" sz="1800" b="1" i="0" u="none" strike="noStrike" baseline="0" dirty="0" smtClean="0">
                <a:solidFill>
                  <a:schemeClr val="accent5">
                    <a:lumMod val="50000"/>
                  </a:schemeClr>
                </a:solidFill>
                <a:latin typeface="Calibri-Bold"/>
              </a:rPr>
              <a:t>Keine Digitalisierung ohne Vernetzung: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5436096" y="4797152"/>
            <a:ext cx="29163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7F7F7F"/>
                </a:solidFill>
                <a:latin typeface="Calibri-Bold"/>
              </a:rPr>
              <a:t>Ralf Armbruster</a:t>
            </a:r>
          </a:p>
          <a:p>
            <a:endParaRPr lang="de-DE" sz="1400" dirty="0" smtClean="0">
              <a:solidFill>
                <a:srgbClr val="7F7F7F"/>
              </a:solidFill>
              <a:latin typeface="Calibri"/>
            </a:endParaRPr>
          </a:p>
          <a:p>
            <a:r>
              <a:rPr lang="de-DE" sz="1400" dirty="0" smtClean="0">
                <a:solidFill>
                  <a:srgbClr val="7F7F7F"/>
                </a:solidFill>
                <a:latin typeface="Calibri"/>
              </a:rPr>
              <a:t>Leiter der Stabsstelle</a:t>
            </a:r>
          </a:p>
          <a:p>
            <a:r>
              <a:rPr lang="de-DE" sz="1400" dirty="0" smtClean="0">
                <a:solidFill>
                  <a:srgbClr val="7F7F7F"/>
                </a:solidFill>
                <a:latin typeface="Calibri"/>
              </a:rPr>
              <a:t>Digitale Bildungsplattform</a:t>
            </a:r>
          </a:p>
          <a:p>
            <a:r>
              <a:rPr lang="de-DE" sz="1400" dirty="0" smtClean="0">
                <a:solidFill>
                  <a:srgbClr val="7F7F7F"/>
                </a:solidFill>
                <a:latin typeface="Calibri"/>
              </a:rPr>
              <a:t>Ministerium für Kultus, Jugend und Sport Baden-Württemberg</a:t>
            </a:r>
          </a:p>
          <a:p>
            <a:endParaRPr lang="de-DE" sz="1400" dirty="0" smtClean="0">
              <a:solidFill>
                <a:srgbClr val="7F7F7F"/>
              </a:solidFill>
              <a:latin typeface="Calibri"/>
            </a:endParaRPr>
          </a:p>
        </p:txBody>
      </p:sp>
      <p:sp useBgFill="1">
        <p:nvSpPr>
          <p:cNvPr id="20" name="Abgerundetes Rechteck 1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hteck 20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6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extfeld 23"/>
          <p:cNvSpPr txBox="1"/>
          <p:nvPr/>
        </p:nvSpPr>
        <p:spPr>
          <a:xfrm>
            <a:off x="5417091" y="407707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i="0" u="none" strike="noStrike" baseline="0" dirty="0" smtClean="0">
                <a:solidFill>
                  <a:schemeClr val="bg2"/>
                </a:solidFill>
                <a:latin typeface="Calibri-Bold"/>
              </a:rPr>
              <a:t>Welche Herausforderungen birgt der Digitalpakt Schule?</a:t>
            </a:r>
          </a:p>
        </p:txBody>
      </p:sp>
    </p:spTree>
    <p:extLst>
      <p:ext uri="{BB962C8B-B14F-4D97-AF65-F5344CB8AC3E}">
        <p14:creationId xmlns:p14="http://schemas.microsoft.com/office/powerpoint/2010/main" val="2520173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13.02.2020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187624" y="791126"/>
            <a:ext cx="7114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chemeClr val="bg2"/>
                </a:solidFill>
                <a:latin typeface="Calibri"/>
              </a:rPr>
              <a:t>Kennzahlen 2018/2019 </a:t>
            </a:r>
            <a:r>
              <a:rPr lang="de-DE" sz="2800" dirty="0">
                <a:solidFill>
                  <a:schemeClr val="bg2"/>
                </a:solidFill>
                <a:latin typeface="Calibri"/>
              </a:rPr>
              <a:t>für </a:t>
            </a:r>
            <a:r>
              <a:rPr lang="de-DE" sz="2800" dirty="0" smtClean="0">
                <a:solidFill>
                  <a:schemeClr val="bg2"/>
                </a:solidFill>
                <a:latin typeface="Calibri"/>
              </a:rPr>
              <a:t>Baden-Württemberg</a:t>
            </a:r>
            <a:endParaRPr lang="de-DE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83768" y="1889537"/>
            <a:ext cx="4196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prstClr val="black"/>
                </a:solidFill>
                <a:latin typeface="Calibri"/>
              </a:rPr>
              <a:t>Schulen:		4.600</a:t>
            </a:r>
          </a:p>
          <a:p>
            <a:r>
              <a:rPr lang="de-DE" sz="2400" dirty="0">
                <a:solidFill>
                  <a:prstClr val="black"/>
                </a:solidFill>
                <a:latin typeface="Calibri"/>
              </a:rPr>
              <a:t>Klassen:		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67.000</a:t>
            </a:r>
            <a:endParaRPr lang="de-DE" sz="2400" dirty="0">
              <a:solidFill>
                <a:prstClr val="black"/>
              </a:solidFill>
              <a:latin typeface="Calibri"/>
            </a:endParaRPr>
          </a:p>
          <a:p>
            <a:r>
              <a:rPr lang="de-DE" sz="2400" dirty="0">
                <a:solidFill>
                  <a:prstClr val="black"/>
                </a:solidFill>
                <a:latin typeface="Calibri"/>
              </a:rPr>
              <a:t>Lehrkräfte:	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	140.000</a:t>
            </a:r>
            <a:endParaRPr lang="de-DE" sz="2400" dirty="0">
              <a:solidFill>
                <a:prstClr val="black"/>
              </a:solidFill>
              <a:latin typeface="Calibri"/>
            </a:endParaRPr>
          </a:p>
          <a:p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Schüler/-innen:</a:t>
            </a:r>
            <a:r>
              <a:rPr lang="de-DE" sz="2400" dirty="0">
                <a:solidFill>
                  <a:prstClr val="black"/>
                </a:solidFill>
                <a:latin typeface="Calibri"/>
              </a:rPr>
              <a:t>	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1.500.000</a:t>
            </a:r>
            <a:endParaRPr lang="de-DE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547664" y="4077071"/>
            <a:ext cx="5910529" cy="95410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 smtClean="0">
                <a:solidFill>
                  <a:prstClr val="black"/>
                </a:solidFill>
                <a:latin typeface="Calibri"/>
              </a:rPr>
              <a:t>Von der Umsetzung des Digitalpakts Schule sind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von 10 Personen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Baden-Württemberg unmittelbar oder mittelbar betroffen </a:t>
            </a:r>
          </a:p>
        </p:txBody>
      </p:sp>
    </p:spTree>
    <p:extLst>
      <p:ext uri="{BB962C8B-B14F-4D97-AF65-F5344CB8AC3E}">
        <p14:creationId xmlns:p14="http://schemas.microsoft.com/office/powerpoint/2010/main" val="137320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13.02.2020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195736" y="791126"/>
            <a:ext cx="4358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chemeClr val="bg2"/>
                </a:solidFill>
                <a:latin typeface="Calibri"/>
              </a:rPr>
              <a:t>Die Herausforderungen sind:</a:t>
            </a:r>
            <a:endParaRPr lang="de-DE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59632" y="1916832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Die Vielzahl der Beteiligten mit ihren jeweiligen Ansprüchen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Fehlende </a:t>
            </a:r>
            <a:r>
              <a:rPr lang="de-DE" sz="2000" dirty="0">
                <a:latin typeface="Calibri" panose="020F0502020204030204" pitchFamily="34" charset="0"/>
              </a:rPr>
              <a:t>N</a:t>
            </a:r>
            <a:r>
              <a:rPr lang="de-DE" sz="2000" dirty="0" smtClean="0">
                <a:latin typeface="Calibri" panose="020F0502020204030204" pitchFamily="34" charset="0"/>
              </a:rPr>
              <a:t>achhaltigkeit der Finanzierung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Fehlende gesetzliche Grundlagen, z.B. Verankerung im Schulgesetz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Hohe Anforderungen an Informationssicherheit, Datenschutz und Barrierefreiheit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Hohe Komplexität durch die hohe Zahl der Nutzerinnen und Nutzer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6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13.02.2020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26853"/>
              </p:ext>
            </p:extLst>
          </p:nvPr>
        </p:nvGraphicFramePr>
        <p:xfrm>
          <a:off x="1403648" y="2060848"/>
          <a:ext cx="7344816" cy="2792695"/>
        </p:xfrm>
        <a:graphic>
          <a:graphicData uri="http://schemas.openxmlformats.org/drawingml/2006/table">
            <a:tbl>
              <a:tblPr firstRow="1" firstCol="1" bandRow="1"/>
              <a:tblGrid>
                <a:gridCol w="3127810"/>
                <a:gridCol w="4217006"/>
              </a:tblGrid>
              <a:tr h="27363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Bund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Personalvertretungen</a:t>
                      </a:r>
                      <a:endParaRPr lang="de-DE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Land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Elternvertretungen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Regierungspräsidien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Schülervertretungen</a:t>
                      </a:r>
                      <a:endParaRPr lang="de-DE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Landkreise + Städte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Datenschutzbeauftragte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632"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0" lang="de-DE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Schulen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0" lang="de-DE" sz="20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Informationssicherheitsbeauftragte</a:t>
                      </a:r>
                      <a:endParaRPr kumimoji="0" lang="de-DE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marL="285750" lvl="0" indent="-28575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0" lang="de-DE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Lehrkräfte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0" lang="de-DE" sz="20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Kommunale Rechenzentren</a:t>
                      </a:r>
                      <a:endParaRPr kumimoji="0" lang="de-DE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0891">
                <a:tc gridSpan="2">
                  <a:txBody>
                    <a:bodyPr/>
                    <a:lstStyle/>
                    <a:p>
                      <a:pPr marL="285750" lvl="0" indent="-28575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0" lang="de-DE" sz="200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u.v.a.m</a:t>
                      </a:r>
                      <a:endParaRPr kumimoji="0" lang="de-DE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43808" y="974141"/>
            <a:ext cx="26152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Die Beteiligten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702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13.02.2020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195736" y="791126"/>
            <a:ext cx="4358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chemeClr val="bg2"/>
                </a:solidFill>
                <a:latin typeface="Calibri"/>
              </a:rPr>
              <a:t>Die Herausforderungen sind:</a:t>
            </a:r>
            <a:endParaRPr lang="de-DE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59632" y="1916832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Die Vielzahl der Beteiligten mit ihren jeweiligen Ansprüchen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Fehlende </a:t>
            </a:r>
            <a:r>
              <a:rPr lang="de-DE" sz="2000" dirty="0">
                <a:latin typeface="Calibri" panose="020F0502020204030204" pitchFamily="34" charset="0"/>
              </a:rPr>
              <a:t>N</a:t>
            </a:r>
            <a:r>
              <a:rPr lang="de-DE" sz="2000" dirty="0" smtClean="0">
                <a:latin typeface="Calibri" panose="020F0502020204030204" pitchFamily="34" charset="0"/>
              </a:rPr>
              <a:t>achhaltigkeit der Finanzierung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Fehlende gesetzliche Grundlagen, z.B. Verankerung im Schulgesetz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Hohe Anforderungen an Informationssicherheit, Datenschutz und Barrierefreiheit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Calibri" panose="020F0502020204030204" pitchFamily="34" charset="0"/>
              </a:rPr>
              <a:t>Hohe Komplexität durch die hohe Zahl der Nutzerinnen und Nutzer</a:t>
            </a:r>
          </a:p>
          <a:p>
            <a:pPr marL="285750" indent="-285750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04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>
          <a:xfrm>
            <a:off x="0" y="5899028"/>
            <a:ext cx="9144000" cy="864096"/>
          </a:xfrm>
          <a:prstGeom prst="rect">
            <a:avLst/>
          </a:prstGeom>
          <a:solidFill>
            <a:srgbClr val="FFF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13.02.2020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915587" y="908720"/>
            <a:ext cx="54080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>
                <a:solidFill>
                  <a:schemeClr val="bg2"/>
                </a:solidFill>
                <a:latin typeface="Calibri"/>
              </a:rPr>
              <a:t>Module und Bausteine</a:t>
            </a:r>
          </a:p>
          <a:p>
            <a:pPr algn="ctr"/>
            <a:r>
              <a:rPr lang="de-DE" sz="3200" dirty="0" smtClean="0">
                <a:solidFill>
                  <a:schemeClr val="bg2"/>
                </a:solidFill>
                <a:latin typeface="Calibri"/>
              </a:rPr>
              <a:t>der Digitalen Bildungsplattform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1187624" y="4797153"/>
            <a:ext cx="6840760" cy="1798460"/>
            <a:chOff x="1284015" y="4797153"/>
            <a:chExt cx="6840760" cy="1798460"/>
          </a:xfrm>
        </p:grpSpPr>
        <p:sp>
          <p:nvSpPr>
            <p:cNvPr id="4" name="Rechteck 3"/>
            <p:cNvSpPr/>
            <p:nvPr/>
          </p:nvSpPr>
          <p:spPr>
            <a:xfrm>
              <a:off x="1403648" y="4797153"/>
              <a:ext cx="6624736" cy="648071"/>
            </a:xfrm>
            <a:prstGeom prst="rect">
              <a:avLst/>
            </a:prstGeom>
            <a:solidFill>
              <a:srgbClr val="FFDAB9"/>
            </a:soli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Identitätsmanagement (IdM)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1284015" y="5193199"/>
              <a:ext cx="6840760" cy="1402414"/>
              <a:chOff x="1284015" y="4797151"/>
              <a:chExt cx="6840760" cy="1495908"/>
            </a:xfrm>
          </p:grpSpPr>
          <p:sp>
            <p:nvSpPr>
              <p:cNvPr id="7" name="Textfeld 6"/>
              <p:cNvSpPr txBox="1"/>
              <p:nvPr/>
            </p:nvSpPr>
            <p:spPr>
              <a:xfrm>
                <a:off x="2771800" y="5603639"/>
                <a:ext cx="3904915" cy="6894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Lösungen über Internet: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Browserbasiert und geräteunabhängig </a:t>
                </a:r>
              </a:p>
            </p:txBody>
          </p:sp>
          <p:sp>
            <p:nvSpPr>
              <p:cNvPr id="8" name="Geschweifte Klammer rechts 7"/>
              <p:cNvSpPr/>
              <p:nvPr/>
            </p:nvSpPr>
            <p:spPr>
              <a:xfrm rot="5400000">
                <a:off x="4272347" y="1808819"/>
                <a:ext cx="864096" cy="6840760"/>
              </a:xfrm>
              <a:prstGeom prst="rightBrace">
                <a:avLst/>
              </a:prstGeom>
              <a:noFill/>
              <a:ln w="1905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6" name="Gruppieren 25"/>
          <p:cNvGrpSpPr/>
          <p:nvPr/>
        </p:nvGrpSpPr>
        <p:grpSpPr>
          <a:xfrm>
            <a:off x="3605879" y="2002679"/>
            <a:ext cx="2021858" cy="2943321"/>
            <a:chOff x="3702270" y="2002679"/>
            <a:chExt cx="2021858" cy="2943321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3702270" y="2478607"/>
              <a:ext cx="2021858" cy="2467393"/>
              <a:chOff x="3702270" y="2478607"/>
              <a:chExt cx="2021858" cy="2467393"/>
            </a:xfrm>
          </p:grpSpPr>
          <p:sp>
            <p:nvSpPr>
              <p:cNvPr id="9" name="Textfeld 8"/>
              <p:cNvSpPr txBox="1"/>
              <p:nvPr/>
            </p:nvSpPr>
            <p:spPr>
              <a:xfrm>
                <a:off x="3702270" y="2478607"/>
                <a:ext cx="2016224" cy="684000"/>
              </a:xfrm>
              <a:prstGeom prst="rect">
                <a:avLst/>
              </a:prstGeom>
              <a:solidFill>
                <a:srgbClr val="E8FECE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Sichere Kommunikation</a:t>
                </a:r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3707904" y="3191674"/>
                <a:ext cx="2016224" cy="1754326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E-Mail für Lehr-kräfte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Messenger</a:t>
                </a:r>
                <a:endParaRPr kumimoji="0" lang="de-DE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1" name="Textfeld 10"/>
            <p:cNvSpPr txBox="1"/>
            <p:nvPr/>
          </p:nvSpPr>
          <p:spPr>
            <a:xfrm>
              <a:off x="4529276" y="200267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prstClr val="black"/>
                  </a:solidFill>
                  <a:latin typeface="Calibri"/>
                </a:rPr>
                <a:t>2</a:t>
              </a:r>
              <a:endParaRPr lang="de-DE" sz="24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1379265" y="1988840"/>
            <a:ext cx="2016224" cy="2959576"/>
            <a:chOff x="3707904" y="1844824"/>
            <a:chExt cx="2016224" cy="2959576"/>
          </a:xfrm>
        </p:grpSpPr>
        <p:sp>
          <p:nvSpPr>
            <p:cNvPr id="13" name="Textfeld 12"/>
            <p:cNvSpPr txBox="1"/>
            <p:nvPr/>
          </p:nvSpPr>
          <p:spPr>
            <a:xfrm>
              <a:off x="3707904" y="2334591"/>
              <a:ext cx="2016224" cy="684000"/>
            </a:xfrm>
            <a:prstGeom prst="rect">
              <a:avLst/>
            </a:prstGeom>
            <a:solidFill>
              <a:srgbClr val="E8FECE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Unterricht und Lernen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707904" y="3050074"/>
              <a:ext cx="2016224" cy="1754326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Lernmanagement-systeme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Bildungsmedien-infrastruktur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Barrierefreiheit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507465" y="18448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5845899" y="2002679"/>
            <a:ext cx="2016224" cy="2943039"/>
            <a:chOff x="6009189" y="1858663"/>
            <a:chExt cx="2016224" cy="2943039"/>
          </a:xfrm>
          <a:solidFill>
            <a:srgbClr val="CCFFCC"/>
          </a:solidFill>
        </p:grpSpPr>
        <p:sp>
          <p:nvSpPr>
            <p:cNvPr id="17" name="Textfeld 16"/>
            <p:cNvSpPr txBox="1"/>
            <p:nvPr/>
          </p:nvSpPr>
          <p:spPr>
            <a:xfrm>
              <a:off x="6009189" y="2334592"/>
              <a:ext cx="2016224" cy="684000"/>
            </a:xfrm>
            <a:prstGeom prst="rect">
              <a:avLst/>
            </a:prstGeom>
            <a:solidFill>
              <a:srgbClr val="E8FECE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Persönlicher Arbeitsplatz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009189" y="2985820"/>
              <a:ext cx="2016224" cy="181588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Bürokommunikation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Textverarbeitung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Tabellenkalk.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Präsentation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Kollaboration</a:t>
              </a: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Datenspeicher</a:t>
              </a: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845084" y="185866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967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1082410" y="908720"/>
            <a:ext cx="6923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dirty="0" smtClean="0">
                <a:solidFill>
                  <a:schemeClr val="bg2"/>
                </a:solidFill>
                <a:latin typeface="Calibri"/>
              </a:rPr>
              <a:t>Projektphasen der Digitalen Bildungsplattform</a:t>
            </a: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2820526243"/>
              </p:ext>
            </p:extLst>
          </p:nvPr>
        </p:nvGraphicFramePr>
        <p:xfrm>
          <a:off x="899592" y="1863988"/>
          <a:ext cx="74168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90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rlage mit Bildungs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mit Bildungslogo</Template>
  <TotalTime>0</TotalTime>
  <Words>277</Words>
  <Application>Microsoft Office PowerPoint</Application>
  <PresentationFormat>Bildschirmpräsentation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Vorlage mit Bildungslogo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Innenverwaltung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Armbruster, Ralf (KM)</dc:creator>
  <cp:lastModifiedBy>Armbruster, Ralf (KM)</cp:lastModifiedBy>
  <cp:revision>19</cp:revision>
  <cp:lastPrinted>2020-02-10T16:45:56Z</cp:lastPrinted>
  <dcterms:created xsi:type="dcterms:W3CDTF">2020-02-10T11:39:58Z</dcterms:created>
  <dcterms:modified xsi:type="dcterms:W3CDTF">2020-02-11T07:54:51Z</dcterms:modified>
</cp:coreProperties>
</file>