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479" r:id="rId2"/>
    <p:sldId id="451" r:id="rId3"/>
    <p:sldId id="452" r:id="rId4"/>
    <p:sldId id="502" r:id="rId5"/>
    <p:sldId id="503" r:id="rId6"/>
    <p:sldId id="506" r:id="rId7"/>
    <p:sldId id="504" r:id="rId8"/>
    <p:sldId id="505" r:id="rId9"/>
    <p:sldId id="513" r:id="rId10"/>
    <p:sldId id="514" r:id="rId11"/>
    <p:sldId id="509" r:id="rId12"/>
    <p:sldId id="518" r:id="rId13"/>
    <p:sldId id="516" r:id="rId14"/>
    <p:sldId id="501" r:id="rId15"/>
    <p:sldId id="520" r:id="rId16"/>
    <p:sldId id="519" r:id="rId17"/>
    <p:sldId id="421" r:id="rId18"/>
  </p:sldIdLst>
  <p:sldSz cx="9144000" cy="6858000" type="screen4x3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00o201" initials="u" lastIdx="1" clrIdx="0">
    <p:extLst>
      <p:ext uri="{19B8F6BF-5375-455C-9EA6-DF929625EA0E}">
        <p15:presenceInfo xmlns:p15="http://schemas.microsoft.com/office/powerpoint/2012/main" userId="u00o201" providerId="None"/>
      </p:ext>
    </p:extLst>
  </p:cmAuthor>
  <p:cmAuthor id="2" name="SH" initials="SH" lastIdx="4" clrIdx="1">
    <p:extLst>
      <p:ext uri="{19B8F6BF-5375-455C-9EA6-DF929625EA0E}">
        <p15:presenceInfo xmlns:p15="http://schemas.microsoft.com/office/powerpoint/2012/main" userId="S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4AA3"/>
    <a:srgbClr val="005DA2"/>
    <a:srgbClr val="660033"/>
    <a:srgbClr val="990033"/>
    <a:srgbClr val="FF5050"/>
    <a:srgbClr val="6699FF"/>
    <a:srgbClr val="FFFF99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26" autoAdjust="0"/>
    <p:restoredTop sz="94660"/>
  </p:normalViewPr>
  <p:slideViewPr>
    <p:cSldViewPr>
      <p:cViewPr varScale="1">
        <p:scale>
          <a:sx n="105" d="100"/>
          <a:sy n="105" d="100"/>
        </p:scale>
        <p:origin x="137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lhs.stuttgart.de\dfsroot\LHS\Projekte\Mobilit&#228;t\Daten%20und%20Statistik\Daten%20und%20Fakten%20Verkehr%20Stuttgart\2019-25-01%20Modal%20Split%20Stuttgart%20laut%20MID_E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lhs.stuttgart.de\dfsroot\LHS\Projekte\Mobilit&#228;t\Daten%20und%20Statistik\Daten%20und%20Fakten%20Verkehr%20Stuttgart\KfzStatistik_2019-06-30_Neuwagen_u_Nutzfahrzeug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Modal Split </a:t>
            </a:r>
            <a:r>
              <a:rPr 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(2018)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5679012345679012E-2"/>
          <c:y val="0.18895782413065215"/>
          <c:w val="0.97648148148148151"/>
          <c:h val="0.67231036829241209"/>
        </c:manualLayout>
      </c:layout>
      <c:pie3DChart>
        <c:varyColors val="1"/>
        <c:ser>
          <c:idx val="0"/>
          <c:order val="0"/>
          <c:tx>
            <c:strRef>
              <c:f>'Wegezahl Einwohner'!$A$2</c:f>
              <c:strCache>
                <c:ptCount val="1"/>
                <c:pt idx="0">
                  <c:v>Wegezahl Stuttgarter Einwohner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93FB-403E-A9FE-C9310CCCED9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93FB-403E-A9FE-C9310CCCED9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93FB-403E-A9FE-C9310CCCED9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93FB-403E-A9FE-C9310CCCED92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3409C7B0-2BE0-4931-8CA1-007831B10BC1}" type="VALUE">
                      <a:rPr lang="en-US" baseline="0" smtClean="0"/>
                      <a:pPr/>
                      <a:t>[WERT]</a:t>
                    </a:fld>
                    <a:r>
                      <a:rPr lang="en-US" baseline="0" dirty="0" smtClean="0"/>
                      <a:t>%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3FB-403E-A9FE-C9310CCCED92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D2BC4E1C-E39B-42F4-ACCA-8614D2983368}" type="VALUE">
                      <a:rPr lang="en-US" baseline="0" smtClean="0"/>
                      <a:pPr/>
                      <a:t>[WERT]</a:t>
                    </a:fld>
                    <a:r>
                      <a:rPr lang="en-US" baseline="0" dirty="0" smtClean="0"/>
                      <a:t>%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3FB-403E-A9FE-C9310CCCED92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834252E8-08AA-4388-B1E9-A47214463F67}" type="VALUE">
                      <a:rPr lang="en-US" baseline="0" smtClean="0"/>
                      <a:pPr/>
                      <a:t>[WERT]</a:t>
                    </a:fld>
                    <a:r>
                      <a:rPr lang="en-US" baseline="0" dirty="0" smtClean="0"/>
                      <a:t>%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3FB-403E-A9FE-C9310CCCED92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CBBCB2B3-BBEA-4460-8906-4D7C84B6A128}" type="VALUE">
                      <a:rPr lang="en-US" baseline="0" smtClean="0"/>
                      <a:pPr/>
                      <a:t>[WERT]</a:t>
                    </a:fld>
                    <a:r>
                      <a:rPr lang="en-US" baseline="0" dirty="0" smtClean="0"/>
                      <a:t>%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3FB-403E-A9FE-C9310CCCED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'Wegezahl Einwohner'!$B$1:$E$1</c:f>
              <c:strCache>
                <c:ptCount val="4"/>
                <c:pt idx="0">
                  <c:v>Auto</c:v>
                </c:pt>
                <c:pt idx="1">
                  <c:v>ÖV</c:v>
                </c:pt>
                <c:pt idx="2">
                  <c:v>Fahrrad</c:v>
                </c:pt>
                <c:pt idx="3">
                  <c:v>Fußgänger</c:v>
                </c:pt>
              </c:strCache>
            </c:strRef>
          </c:cat>
          <c:val>
            <c:numRef>
              <c:f>'Wegezahl Einwohner'!$B$2:$E$2</c:f>
              <c:numCache>
                <c:formatCode>General</c:formatCode>
                <c:ptCount val="4"/>
                <c:pt idx="0">
                  <c:v>40</c:v>
                </c:pt>
                <c:pt idx="1">
                  <c:v>23</c:v>
                </c:pt>
                <c:pt idx="2">
                  <c:v>8</c:v>
                </c:pt>
                <c:pt idx="3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3FB-403E-A9FE-C9310CCCED92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de-DE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 err="1"/>
              <a:t>Neuwagen</a:t>
            </a:r>
            <a:r>
              <a:rPr lang="en-US" sz="2000" b="1" baseline="0" dirty="0"/>
              <a:t> in Stuttgart</a:t>
            </a:r>
            <a:endParaRPr lang="en-US" sz="20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9.6344925634295711E-2"/>
          <c:y val="0.25136592300962379"/>
          <c:w val="0.85921062992125985"/>
          <c:h val="0.6643828375619714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'Neuwagen nach Antrieb, gesamt'!$B$7:$B$18</c:f>
              <c:numCache>
                <c:formatCode>@</c:formatCode>
                <c:ptCount val="12"/>
                <c:pt idx="0">
                  <c:v>1995</c:v>
                </c:pt>
                <c:pt idx="1">
                  <c:v>2000</c:v>
                </c:pt>
                <c:pt idx="2">
                  <c:v>2005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</c:numCache>
            </c:numRef>
          </c:cat>
          <c:val>
            <c:numRef>
              <c:f>'Neuwagen nach Antrieb, gesamt'!$C$7:$C$18</c:f>
              <c:numCache>
                <c:formatCode>#\ ##0</c:formatCode>
                <c:ptCount val="12"/>
                <c:pt idx="0">
                  <c:v>32552</c:v>
                </c:pt>
                <c:pt idx="1">
                  <c:v>40480</c:v>
                </c:pt>
                <c:pt idx="2">
                  <c:v>39324</c:v>
                </c:pt>
                <c:pt idx="3">
                  <c:v>35408</c:v>
                </c:pt>
                <c:pt idx="4">
                  <c:v>40602</c:v>
                </c:pt>
                <c:pt idx="5">
                  <c:v>40058</c:v>
                </c:pt>
                <c:pt idx="6">
                  <c:v>40061</c:v>
                </c:pt>
                <c:pt idx="7">
                  <c:v>42738</c:v>
                </c:pt>
                <c:pt idx="8">
                  <c:v>45558</c:v>
                </c:pt>
                <c:pt idx="9">
                  <c:v>47285</c:v>
                </c:pt>
                <c:pt idx="10">
                  <c:v>48178</c:v>
                </c:pt>
                <c:pt idx="11">
                  <c:v>48367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2B-4872-B501-0D72620222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121088"/>
        <c:axId val="210122624"/>
      </c:barChart>
      <c:catAx>
        <c:axId val="210121088"/>
        <c:scaling>
          <c:orientation val="minMax"/>
        </c:scaling>
        <c:delete val="0"/>
        <c:axPos val="b"/>
        <c:numFmt formatCode="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10122624"/>
        <c:crosses val="autoZero"/>
        <c:auto val="1"/>
        <c:lblAlgn val="ctr"/>
        <c:lblOffset val="100"/>
        <c:noMultiLvlLbl val="0"/>
      </c:catAx>
      <c:valAx>
        <c:axId val="210122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\ 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10121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 algn="r"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822DBC-F847-4FC1-9F5C-2362ADF92BD2}" type="doc">
      <dgm:prSet loTypeId="urn:microsoft.com/office/officeart/2005/8/layout/radial2" loCatId="relationship" qsTypeId="urn:microsoft.com/office/officeart/2005/8/quickstyle/simple5" qsCatId="simple" csTypeId="urn:microsoft.com/office/officeart/2005/8/colors/accent5_2" csCatId="accent5" phldr="1"/>
      <dgm:spPr/>
      <dgm:t>
        <a:bodyPr/>
        <a:lstStyle/>
        <a:p>
          <a:endParaRPr lang="en-GB"/>
        </a:p>
      </dgm:t>
    </dgm:pt>
    <dgm:pt modelId="{D6224D69-5388-4385-BEA7-EF40E41859F6}">
      <dgm:prSet custT="1"/>
      <dgm:spPr/>
      <dgm:t>
        <a:bodyPr/>
        <a:lstStyle/>
        <a:p>
          <a:pPr>
            <a:lnSpc>
              <a:spcPct val="100000"/>
            </a:lnSpc>
          </a:pPr>
          <a:endParaRPr lang="de-DE" sz="2000" b="1" dirty="0">
            <a:solidFill>
              <a:schemeClr val="bg1">
                <a:lumMod val="50000"/>
              </a:schemeClr>
            </a:solidFill>
            <a:effectLst>
              <a:innerShdw blurRad="63500" dist="50800" dir="13500000">
                <a:prstClr val="black">
                  <a:alpha val="50000"/>
                </a:prstClr>
              </a:innerShdw>
            </a:effectLst>
          </a:endParaRPr>
        </a:p>
      </dgm:t>
    </dgm:pt>
    <dgm:pt modelId="{229C78C2-C396-445F-A314-9AFCDC341D3E}" type="sibTrans" cxnId="{E122723A-F1B4-4CB8-832B-F54270397BCC}">
      <dgm:prSet/>
      <dgm:spPr/>
      <dgm:t>
        <a:bodyPr/>
        <a:lstStyle/>
        <a:p>
          <a:endParaRPr lang="de-DE"/>
        </a:p>
      </dgm:t>
    </dgm:pt>
    <dgm:pt modelId="{CE9EEC1D-F5C9-4D6A-A3C3-9127A6F7BE5C}" type="parTrans" cxnId="{E122723A-F1B4-4CB8-832B-F54270397BCC}">
      <dgm:prSet/>
      <dgm:spPr/>
      <dgm:t>
        <a:bodyPr/>
        <a:lstStyle/>
        <a:p>
          <a:endParaRPr lang="de-DE"/>
        </a:p>
      </dgm:t>
    </dgm:pt>
    <dgm:pt modelId="{E0D8737B-20AC-4EF4-B359-E3FFD38FC7AD}">
      <dgm:prSet custT="1"/>
      <dgm:spPr/>
      <dgm:t>
        <a:bodyPr/>
        <a:lstStyle/>
        <a:p>
          <a:pPr>
            <a:lnSpc>
              <a:spcPct val="100000"/>
            </a:lnSpc>
          </a:pPr>
          <a:endParaRPr lang="de-DE" sz="2800" b="1" dirty="0">
            <a:solidFill>
              <a:schemeClr val="bg1">
                <a:lumMod val="50000"/>
              </a:schemeClr>
            </a:solidFill>
            <a:effectLst>
              <a:innerShdw blurRad="63500" dist="50800" dir="13500000">
                <a:prstClr val="black">
                  <a:alpha val="50000"/>
                </a:prstClr>
              </a:innerShdw>
            </a:effectLst>
          </a:endParaRPr>
        </a:p>
      </dgm:t>
    </dgm:pt>
    <dgm:pt modelId="{089CC642-D849-4CE8-82B2-E9ACE3600BBF}" type="sibTrans" cxnId="{441034FE-48E0-46A4-A411-C4E21079EF12}">
      <dgm:prSet/>
      <dgm:spPr/>
      <dgm:t>
        <a:bodyPr/>
        <a:lstStyle/>
        <a:p>
          <a:endParaRPr lang="de-DE"/>
        </a:p>
      </dgm:t>
    </dgm:pt>
    <dgm:pt modelId="{694D8590-E8B6-4021-AFF6-765EA4FADB31}" type="parTrans" cxnId="{441034FE-48E0-46A4-A411-C4E21079EF12}">
      <dgm:prSet/>
      <dgm:spPr/>
      <dgm:t>
        <a:bodyPr/>
        <a:lstStyle/>
        <a:p>
          <a:endParaRPr lang="de-DE"/>
        </a:p>
      </dgm:t>
    </dgm:pt>
    <dgm:pt modelId="{65472990-86BC-47E1-8A69-2EB7815F0E94}">
      <dgm:prSet custT="1"/>
      <dgm:spPr/>
      <dgm:t>
        <a:bodyPr/>
        <a:lstStyle/>
        <a:p>
          <a:pPr>
            <a:lnSpc>
              <a:spcPct val="100000"/>
            </a:lnSpc>
          </a:pPr>
          <a:endParaRPr lang="de-DE" sz="2800" b="1" dirty="0">
            <a:solidFill>
              <a:schemeClr val="bg1">
                <a:lumMod val="50000"/>
              </a:schemeClr>
            </a:solidFill>
            <a:effectLst>
              <a:innerShdw blurRad="63500" dist="50800" dir="13500000">
                <a:prstClr val="black">
                  <a:alpha val="50000"/>
                </a:prstClr>
              </a:innerShdw>
            </a:effectLst>
          </a:endParaRPr>
        </a:p>
      </dgm:t>
    </dgm:pt>
    <dgm:pt modelId="{8EDC345D-2FD2-4EA6-9148-DFE64002BD9A}" type="sibTrans" cxnId="{4BDDD0FE-D468-4B91-8218-807C899E5938}">
      <dgm:prSet/>
      <dgm:spPr/>
      <dgm:t>
        <a:bodyPr/>
        <a:lstStyle/>
        <a:p>
          <a:endParaRPr lang="de-DE"/>
        </a:p>
      </dgm:t>
    </dgm:pt>
    <dgm:pt modelId="{E26CF71A-B2A1-4F3B-9E28-0680D078FD47}" type="parTrans" cxnId="{4BDDD0FE-D468-4B91-8218-807C899E5938}">
      <dgm:prSet/>
      <dgm:spPr/>
      <dgm:t>
        <a:bodyPr/>
        <a:lstStyle/>
        <a:p>
          <a:endParaRPr lang="de-DE"/>
        </a:p>
      </dgm:t>
    </dgm:pt>
    <dgm:pt modelId="{AB130C63-3CD5-4C20-A510-50BAB66CDAED}">
      <dgm:prSet custT="1"/>
      <dgm:spPr/>
      <dgm:t>
        <a:bodyPr/>
        <a:lstStyle/>
        <a:p>
          <a:pPr>
            <a:lnSpc>
              <a:spcPct val="100000"/>
            </a:lnSpc>
          </a:pPr>
          <a:endParaRPr lang="de-DE" sz="2800" b="1" dirty="0">
            <a:solidFill>
              <a:schemeClr val="bg1">
                <a:lumMod val="50000"/>
              </a:schemeClr>
            </a:solidFill>
            <a:effectLst>
              <a:innerShdw blurRad="63500" dist="50800" dir="13500000">
                <a:prstClr val="black">
                  <a:alpha val="50000"/>
                </a:prstClr>
              </a:innerShdw>
            </a:effectLst>
          </a:endParaRPr>
        </a:p>
      </dgm:t>
    </dgm:pt>
    <dgm:pt modelId="{9595143C-EBA1-49D4-AB51-9BFA7E73DBB3}" type="parTrans" cxnId="{971F14DE-8CA5-492B-9D90-C578C952839E}">
      <dgm:prSet/>
      <dgm:spPr/>
      <dgm:t>
        <a:bodyPr/>
        <a:lstStyle/>
        <a:p>
          <a:endParaRPr lang="de-DE"/>
        </a:p>
      </dgm:t>
    </dgm:pt>
    <dgm:pt modelId="{FFFBB39A-8A8B-4312-B05C-A037490CFDCE}" type="sibTrans" cxnId="{971F14DE-8CA5-492B-9D90-C578C952839E}">
      <dgm:prSet/>
      <dgm:spPr/>
      <dgm:t>
        <a:bodyPr/>
        <a:lstStyle/>
        <a:p>
          <a:endParaRPr lang="de-DE"/>
        </a:p>
      </dgm:t>
    </dgm:pt>
    <dgm:pt modelId="{9DF1D8CC-7F81-419F-BC2C-ADAA09206FC5}">
      <dgm:prSet custT="1"/>
      <dgm:spPr/>
      <dgm:t>
        <a:bodyPr/>
        <a:lstStyle/>
        <a:p>
          <a:pPr>
            <a:lnSpc>
              <a:spcPct val="100000"/>
            </a:lnSpc>
          </a:pPr>
          <a:endParaRPr lang="de-DE" sz="2800" b="1" dirty="0">
            <a:solidFill>
              <a:schemeClr val="bg1">
                <a:lumMod val="50000"/>
              </a:schemeClr>
            </a:solidFill>
            <a:effectLst>
              <a:innerShdw blurRad="63500" dist="50800" dir="13500000">
                <a:prstClr val="black">
                  <a:alpha val="50000"/>
                </a:prstClr>
              </a:innerShdw>
            </a:effectLst>
          </a:endParaRPr>
        </a:p>
      </dgm:t>
    </dgm:pt>
    <dgm:pt modelId="{86231EDB-914E-411A-B506-6ADF0C75BEB5}" type="parTrans" cxnId="{90091BA9-A863-453D-8110-594E76C07BAA}">
      <dgm:prSet/>
      <dgm:spPr/>
      <dgm:t>
        <a:bodyPr/>
        <a:lstStyle/>
        <a:p>
          <a:endParaRPr lang="de-DE"/>
        </a:p>
      </dgm:t>
    </dgm:pt>
    <dgm:pt modelId="{85353EA3-C176-42A8-917A-0C29DC9A089F}" type="sibTrans" cxnId="{90091BA9-A863-453D-8110-594E76C07BAA}">
      <dgm:prSet/>
      <dgm:spPr/>
      <dgm:t>
        <a:bodyPr/>
        <a:lstStyle/>
        <a:p>
          <a:endParaRPr lang="de-DE"/>
        </a:p>
      </dgm:t>
    </dgm:pt>
    <dgm:pt modelId="{5D75060B-F79C-4FA8-A3B1-5A3479B5E020}">
      <dgm:prSet/>
      <dgm:spPr/>
      <dgm:t>
        <a:bodyPr/>
        <a:lstStyle/>
        <a:p>
          <a:endParaRPr lang="de-DE" dirty="0"/>
        </a:p>
      </dgm:t>
    </dgm:pt>
    <dgm:pt modelId="{A5537719-F336-4026-BCD4-75C1721D533F}" type="parTrans" cxnId="{3DF78F10-FA57-4D60-81A1-04109F93D0F4}">
      <dgm:prSet/>
      <dgm:spPr/>
      <dgm:t>
        <a:bodyPr/>
        <a:lstStyle/>
        <a:p>
          <a:endParaRPr lang="de-DE"/>
        </a:p>
      </dgm:t>
    </dgm:pt>
    <dgm:pt modelId="{0D683620-06A7-4C8D-90BB-234D0AF1DDEB}" type="sibTrans" cxnId="{3DF78F10-FA57-4D60-81A1-04109F93D0F4}">
      <dgm:prSet/>
      <dgm:spPr/>
      <dgm:t>
        <a:bodyPr/>
        <a:lstStyle/>
        <a:p>
          <a:endParaRPr lang="de-DE"/>
        </a:p>
      </dgm:t>
    </dgm:pt>
    <dgm:pt modelId="{D5294F5B-835B-4FAF-9D7B-32052E5989B5}">
      <dgm:prSet custT="1"/>
      <dgm:spPr/>
      <dgm:t>
        <a:bodyPr/>
        <a:lstStyle/>
        <a:p>
          <a:pPr>
            <a:lnSpc>
              <a:spcPct val="100000"/>
            </a:lnSpc>
          </a:pPr>
          <a:endParaRPr lang="de-DE" sz="2800" b="1" dirty="0">
            <a:solidFill>
              <a:schemeClr val="bg1">
                <a:lumMod val="50000"/>
              </a:schemeClr>
            </a:solidFill>
            <a:effectLst>
              <a:innerShdw blurRad="63500" dist="50800" dir="13500000">
                <a:prstClr val="black">
                  <a:alpha val="50000"/>
                </a:prstClr>
              </a:innerShdw>
            </a:effectLst>
          </a:endParaRPr>
        </a:p>
      </dgm:t>
    </dgm:pt>
    <dgm:pt modelId="{BAFAD6C3-DD6C-47DA-A798-2348ADAA6F3D}" type="sibTrans" cxnId="{BCD78626-F232-4B63-98FF-0333915BBE5B}">
      <dgm:prSet/>
      <dgm:spPr/>
      <dgm:t>
        <a:bodyPr/>
        <a:lstStyle/>
        <a:p>
          <a:endParaRPr lang="de-DE"/>
        </a:p>
      </dgm:t>
    </dgm:pt>
    <dgm:pt modelId="{93BD6395-67AF-4EDD-B475-1E3DA0DF8EA3}" type="parTrans" cxnId="{BCD78626-F232-4B63-98FF-0333915BBE5B}">
      <dgm:prSet/>
      <dgm:spPr/>
      <dgm:t>
        <a:bodyPr/>
        <a:lstStyle/>
        <a:p>
          <a:endParaRPr lang="de-DE"/>
        </a:p>
      </dgm:t>
    </dgm:pt>
    <dgm:pt modelId="{FD01DEEA-37C7-4B70-B83A-117F533F3FA8}">
      <dgm:prSet custT="1"/>
      <dgm:spPr/>
      <dgm:t>
        <a:bodyPr/>
        <a:lstStyle/>
        <a:p>
          <a:pPr>
            <a:lnSpc>
              <a:spcPct val="100000"/>
            </a:lnSpc>
          </a:pPr>
          <a:endParaRPr lang="de-DE" sz="2800" b="1" dirty="0">
            <a:solidFill>
              <a:schemeClr val="bg1">
                <a:lumMod val="50000"/>
              </a:schemeClr>
            </a:solidFill>
            <a:effectLst>
              <a:innerShdw blurRad="63500" dist="50800" dir="13500000">
                <a:prstClr val="black">
                  <a:alpha val="50000"/>
                </a:prstClr>
              </a:innerShdw>
            </a:effectLst>
          </a:endParaRPr>
        </a:p>
      </dgm:t>
    </dgm:pt>
    <dgm:pt modelId="{0EAC779B-B97D-4189-93A3-1612456CAE12}" type="sibTrans" cxnId="{BF9E2953-3E99-42AD-A270-43ADA12CA554}">
      <dgm:prSet/>
      <dgm:spPr/>
      <dgm:t>
        <a:bodyPr/>
        <a:lstStyle/>
        <a:p>
          <a:endParaRPr lang="de-DE"/>
        </a:p>
      </dgm:t>
    </dgm:pt>
    <dgm:pt modelId="{22FEAE47-B07C-45DB-8D2F-9599741A89F5}" type="parTrans" cxnId="{BF9E2953-3E99-42AD-A270-43ADA12CA554}">
      <dgm:prSet/>
      <dgm:spPr/>
      <dgm:t>
        <a:bodyPr/>
        <a:lstStyle/>
        <a:p>
          <a:endParaRPr lang="de-DE"/>
        </a:p>
      </dgm:t>
    </dgm:pt>
    <dgm:pt modelId="{8054990F-AD33-4322-B7B9-0F2D49EF37FE}" type="pres">
      <dgm:prSet presAssocID="{51822DBC-F847-4FC1-9F5C-2362ADF92BD2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B5F083B-1E01-4CAF-B7F4-641AB0E20728}" type="pres">
      <dgm:prSet presAssocID="{51822DBC-F847-4FC1-9F5C-2362ADF92BD2}" presName="cycle" presStyleCnt="0"/>
      <dgm:spPr/>
      <dgm:t>
        <a:bodyPr/>
        <a:lstStyle/>
        <a:p>
          <a:endParaRPr lang="de-DE"/>
        </a:p>
      </dgm:t>
    </dgm:pt>
    <dgm:pt modelId="{FE6F2ECD-751F-4638-8814-A865E6B5D837}" type="pres">
      <dgm:prSet presAssocID="{51822DBC-F847-4FC1-9F5C-2362ADF92BD2}" presName="centerShape" presStyleCnt="0"/>
      <dgm:spPr/>
      <dgm:t>
        <a:bodyPr/>
        <a:lstStyle/>
        <a:p>
          <a:endParaRPr lang="de-DE"/>
        </a:p>
      </dgm:t>
    </dgm:pt>
    <dgm:pt modelId="{1257066A-5D4F-4058-A8B0-6EB305330D43}" type="pres">
      <dgm:prSet presAssocID="{51822DBC-F847-4FC1-9F5C-2362ADF92BD2}" presName="connSite" presStyleLbl="node1" presStyleIdx="0" presStyleCnt="9"/>
      <dgm:spPr/>
      <dgm:t>
        <a:bodyPr/>
        <a:lstStyle/>
        <a:p>
          <a:endParaRPr lang="de-DE"/>
        </a:p>
      </dgm:t>
    </dgm:pt>
    <dgm:pt modelId="{A144DC61-A05B-47F2-9184-B6F5B9EB8437}" type="pres">
      <dgm:prSet presAssocID="{51822DBC-F847-4FC1-9F5C-2362ADF92BD2}" presName="visible" presStyleLbl="node1" presStyleIdx="0" presStyleCnt="9" custScaleX="127445" custScaleY="127445" custLinFactNeighborY="957"/>
      <dgm:spPr>
        <a:noFill/>
        <a:ln>
          <a:noFill/>
        </a:ln>
        <a:effectLst/>
      </dgm:spPr>
      <dgm:t>
        <a:bodyPr/>
        <a:lstStyle/>
        <a:p>
          <a:endParaRPr lang="de-DE"/>
        </a:p>
      </dgm:t>
    </dgm:pt>
    <dgm:pt modelId="{20AED90C-C4AB-4666-AFD2-63C9B07F406F}" type="pres">
      <dgm:prSet presAssocID="{9595143C-EBA1-49D4-AB51-9BFA7E73DBB3}" presName="Name25" presStyleLbl="parChTrans1D1" presStyleIdx="0" presStyleCnt="8"/>
      <dgm:spPr/>
      <dgm:t>
        <a:bodyPr/>
        <a:lstStyle/>
        <a:p>
          <a:endParaRPr lang="de-DE"/>
        </a:p>
      </dgm:t>
    </dgm:pt>
    <dgm:pt modelId="{D3226B81-6A40-42DB-A3F7-D8A9DFA62A2D}" type="pres">
      <dgm:prSet presAssocID="{AB130C63-3CD5-4C20-A510-50BAB66CDAED}" presName="node" presStyleCnt="0"/>
      <dgm:spPr/>
      <dgm:t>
        <a:bodyPr/>
        <a:lstStyle/>
        <a:p>
          <a:endParaRPr lang="de-DE"/>
        </a:p>
      </dgm:t>
    </dgm:pt>
    <dgm:pt modelId="{501348C1-6074-4D8C-9F73-326027F240C1}" type="pres">
      <dgm:prSet presAssocID="{AB130C63-3CD5-4C20-A510-50BAB66CDAED}" presName="parentNode" presStyleLbl="node1" presStyleIdx="1" presStyleCnt="9" custLinFactNeighborX="99487" custLinFactNeighborY="79700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EC3EB70-4B76-4B6C-80E3-2A9E8CED726C}" type="pres">
      <dgm:prSet presAssocID="{AB130C63-3CD5-4C20-A510-50BAB66CDAED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5120637-AE85-4B82-AAA8-663CDBCEF024}" type="pres">
      <dgm:prSet presAssocID="{A5537719-F336-4026-BCD4-75C1721D533F}" presName="Name25" presStyleLbl="parChTrans1D1" presStyleIdx="1" presStyleCnt="8"/>
      <dgm:spPr/>
      <dgm:t>
        <a:bodyPr/>
        <a:lstStyle/>
        <a:p>
          <a:endParaRPr lang="de-DE"/>
        </a:p>
      </dgm:t>
    </dgm:pt>
    <dgm:pt modelId="{A9040D1C-DB89-4AD3-AA23-D8189C46B307}" type="pres">
      <dgm:prSet presAssocID="{5D75060B-F79C-4FA8-A3B1-5A3479B5E020}" presName="node" presStyleCnt="0"/>
      <dgm:spPr/>
    </dgm:pt>
    <dgm:pt modelId="{5C25FAA9-5AFF-4199-9C3A-2CAE9DF802C1}" type="pres">
      <dgm:prSet presAssocID="{5D75060B-F79C-4FA8-A3B1-5A3479B5E020}" presName="parentNode" presStyleLbl="node1" presStyleIdx="2" presStyleCnt="9" custLinFactNeighborX="71066" custLinFactNeighborY="95604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20C1042-A579-4ADD-81C1-4114A082C6FE}" type="pres">
      <dgm:prSet presAssocID="{5D75060B-F79C-4FA8-A3B1-5A3479B5E020}" presName="childNode" presStyleLbl="revTx" presStyleIdx="0" presStyleCnt="0">
        <dgm:presLayoutVars>
          <dgm:bulletEnabled val="1"/>
        </dgm:presLayoutVars>
      </dgm:prSet>
      <dgm:spPr/>
    </dgm:pt>
    <dgm:pt modelId="{B2164602-9E48-44DD-ADCE-80015E8EE4AF}" type="pres">
      <dgm:prSet presAssocID="{CE9EEC1D-F5C9-4D6A-A3C3-9127A6F7BE5C}" presName="Name25" presStyleLbl="parChTrans1D1" presStyleIdx="2" presStyleCnt="8"/>
      <dgm:spPr/>
      <dgm:t>
        <a:bodyPr/>
        <a:lstStyle/>
        <a:p>
          <a:endParaRPr lang="de-DE"/>
        </a:p>
      </dgm:t>
    </dgm:pt>
    <dgm:pt modelId="{7C776D26-4A53-4F13-B805-867CF4A90EDF}" type="pres">
      <dgm:prSet presAssocID="{D6224D69-5388-4385-BEA7-EF40E41859F6}" presName="node" presStyleCnt="0"/>
      <dgm:spPr/>
      <dgm:t>
        <a:bodyPr/>
        <a:lstStyle/>
        <a:p>
          <a:endParaRPr lang="de-DE"/>
        </a:p>
      </dgm:t>
    </dgm:pt>
    <dgm:pt modelId="{33FB8042-1123-40B7-BAC3-136AB595D36D}" type="pres">
      <dgm:prSet presAssocID="{D6224D69-5388-4385-BEA7-EF40E41859F6}" presName="parentNode" presStyleLbl="node1" presStyleIdx="3" presStyleCnt="9" custLinFactY="48822" custLinFactNeighborX="17618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B1864FE-A2EA-4F19-93D2-29614C687949}" type="pres">
      <dgm:prSet presAssocID="{D6224D69-5388-4385-BEA7-EF40E41859F6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431551A-36BB-47F8-9ECF-5C29E36BE1F3}" type="pres">
      <dgm:prSet presAssocID="{86231EDB-914E-411A-B506-6ADF0C75BEB5}" presName="Name25" presStyleLbl="parChTrans1D1" presStyleIdx="3" presStyleCnt="8"/>
      <dgm:spPr/>
      <dgm:t>
        <a:bodyPr/>
        <a:lstStyle/>
        <a:p>
          <a:endParaRPr lang="de-DE"/>
        </a:p>
      </dgm:t>
    </dgm:pt>
    <dgm:pt modelId="{75C197B6-1F46-4E29-BCD5-C935BB42BFDB}" type="pres">
      <dgm:prSet presAssocID="{9DF1D8CC-7F81-419F-BC2C-ADAA09206FC5}" presName="node" presStyleCnt="0"/>
      <dgm:spPr/>
      <dgm:t>
        <a:bodyPr/>
        <a:lstStyle/>
        <a:p>
          <a:endParaRPr lang="de-DE"/>
        </a:p>
      </dgm:t>
    </dgm:pt>
    <dgm:pt modelId="{3FA875C4-326D-4803-92EF-1A4B86326E95}" type="pres">
      <dgm:prSet presAssocID="{9DF1D8CC-7F81-419F-BC2C-ADAA09206FC5}" presName="parentNode" presStyleLbl="node1" presStyleIdx="4" presStyleCnt="9" custLinFactX="-100000" custLinFactY="-200000" custLinFactNeighborX="-102173" custLinFactNeighborY="-21542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1EA1239-7743-4989-9817-5B4C939688A6}" type="pres">
      <dgm:prSet presAssocID="{9DF1D8CC-7F81-419F-BC2C-ADAA09206FC5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A1AD9DA-B1F2-4F0F-B767-BDE10299C522}" type="pres">
      <dgm:prSet presAssocID="{E26CF71A-B2A1-4F3B-9E28-0680D078FD47}" presName="Name25" presStyleLbl="parChTrans1D1" presStyleIdx="4" presStyleCnt="8"/>
      <dgm:spPr/>
      <dgm:t>
        <a:bodyPr/>
        <a:lstStyle/>
        <a:p>
          <a:endParaRPr lang="de-DE"/>
        </a:p>
      </dgm:t>
    </dgm:pt>
    <dgm:pt modelId="{F42B5F0E-ED03-4524-A663-03FD50129F50}" type="pres">
      <dgm:prSet presAssocID="{65472990-86BC-47E1-8A69-2EB7815F0E94}" presName="node" presStyleCnt="0"/>
      <dgm:spPr/>
      <dgm:t>
        <a:bodyPr/>
        <a:lstStyle/>
        <a:p>
          <a:endParaRPr lang="de-DE"/>
        </a:p>
      </dgm:t>
    </dgm:pt>
    <dgm:pt modelId="{7DD158FA-C44E-4AEC-92F8-5E6505E6083B}" type="pres">
      <dgm:prSet presAssocID="{65472990-86BC-47E1-8A69-2EB7815F0E94}" presName="parentNode" presStyleLbl="node1" presStyleIdx="5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64D7119-A343-4108-B1EA-3D3DECAA33A5}" type="pres">
      <dgm:prSet presAssocID="{65472990-86BC-47E1-8A69-2EB7815F0E94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73DFF25-65DA-4F72-A6DD-C3697BCEEDA3}" type="pres">
      <dgm:prSet presAssocID="{694D8590-E8B6-4021-AFF6-765EA4FADB31}" presName="Name25" presStyleLbl="parChTrans1D1" presStyleIdx="5" presStyleCnt="8"/>
      <dgm:spPr/>
      <dgm:t>
        <a:bodyPr/>
        <a:lstStyle/>
        <a:p>
          <a:endParaRPr lang="de-DE"/>
        </a:p>
      </dgm:t>
    </dgm:pt>
    <dgm:pt modelId="{9006C954-7B00-458A-AD76-B196F2C5BAEA}" type="pres">
      <dgm:prSet presAssocID="{E0D8737B-20AC-4EF4-B359-E3FFD38FC7AD}" presName="node" presStyleCnt="0"/>
      <dgm:spPr/>
      <dgm:t>
        <a:bodyPr/>
        <a:lstStyle/>
        <a:p>
          <a:endParaRPr lang="de-DE"/>
        </a:p>
      </dgm:t>
    </dgm:pt>
    <dgm:pt modelId="{46C9E879-FAD9-415C-A220-3F1EDA5905E0}" type="pres">
      <dgm:prSet presAssocID="{E0D8737B-20AC-4EF4-B359-E3FFD38FC7AD}" presName="parentNode" presStyleLbl="node1" presStyleIdx="6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FA1C061-8731-4360-86D1-36C04A51D7B3}" type="pres">
      <dgm:prSet presAssocID="{E0D8737B-20AC-4EF4-B359-E3FFD38FC7AD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6FD1EFD-6A80-4EE9-88A3-36E0AD3D62AB}" type="pres">
      <dgm:prSet presAssocID="{93BD6395-67AF-4EDD-B475-1E3DA0DF8EA3}" presName="Name25" presStyleLbl="parChTrans1D1" presStyleIdx="6" presStyleCnt="8"/>
      <dgm:spPr/>
      <dgm:t>
        <a:bodyPr/>
        <a:lstStyle/>
        <a:p>
          <a:endParaRPr lang="de-DE"/>
        </a:p>
      </dgm:t>
    </dgm:pt>
    <dgm:pt modelId="{F1EB8011-AD61-4950-B130-578C921014B9}" type="pres">
      <dgm:prSet presAssocID="{D5294F5B-835B-4FAF-9D7B-32052E5989B5}" presName="node" presStyleCnt="0"/>
      <dgm:spPr/>
      <dgm:t>
        <a:bodyPr/>
        <a:lstStyle/>
        <a:p>
          <a:endParaRPr lang="de-DE"/>
        </a:p>
      </dgm:t>
    </dgm:pt>
    <dgm:pt modelId="{935E1A51-DBCE-4BA1-A001-820A4CD671F6}" type="pres">
      <dgm:prSet presAssocID="{D5294F5B-835B-4FAF-9D7B-32052E5989B5}" presName="parentNode" presStyleLbl="node1" presStyleIdx="7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3B78024-080F-4BC1-9569-5773236C7884}" type="pres">
      <dgm:prSet presAssocID="{D5294F5B-835B-4FAF-9D7B-32052E5989B5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3DB110E-01CE-414B-999E-19DD488FA300}" type="pres">
      <dgm:prSet presAssocID="{22FEAE47-B07C-45DB-8D2F-9599741A89F5}" presName="Name25" presStyleLbl="parChTrans1D1" presStyleIdx="7" presStyleCnt="8"/>
      <dgm:spPr/>
      <dgm:t>
        <a:bodyPr/>
        <a:lstStyle/>
        <a:p>
          <a:endParaRPr lang="de-DE"/>
        </a:p>
      </dgm:t>
    </dgm:pt>
    <dgm:pt modelId="{989D7FBA-2D03-4A71-9D1E-557D94272391}" type="pres">
      <dgm:prSet presAssocID="{FD01DEEA-37C7-4B70-B83A-117F533F3FA8}" presName="node" presStyleCnt="0"/>
      <dgm:spPr/>
      <dgm:t>
        <a:bodyPr/>
        <a:lstStyle/>
        <a:p>
          <a:endParaRPr lang="de-DE"/>
        </a:p>
      </dgm:t>
    </dgm:pt>
    <dgm:pt modelId="{5F321A4E-38D9-42FA-AD86-1EFE01F7E4BF}" type="pres">
      <dgm:prSet presAssocID="{FD01DEEA-37C7-4B70-B83A-117F533F3FA8}" presName="parentNode" presStyleLbl="node1" presStyleIdx="8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2A1C6A0-E51A-41EF-B742-6024A27DBEA2}" type="pres">
      <dgm:prSet presAssocID="{FD01DEEA-37C7-4B70-B83A-117F533F3FA8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971F14DE-8CA5-492B-9D90-C578C952839E}" srcId="{51822DBC-F847-4FC1-9F5C-2362ADF92BD2}" destId="{AB130C63-3CD5-4C20-A510-50BAB66CDAED}" srcOrd="0" destOrd="0" parTransId="{9595143C-EBA1-49D4-AB51-9BFA7E73DBB3}" sibTransId="{FFFBB39A-8A8B-4312-B05C-A037490CFDCE}"/>
    <dgm:cxn modelId="{7D7C03F5-A6F7-4B67-B5C3-58EF5EDC789E}" type="presOf" srcId="{65472990-86BC-47E1-8A69-2EB7815F0E94}" destId="{7DD158FA-C44E-4AEC-92F8-5E6505E6083B}" srcOrd="0" destOrd="0" presId="urn:microsoft.com/office/officeart/2005/8/layout/radial2"/>
    <dgm:cxn modelId="{1FB44B34-AA29-42A7-AA58-D0B7E61ACEA8}" type="presOf" srcId="{D5294F5B-835B-4FAF-9D7B-32052E5989B5}" destId="{935E1A51-DBCE-4BA1-A001-820A4CD671F6}" srcOrd="0" destOrd="0" presId="urn:microsoft.com/office/officeart/2005/8/layout/radial2"/>
    <dgm:cxn modelId="{BF9E2953-3E99-42AD-A270-43ADA12CA554}" srcId="{51822DBC-F847-4FC1-9F5C-2362ADF92BD2}" destId="{FD01DEEA-37C7-4B70-B83A-117F533F3FA8}" srcOrd="7" destOrd="0" parTransId="{22FEAE47-B07C-45DB-8D2F-9599741A89F5}" sibTransId="{0EAC779B-B97D-4189-93A3-1612456CAE12}"/>
    <dgm:cxn modelId="{4BDDD0FE-D468-4B91-8218-807C899E5938}" srcId="{51822DBC-F847-4FC1-9F5C-2362ADF92BD2}" destId="{65472990-86BC-47E1-8A69-2EB7815F0E94}" srcOrd="4" destOrd="0" parTransId="{E26CF71A-B2A1-4F3B-9E28-0680D078FD47}" sibTransId="{8EDC345D-2FD2-4EA6-9148-DFE64002BD9A}"/>
    <dgm:cxn modelId="{470BED50-5555-4A5B-A701-83AAAEE4BE67}" type="presOf" srcId="{A5537719-F336-4026-BCD4-75C1721D533F}" destId="{C5120637-AE85-4B82-AAA8-663CDBCEF024}" srcOrd="0" destOrd="0" presId="urn:microsoft.com/office/officeart/2005/8/layout/radial2"/>
    <dgm:cxn modelId="{E122723A-F1B4-4CB8-832B-F54270397BCC}" srcId="{51822DBC-F847-4FC1-9F5C-2362ADF92BD2}" destId="{D6224D69-5388-4385-BEA7-EF40E41859F6}" srcOrd="2" destOrd="0" parTransId="{CE9EEC1D-F5C9-4D6A-A3C3-9127A6F7BE5C}" sibTransId="{229C78C2-C396-445F-A314-9AFCDC341D3E}"/>
    <dgm:cxn modelId="{3DF78F10-FA57-4D60-81A1-04109F93D0F4}" srcId="{51822DBC-F847-4FC1-9F5C-2362ADF92BD2}" destId="{5D75060B-F79C-4FA8-A3B1-5A3479B5E020}" srcOrd="1" destOrd="0" parTransId="{A5537719-F336-4026-BCD4-75C1721D533F}" sibTransId="{0D683620-06A7-4C8D-90BB-234D0AF1DDEB}"/>
    <dgm:cxn modelId="{CFC3C07B-4B0F-467A-B32E-314648F32545}" type="presOf" srcId="{22FEAE47-B07C-45DB-8D2F-9599741A89F5}" destId="{73DB110E-01CE-414B-999E-19DD488FA300}" srcOrd="0" destOrd="0" presId="urn:microsoft.com/office/officeart/2005/8/layout/radial2"/>
    <dgm:cxn modelId="{80D16618-6C35-4936-9E46-DA5F71061B16}" type="presOf" srcId="{AB130C63-3CD5-4C20-A510-50BAB66CDAED}" destId="{501348C1-6074-4D8C-9F73-326027F240C1}" srcOrd="0" destOrd="0" presId="urn:microsoft.com/office/officeart/2005/8/layout/radial2"/>
    <dgm:cxn modelId="{441034FE-48E0-46A4-A411-C4E21079EF12}" srcId="{51822DBC-F847-4FC1-9F5C-2362ADF92BD2}" destId="{E0D8737B-20AC-4EF4-B359-E3FFD38FC7AD}" srcOrd="5" destOrd="0" parTransId="{694D8590-E8B6-4021-AFF6-765EA4FADB31}" sibTransId="{089CC642-D849-4CE8-82B2-E9ACE3600BBF}"/>
    <dgm:cxn modelId="{D5713A8D-C594-4F44-9C96-2E2DEA0EA1F4}" type="presOf" srcId="{E0D8737B-20AC-4EF4-B359-E3FFD38FC7AD}" destId="{46C9E879-FAD9-415C-A220-3F1EDA5905E0}" srcOrd="0" destOrd="0" presId="urn:microsoft.com/office/officeart/2005/8/layout/radial2"/>
    <dgm:cxn modelId="{4242D413-73A3-4C2A-B611-C17AF8F0394C}" type="presOf" srcId="{86231EDB-914E-411A-B506-6ADF0C75BEB5}" destId="{6431551A-36BB-47F8-9ECF-5C29E36BE1F3}" srcOrd="0" destOrd="0" presId="urn:microsoft.com/office/officeart/2005/8/layout/radial2"/>
    <dgm:cxn modelId="{07E023E4-BC04-4590-A5B1-F59DDDC1EF3F}" type="presOf" srcId="{5D75060B-F79C-4FA8-A3B1-5A3479B5E020}" destId="{5C25FAA9-5AFF-4199-9C3A-2CAE9DF802C1}" srcOrd="0" destOrd="0" presId="urn:microsoft.com/office/officeart/2005/8/layout/radial2"/>
    <dgm:cxn modelId="{109DAC87-739B-400A-9D89-2932DCE55547}" type="presOf" srcId="{E26CF71A-B2A1-4F3B-9E28-0680D078FD47}" destId="{DA1AD9DA-B1F2-4F0F-B767-BDE10299C522}" srcOrd="0" destOrd="0" presId="urn:microsoft.com/office/officeart/2005/8/layout/radial2"/>
    <dgm:cxn modelId="{B468B432-BC61-4509-9DD4-6E3CA1ADE3CB}" type="presOf" srcId="{CE9EEC1D-F5C9-4D6A-A3C3-9127A6F7BE5C}" destId="{B2164602-9E48-44DD-ADCE-80015E8EE4AF}" srcOrd="0" destOrd="0" presId="urn:microsoft.com/office/officeart/2005/8/layout/radial2"/>
    <dgm:cxn modelId="{86F94DFF-D94F-4395-892D-4B4AF07F5B65}" type="presOf" srcId="{9DF1D8CC-7F81-419F-BC2C-ADAA09206FC5}" destId="{3FA875C4-326D-4803-92EF-1A4B86326E95}" srcOrd="0" destOrd="0" presId="urn:microsoft.com/office/officeart/2005/8/layout/radial2"/>
    <dgm:cxn modelId="{C53E51C1-A292-4F7E-98FC-6C8ECA0A9148}" type="presOf" srcId="{694D8590-E8B6-4021-AFF6-765EA4FADB31}" destId="{673DFF25-65DA-4F72-A6DD-C3697BCEEDA3}" srcOrd="0" destOrd="0" presId="urn:microsoft.com/office/officeart/2005/8/layout/radial2"/>
    <dgm:cxn modelId="{BCD78626-F232-4B63-98FF-0333915BBE5B}" srcId="{51822DBC-F847-4FC1-9F5C-2362ADF92BD2}" destId="{D5294F5B-835B-4FAF-9D7B-32052E5989B5}" srcOrd="6" destOrd="0" parTransId="{93BD6395-67AF-4EDD-B475-1E3DA0DF8EA3}" sibTransId="{BAFAD6C3-DD6C-47DA-A798-2348ADAA6F3D}"/>
    <dgm:cxn modelId="{90091BA9-A863-453D-8110-594E76C07BAA}" srcId="{51822DBC-F847-4FC1-9F5C-2362ADF92BD2}" destId="{9DF1D8CC-7F81-419F-BC2C-ADAA09206FC5}" srcOrd="3" destOrd="0" parTransId="{86231EDB-914E-411A-B506-6ADF0C75BEB5}" sibTransId="{85353EA3-C176-42A8-917A-0C29DC9A089F}"/>
    <dgm:cxn modelId="{949BE479-7408-43EE-9DF2-B4B72C76477D}" type="presOf" srcId="{FD01DEEA-37C7-4B70-B83A-117F533F3FA8}" destId="{5F321A4E-38D9-42FA-AD86-1EFE01F7E4BF}" srcOrd="0" destOrd="0" presId="urn:microsoft.com/office/officeart/2005/8/layout/radial2"/>
    <dgm:cxn modelId="{FCBF1B53-A955-499A-9042-F2077229D9AB}" type="presOf" srcId="{51822DBC-F847-4FC1-9F5C-2362ADF92BD2}" destId="{8054990F-AD33-4322-B7B9-0F2D49EF37FE}" srcOrd="0" destOrd="0" presId="urn:microsoft.com/office/officeart/2005/8/layout/radial2"/>
    <dgm:cxn modelId="{BBD70BE5-F3C1-476F-8589-DD431A9C3AB6}" type="presOf" srcId="{9595143C-EBA1-49D4-AB51-9BFA7E73DBB3}" destId="{20AED90C-C4AB-4666-AFD2-63C9B07F406F}" srcOrd="0" destOrd="0" presId="urn:microsoft.com/office/officeart/2005/8/layout/radial2"/>
    <dgm:cxn modelId="{43F2B120-F3A5-4168-AC70-A048100B0C05}" type="presOf" srcId="{D6224D69-5388-4385-BEA7-EF40E41859F6}" destId="{33FB8042-1123-40B7-BAC3-136AB595D36D}" srcOrd="0" destOrd="0" presId="urn:microsoft.com/office/officeart/2005/8/layout/radial2"/>
    <dgm:cxn modelId="{E558EC2A-B2ED-4F65-83B7-E5E5E4970004}" type="presOf" srcId="{93BD6395-67AF-4EDD-B475-1E3DA0DF8EA3}" destId="{36FD1EFD-6A80-4EE9-88A3-36E0AD3D62AB}" srcOrd="0" destOrd="0" presId="urn:microsoft.com/office/officeart/2005/8/layout/radial2"/>
    <dgm:cxn modelId="{C701D87F-6908-461F-95CF-C0FB4612B251}" type="presParOf" srcId="{8054990F-AD33-4322-B7B9-0F2D49EF37FE}" destId="{9B5F083B-1E01-4CAF-B7F4-641AB0E20728}" srcOrd="0" destOrd="0" presId="urn:microsoft.com/office/officeart/2005/8/layout/radial2"/>
    <dgm:cxn modelId="{1AB2968E-CB69-41FD-A929-E226EE2DBF56}" type="presParOf" srcId="{9B5F083B-1E01-4CAF-B7F4-641AB0E20728}" destId="{FE6F2ECD-751F-4638-8814-A865E6B5D837}" srcOrd="0" destOrd="0" presId="urn:microsoft.com/office/officeart/2005/8/layout/radial2"/>
    <dgm:cxn modelId="{F63A01D1-D430-4AC5-9C81-53B21D4EA733}" type="presParOf" srcId="{FE6F2ECD-751F-4638-8814-A865E6B5D837}" destId="{1257066A-5D4F-4058-A8B0-6EB305330D43}" srcOrd="0" destOrd="0" presId="urn:microsoft.com/office/officeart/2005/8/layout/radial2"/>
    <dgm:cxn modelId="{B29BC774-8BCC-4876-9D52-4E4ECA215A66}" type="presParOf" srcId="{FE6F2ECD-751F-4638-8814-A865E6B5D837}" destId="{A144DC61-A05B-47F2-9184-B6F5B9EB8437}" srcOrd="1" destOrd="0" presId="urn:microsoft.com/office/officeart/2005/8/layout/radial2"/>
    <dgm:cxn modelId="{74914E35-F3FF-4B09-91E6-F3C3555CE6C7}" type="presParOf" srcId="{9B5F083B-1E01-4CAF-B7F4-641AB0E20728}" destId="{20AED90C-C4AB-4666-AFD2-63C9B07F406F}" srcOrd="1" destOrd="0" presId="urn:microsoft.com/office/officeart/2005/8/layout/radial2"/>
    <dgm:cxn modelId="{8E49BF87-42BE-49F0-AD1B-70AB29E48946}" type="presParOf" srcId="{9B5F083B-1E01-4CAF-B7F4-641AB0E20728}" destId="{D3226B81-6A40-42DB-A3F7-D8A9DFA62A2D}" srcOrd="2" destOrd="0" presId="urn:microsoft.com/office/officeart/2005/8/layout/radial2"/>
    <dgm:cxn modelId="{381A2D8A-2B9B-4BE4-8F4A-D99A0AEE05C4}" type="presParOf" srcId="{D3226B81-6A40-42DB-A3F7-D8A9DFA62A2D}" destId="{501348C1-6074-4D8C-9F73-326027F240C1}" srcOrd="0" destOrd="0" presId="urn:microsoft.com/office/officeart/2005/8/layout/radial2"/>
    <dgm:cxn modelId="{3E6DD168-D2B2-4D4F-B45F-A6854506B3A3}" type="presParOf" srcId="{D3226B81-6A40-42DB-A3F7-D8A9DFA62A2D}" destId="{AEC3EB70-4B76-4B6C-80E3-2A9E8CED726C}" srcOrd="1" destOrd="0" presId="urn:microsoft.com/office/officeart/2005/8/layout/radial2"/>
    <dgm:cxn modelId="{BE27BD3E-AD30-4567-8C2E-7C95357B1486}" type="presParOf" srcId="{9B5F083B-1E01-4CAF-B7F4-641AB0E20728}" destId="{C5120637-AE85-4B82-AAA8-663CDBCEF024}" srcOrd="3" destOrd="0" presId="urn:microsoft.com/office/officeart/2005/8/layout/radial2"/>
    <dgm:cxn modelId="{31245B7F-95D6-4BD0-A9DB-1B45815ECFC3}" type="presParOf" srcId="{9B5F083B-1E01-4CAF-B7F4-641AB0E20728}" destId="{A9040D1C-DB89-4AD3-AA23-D8189C46B307}" srcOrd="4" destOrd="0" presId="urn:microsoft.com/office/officeart/2005/8/layout/radial2"/>
    <dgm:cxn modelId="{865D40FB-76D5-4EE6-8ACA-ECC0215CC588}" type="presParOf" srcId="{A9040D1C-DB89-4AD3-AA23-D8189C46B307}" destId="{5C25FAA9-5AFF-4199-9C3A-2CAE9DF802C1}" srcOrd="0" destOrd="0" presId="urn:microsoft.com/office/officeart/2005/8/layout/radial2"/>
    <dgm:cxn modelId="{7E09426D-C71B-4E53-B10E-D2C7C9F2946D}" type="presParOf" srcId="{A9040D1C-DB89-4AD3-AA23-D8189C46B307}" destId="{720C1042-A579-4ADD-81C1-4114A082C6FE}" srcOrd="1" destOrd="0" presId="urn:microsoft.com/office/officeart/2005/8/layout/radial2"/>
    <dgm:cxn modelId="{A4677F39-CA37-4552-A509-AC7AFD163AFC}" type="presParOf" srcId="{9B5F083B-1E01-4CAF-B7F4-641AB0E20728}" destId="{B2164602-9E48-44DD-ADCE-80015E8EE4AF}" srcOrd="5" destOrd="0" presId="urn:microsoft.com/office/officeart/2005/8/layout/radial2"/>
    <dgm:cxn modelId="{B86F13BF-A9A6-4C57-8A9F-D04768FD976D}" type="presParOf" srcId="{9B5F083B-1E01-4CAF-B7F4-641AB0E20728}" destId="{7C776D26-4A53-4F13-B805-867CF4A90EDF}" srcOrd="6" destOrd="0" presId="urn:microsoft.com/office/officeart/2005/8/layout/radial2"/>
    <dgm:cxn modelId="{E829BDBB-F19F-44B8-8456-EB8BE56F5867}" type="presParOf" srcId="{7C776D26-4A53-4F13-B805-867CF4A90EDF}" destId="{33FB8042-1123-40B7-BAC3-136AB595D36D}" srcOrd="0" destOrd="0" presId="urn:microsoft.com/office/officeart/2005/8/layout/radial2"/>
    <dgm:cxn modelId="{F6F1A870-9C06-47FA-9329-08B80FB9056E}" type="presParOf" srcId="{7C776D26-4A53-4F13-B805-867CF4A90EDF}" destId="{9B1864FE-A2EA-4F19-93D2-29614C687949}" srcOrd="1" destOrd="0" presId="urn:microsoft.com/office/officeart/2005/8/layout/radial2"/>
    <dgm:cxn modelId="{7696F862-E5CF-4B13-B728-B41987F3E07E}" type="presParOf" srcId="{9B5F083B-1E01-4CAF-B7F4-641AB0E20728}" destId="{6431551A-36BB-47F8-9ECF-5C29E36BE1F3}" srcOrd="7" destOrd="0" presId="urn:microsoft.com/office/officeart/2005/8/layout/radial2"/>
    <dgm:cxn modelId="{8F41E88C-EC51-448E-B868-2A2424974784}" type="presParOf" srcId="{9B5F083B-1E01-4CAF-B7F4-641AB0E20728}" destId="{75C197B6-1F46-4E29-BCD5-C935BB42BFDB}" srcOrd="8" destOrd="0" presId="urn:microsoft.com/office/officeart/2005/8/layout/radial2"/>
    <dgm:cxn modelId="{53EED604-15FE-46BA-8610-F8CB96C281CE}" type="presParOf" srcId="{75C197B6-1F46-4E29-BCD5-C935BB42BFDB}" destId="{3FA875C4-326D-4803-92EF-1A4B86326E95}" srcOrd="0" destOrd="0" presId="urn:microsoft.com/office/officeart/2005/8/layout/radial2"/>
    <dgm:cxn modelId="{79FB94D2-BE4C-4BB7-AF15-38F7315526AC}" type="presParOf" srcId="{75C197B6-1F46-4E29-BCD5-C935BB42BFDB}" destId="{A1EA1239-7743-4989-9817-5B4C939688A6}" srcOrd="1" destOrd="0" presId="urn:microsoft.com/office/officeart/2005/8/layout/radial2"/>
    <dgm:cxn modelId="{013B78EE-326D-49D7-88F6-1BE33F9202B2}" type="presParOf" srcId="{9B5F083B-1E01-4CAF-B7F4-641AB0E20728}" destId="{DA1AD9DA-B1F2-4F0F-B767-BDE10299C522}" srcOrd="9" destOrd="0" presId="urn:microsoft.com/office/officeart/2005/8/layout/radial2"/>
    <dgm:cxn modelId="{9321E432-736F-41F5-BAF3-2905D7BDB8DE}" type="presParOf" srcId="{9B5F083B-1E01-4CAF-B7F4-641AB0E20728}" destId="{F42B5F0E-ED03-4524-A663-03FD50129F50}" srcOrd="10" destOrd="0" presId="urn:microsoft.com/office/officeart/2005/8/layout/radial2"/>
    <dgm:cxn modelId="{461FC705-D31F-4F6D-B8EE-59D040DDB7A6}" type="presParOf" srcId="{F42B5F0E-ED03-4524-A663-03FD50129F50}" destId="{7DD158FA-C44E-4AEC-92F8-5E6505E6083B}" srcOrd="0" destOrd="0" presId="urn:microsoft.com/office/officeart/2005/8/layout/radial2"/>
    <dgm:cxn modelId="{E0B35449-3DA3-483E-9099-63CE07C9D1FD}" type="presParOf" srcId="{F42B5F0E-ED03-4524-A663-03FD50129F50}" destId="{D64D7119-A343-4108-B1EA-3D3DECAA33A5}" srcOrd="1" destOrd="0" presId="urn:microsoft.com/office/officeart/2005/8/layout/radial2"/>
    <dgm:cxn modelId="{4885055F-F81C-4DCD-A8B6-0B3956025A6A}" type="presParOf" srcId="{9B5F083B-1E01-4CAF-B7F4-641AB0E20728}" destId="{673DFF25-65DA-4F72-A6DD-C3697BCEEDA3}" srcOrd="11" destOrd="0" presId="urn:microsoft.com/office/officeart/2005/8/layout/radial2"/>
    <dgm:cxn modelId="{EB114910-B3F9-4E06-93AA-0CAF855A794F}" type="presParOf" srcId="{9B5F083B-1E01-4CAF-B7F4-641AB0E20728}" destId="{9006C954-7B00-458A-AD76-B196F2C5BAEA}" srcOrd="12" destOrd="0" presId="urn:microsoft.com/office/officeart/2005/8/layout/radial2"/>
    <dgm:cxn modelId="{86FB5A10-AA5E-4D87-84F9-BE2F49D11141}" type="presParOf" srcId="{9006C954-7B00-458A-AD76-B196F2C5BAEA}" destId="{46C9E879-FAD9-415C-A220-3F1EDA5905E0}" srcOrd="0" destOrd="0" presId="urn:microsoft.com/office/officeart/2005/8/layout/radial2"/>
    <dgm:cxn modelId="{4754EB1C-98CA-4C9A-84C4-57FFCA33BF3F}" type="presParOf" srcId="{9006C954-7B00-458A-AD76-B196F2C5BAEA}" destId="{FFA1C061-8731-4360-86D1-36C04A51D7B3}" srcOrd="1" destOrd="0" presId="urn:microsoft.com/office/officeart/2005/8/layout/radial2"/>
    <dgm:cxn modelId="{DFE9B672-E33F-470E-A28A-75372C7BDAF0}" type="presParOf" srcId="{9B5F083B-1E01-4CAF-B7F4-641AB0E20728}" destId="{36FD1EFD-6A80-4EE9-88A3-36E0AD3D62AB}" srcOrd="13" destOrd="0" presId="urn:microsoft.com/office/officeart/2005/8/layout/radial2"/>
    <dgm:cxn modelId="{4A069607-F3D3-4A8C-87B0-DEB59B6D2D78}" type="presParOf" srcId="{9B5F083B-1E01-4CAF-B7F4-641AB0E20728}" destId="{F1EB8011-AD61-4950-B130-578C921014B9}" srcOrd="14" destOrd="0" presId="urn:microsoft.com/office/officeart/2005/8/layout/radial2"/>
    <dgm:cxn modelId="{C7B1A0C0-7070-4F35-BFA2-B58F700B7907}" type="presParOf" srcId="{F1EB8011-AD61-4950-B130-578C921014B9}" destId="{935E1A51-DBCE-4BA1-A001-820A4CD671F6}" srcOrd="0" destOrd="0" presId="urn:microsoft.com/office/officeart/2005/8/layout/radial2"/>
    <dgm:cxn modelId="{0CCC7974-EE36-4588-BE2F-E1F0A0F27259}" type="presParOf" srcId="{F1EB8011-AD61-4950-B130-578C921014B9}" destId="{F3B78024-080F-4BC1-9569-5773236C7884}" srcOrd="1" destOrd="0" presId="urn:microsoft.com/office/officeart/2005/8/layout/radial2"/>
    <dgm:cxn modelId="{39536ABA-C706-4D5B-8D5E-71684EC6365D}" type="presParOf" srcId="{9B5F083B-1E01-4CAF-B7F4-641AB0E20728}" destId="{73DB110E-01CE-414B-999E-19DD488FA300}" srcOrd="15" destOrd="0" presId="urn:microsoft.com/office/officeart/2005/8/layout/radial2"/>
    <dgm:cxn modelId="{51590612-8624-4AD7-A5BA-62C9D2D5027C}" type="presParOf" srcId="{9B5F083B-1E01-4CAF-B7F4-641AB0E20728}" destId="{989D7FBA-2D03-4A71-9D1E-557D94272391}" srcOrd="16" destOrd="0" presId="urn:microsoft.com/office/officeart/2005/8/layout/radial2"/>
    <dgm:cxn modelId="{B5A387F8-3674-46CF-8115-72C20E7506C2}" type="presParOf" srcId="{989D7FBA-2D03-4A71-9D1E-557D94272391}" destId="{5F321A4E-38D9-42FA-AD86-1EFE01F7E4BF}" srcOrd="0" destOrd="0" presId="urn:microsoft.com/office/officeart/2005/8/layout/radial2"/>
    <dgm:cxn modelId="{FB99E168-67C0-45B7-8AA0-F520C79A7F81}" type="presParOf" srcId="{989D7FBA-2D03-4A71-9D1E-557D94272391}" destId="{82A1C6A0-E51A-41EF-B742-6024A27DBEA2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DB110E-01CE-414B-999E-19DD488FA300}">
      <dsp:nvSpPr>
        <dsp:cNvPr id="0" name=""/>
        <dsp:cNvSpPr/>
      </dsp:nvSpPr>
      <dsp:spPr>
        <a:xfrm rot="3037512">
          <a:off x="255230" y="3380094"/>
          <a:ext cx="1911456" cy="35683"/>
        </a:xfrm>
        <a:custGeom>
          <a:avLst/>
          <a:gdLst/>
          <a:ahLst/>
          <a:cxnLst/>
          <a:rect l="0" t="0" r="0" b="0"/>
          <a:pathLst>
            <a:path>
              <a:moveTo>
                <a:pt x="0" y="17841"/>
              </a:moveTo>
              <a:lnTo>
                <a:pt x="1911456" y="17841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FD1EFD-6A80-4EE9-88A3-36E0AD3D62AB}">
      <dsp:nvSpPr>
        <dsp:cNvPr id="0" name=""/>
        <dsp:cNvSpPr/>
      </dsp:nvSpPr>
      <dsp:spPr>
        <a:xfrm rot="2187896">
          <a:off x="465713" y="3133051"/>
          <a:ext cx="1871614" cy="35683"/>
        </a:xfrm>
        <a:custGeom>
          <a:avLst/>
          <a:gdLst/>
          <a:ahLst/>
          <a:cxnLst/>
          <a:rect l="0" t="0" r="0" b="0"/>
          <a:pathLst>
            <a:path>
              <a:moveTo>
                <a:pt x="0" y="17841"/>
              </a:moveTo>
              <a:lnTo>
                <a:pt x="1871614" y="17841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3DFF25-65DA-4F72-A6DD-C3697BCEEDA3}">
      <dsp:nvSpPr>
        <dsp:cNvPr id="0" name=""/>
        <dsp:cNvSpPr/>
      </dsp:nvSpPr>
      <dsp:spPr>
        <a:xfrm rot="1320569">
          <a:off x="580591" y="2845607"/>
          <a:ext cx="1875273" cy="35683"/>
        </a:xfrm>
        <a:custGeom>
          <a:avLst/>
          <a:gdLst/>
          <a:ahLst/>
          <a:cxnLst/>
          <a:rect l="0" t="0" r="0" b="0"/>
          <a:pathLst>
            <a:path>
              <a:moveTo>
                <a:pt x="0" y="17841"/>
              </a:moveTo>
              <a:lnTo>
                <a:pt x="1875273" y="17841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1AD9DA-B1F2-4F0F-B767-BDE10299C522}">
      <dsp:nvSpPr>
        <dsp:cNvPr id="0" name=""/>
        <dsp:cNvSpPr/>
      </dsp:nvSpPr>
      <dsp:spPr>
        <a:xfrm rot="441553">
          <a:off x="641209" y="2546293"/>
          <a:ext cx="1873408" cy="35683"/>
        </a:xfrm>
        <a:custGeom>
          <a:avLst/>
          <a:gdLst/>
          <a:ahLst/>
          <a:cxnLst/>
          <a:rect l="0" t="0" r="0" b="0"/>
          <a:pathLst>
            <a:path>
              <a:moveTo>
                <a:pt x="0" y="17841"/>
              </a:moveTo>
              <a:lnTo>
                <a:pt x="1873408" y="17841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31551A-36BB-47F8-9ECF-5C29E36BE1F3}">
      <dsp:nvSpPr>
        <dsp:cNvPr id="0" name=""/>
        <dsp:cNvSpPr/>
      </dsp:nvSpPr>
      <dsp:spPr>
        <a:xfrm rot="18320864">
          <a:off x="154061" y="1328735"/>
          <a:ext cx="2007741" cy="35683"/>
        </a:xfrm>
        <a:custGeom>
          <a:avLst/>
          <a:gdLst/>
          <a:ahLst/>
          <a:cxnLst/>
          <a:rect l="0" t="0" r="0" b="0"/>
          <a:pathLst>
            <a:path>
              <a:moveTo>
                <a:pt x="0" y="17841"/>
              </a:moveTo>
              <a:lnTo>
                <a:pt x="2007741" y="17841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164602-9E48-44DD-ADCE-80015E8EE4AF}">
      <dsp:nvSpPr>
        <dsp:cNvPr id="0" name=""/>
        <dsp:cNvSpPr/>
      </dsp:nvSpPr>
      <dsp:spPr>
        <a:xfrm rot="21217576">
          <a:off x="643330" y="2266368"/>
          <a:ext cx="1810245" cy="35683"/>
        </a:xfrm>
        <a:custGeom>
          <a:avLst/>
          <a:gdLst/>
          <a:ahLst/>
          <a:cxnLst/>
          <a:rect l="0" t="0" r="0" b="0"/>
          <a:pathLst>
            <a:path>
              <a:moveTo>
                <a:pt x="0" y="17841"/>
              </a:moveTo>
              <a:lnTo>
                <a:pt x="1810245" y="17841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120637-AE85-4B82-AAA8-663CDBCEF024}">
      <dsp:nvSpPr>
        <dsp:cNvPr id="0" name=""/>
        <dsp:cNvSpPr/>
      </dsp:nvSpPr>
      <dsp:spPr>
        <a:xfrm rot="20126327">
          <a:off x="560201" y="1874013"/>
          <a:ext cx="1961121" cy="35683"/>
        </a:xfrm>
        <a:custGeom>
          <a:avLst/>
          <a:gdLst/>
          <a:ahLst/>
          <a:cxnLst/>
          <a:rect l="0" t="0" r="0" b="0"/>
          <a:pathLst>
            <a:path>
              <a:moveTo>
                <a:pt x="0" y="17841"/>
              </a:moveTo>
              <a:lnTo>
                <a:pt x="1961121" y="17841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AED90C-C4AB-4666-AFD2-63C9B07F406F}">
      <dsp:nvSpPr>
        <dsp:cNvPr id="0" name=""/>
        <dsp:cNvSpPr/>
      </dsp:nvSpPr>
      <dsp:spPr>
        <a:xfrm rot="19307900">
          <a:off x="436717" y="1587351"/>
          <a:ext cx="1981753" cy="35683"/>
        </a:xfrm>
        <a:custGeom>
          <a:avLst/>
          <a:gdLst/>
          <a:ahLst/>
          <a:cxnLst/>
          <a:rect l="0" t="0" r="0" b="0"/>
          <a:pathLst>
            <a:path>
              <a:moveTo>
                <a:pt x="0" y="17841"/>
              </a:moveTo>
              <a:lnTo>
                <a:pt x="1981753" y="17841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44DC61-A05B-47F2-9184-B6F5B9EB8437}">
      <dsp:nvSpPr>
        <dsp:cNvPr id="0" name=""/>
        <dsp:cNvSpPr/>
      </dsp:nvSpPr>
      <dsp:spPr>
        <a:xfrm>
          <a:off x="-47429" y="1969541"/>
          <a:ext cx="898952" cy="898952"/>
        </a:xfrm>
        <a:prstGeom prst="ellipse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01348C1-6074-4D8C-9F73-326027F240C1}">
      <dsp:nvSpPr>
        <dsp:cNvPr id="0" name=""/>
        <dsp:cNvSpPr/>
      </dsp:nvSpPr>
      <dsp:spPr>
        <a:xfrm>
          <a:off x="2160945" y="649929"/>
          <a:ext cx="423219" cy="423219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de-DE" sz="2800" b="1" kern="1200" dirty="0">
            <a:solidFill>
              <a:schemeClr val="bg1">
                <a:lumMod val="50000"/>
              </a:schemeClr>
            </a:solidFill>
            <a:effectLst>
              <a:innerShdw blurRad="63500" dist="50800" dir="13500000">
                <a:prstClr val="black">
                  <a:alpha val="50000"/>
                </a:prstClr>
              </a:innerShdw>
            </a:effectLst>
          </a:endParaRPr>
        </a:p>
      </dsp:txBody>
      <dsp:txXfrm>
        <a:off x="2222924" y="711908"/>
        <a:ext cx="299261" cy="299261"/>
      </dsp:txXfrm>
    </dsp:sp>
    <dsp:sp modelId="{5C25FAA9-5AFF-4199-9C3A-2CAE9DF802C1}">
      <dsp:nvSpPr>
        <dsp:cNvPr id="0" name=""/>
        <dsp:cNvSpPr/>
      </dsp:nvSpPr>
      <dsp:spPr>
        <a:xfrm>
          <a:off x="2413452" y="1184702"/>
          <a:ext cx="423219" cy="423219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900" kern="1200" dirty="0"/>
        </a:p>
      </dsp:txBody>
      <dsp:txXfrm>
        <a:off x="2475431" y="1246681"/>
        <a:ext cx="299261" cy="299261"/>
      </dsp:txXfrm>
    </dsp:sp>
    <dsp:sp modelId="{33FB8042-1123-40B7-BAC3-136AB595D36D}">
      <dsp:nvSpPr>
        <dsp:cNvPr id="0" name=""/>
        <dsp:cNvSpPr/>
      </dsp:nvSpPr>
      <dsp:spPr>
        <a:xfrm>
          <a:off x="2446673" y="1948628"/>
          <a:ext cx="423219" cy="423219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de-DE" sz="2000" b="1" kern="1200" dirty="0">
            <a:solidFill>
              <a:schemeClr val="bg1">
                <a:lumMod val="50000"/>
              </a:schemeClr>
            </a:solidFill>
            <a:effectLst>
              <a:innerShdw blurRad="63500" dist="50800" dir="13500000">
                <a:prstClr val="black">
                  <a:alpha val="50000"/>
                </a:prstClr>
              </a:innerShdw>
            </a:effectLst>
          </a:endParaRPr>
        </a:p>
      </dsp:txBody>
      <dsp:txXfrm>
        <a:off x="2508652" y="2010607"/>
        <a:ext cx="299261" cy="299261"/>
      </dsp:txXfrm>
    </dsp:sp>
    <dsp:sp modelId="{3FA875C4-326D-4803-92EF-1A4B86326E95}">
      <dsp:nvSpPr>
        <dsp:cNvPr id="0" name=""/>
        <dsp:cNvSpPr/>
      </dsp:nvSpPr>
      <dsp:spPr>
        <a:xfrm>
          <a:off x="1649523" y="143553"/>
          <a:ext cx="423219" cy="423219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de-DE" sz="2800" b="1" kern="1200" dirty="0">
            <a:solidFill>
              <a:schemeClr val="bg1">
                <a:lumMod val="50000"/>
              </a:schemeClr>
            </a:solidFill>
            <a:effectLst>
              <a:innerShdw blurRad="63500" dist="50800" dir="13500000">
                <a:prstClr val="black">
                  <a:alpha val="50000"/>
                </a:prstClr>
              </a:innerShdw>
            </a:effectLst>
          </a:endParaRPr>
        </a:p>
      </dsp:txBody>
      <dsp:txXfrm>
        <a:off x="1711502" y="205532"/>
        <a:ext cx="299261" cy="299261"/>
      </dsp:txXfrm>
    </dsp:sp>
    <dsp:sp modelId="{7DD158FA-C44E-4AEC-92F8-5E6505E6083B}">
      <dsp:nvSpPr>
        <dsp:cNvPr id="0" name=""/>
        <dsp:cNvSpPr/>
      </dsp:nvSpPr>
      <dsp:spPr>
        <a:xfrm>
          <a:off x="2505158" y="2499613"/>
          <a:ext cx="423219" cy="423219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de-DE" sz="2800" b="1" kern="1200" dirty="0">
            <a:solidFill>
              <a:schemeClr val="bg1">
                <a:lumMod val="50000"/>
              </a:schemeClr>
            </a:solidFill>
            <a:effectLst>
              <a:innerShdw blurRad="63500" dist="50800" dir="13500000">
                <a:prstClr val="black">
                  <a:alpha val="50000"/>
                </a:prstClr>
              </a:innerShdw>
            </a:effectLst>
          </a:endParaRPr>
        </a:p>
      </dsp:txBody>
      <dsp:txXfrm>
        <a:off x="2567137" y="2561592"/>
        <a:ext cx="299261" cy="299261"/>
      </dsp:txXfrm>
    </dsp:sp>
    <dsp:sp modelId="{46C9E879-FAD9-415C-A220-3F1EDA5905E0}">
      <dsp:nvSpPr>
        <dsp:cNvPr id="0" name=""/>
        <dsp:cNvSpPr/>
      </dsp:nvSpPr>
      <dsp:spPr>
        <a:xfrm>
          <a:off x="2372110" y="3082531"/>
          <a:ext cx="423219" cy="423219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de-DE" sz="2800" b="1" kern="1200" dirty="0">
            <a:solidFill>
              <a:schemeClr val="bg1">
                <a:lumMod val="50000"/>
              </a:schemeClr>
            </a:solidFill>
            <a:effectLst>
              <a:innerShdw blurRad="63500" dist="50800" dir="13500000">
                <a:prstClr val="black">
                  <a:alpha val="50000"/>
                </a:prstClr>
              </a:innerShdw>
            </a:effectLst>
          </a:endParaRPr>
        </a:p>
      </dsp:txBody>
      <dsp:txXfrm>
        <a:off x="2434089" y="3144510"/>
        <a:ext cx="299261" cy="299261"/>
      </dsp:txXfrm>
    </dsp:sp>
    <dsp:sp modelId="{935E1A51-DBCE-4BA1-A001-820A4CD671F6}">
      <dsp:nvSpPr>
        <dsp:cNvPr id="0" name=""/>
        <dsp:cNvSpPr/>
      </dsp:nvSpPr>
      <dsp:spPr>
        <a:xfrm>
          <a:off x="2112687" y="3621229"/>
          <a:ext cx="423219" cy="423219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de-DE" sz="2800" b="1" kern="1200" dirty="0">
            <a:solidFill>
              <a:schemeClr val="bg1">
                <a:lumMod val="50000"/>
              </a:schemeClr>
            </a:solidFill>
            <a:effectLst>
              <a:innerShdw blurRad="63500" dist="50800" dir="13500000">
                <a:prstClr val="black">
                  <a:alpha val="50000"/>
                </a:prstClr>
              </a:innerShdw>
            </a:effectLst>
          </a:endParaRPr>
        </a:p>
      </dsp:txBody>
      <dsp:txXfrm>
        <a:off x="2174666" y="3683208"/>
        <a:ext cx="299261" cy="299261"/>
      </dsp:txXfrm>
    </dsp:sp>
    <dsp:sp modelId="{5F321A4E-38D9-42FA-AD86-1EFE01F7E4BF}">
      <dsp:nvSpPr>
        <dsp:cNvPr id="0" name=""/>
        <dsp:cNvSpPr/>
      </dsp:nvSpPr>
      <dsp:spPr>
        <a:xfrm>
          <a:off x="1739897" y="4088693"/>
          <a:ext cx="423219" cy="423219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de-DE" sz="2800" b="1" kern="1200" dirty="0">
            <a:solidFill>
              <a:schemeClr val="bg1">
                <a:lumMod val="50000"/>
              </a:schemeClr>
            </a:solidFill>
            <a:effectLst>
              <a:innerShdw blurRad="63500" dist="50800" dir="13500000">
                <a:prstClr val="black">
                  <a:alpha val="50000"/>
                </a:prstClr>
              </a:innerShdw>
            </a:effectLst>
          </a:endParaRPr>
        </a:p>
      </dsp:txBody>
      <dsp:txXfrm>
        <a:off x="1801876" y="4150672"/>
        <a:ext cx="299261" cy="2992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137" cy="512304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0506" y="0"/>
            <a:ext cx="3077137" cy="512304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E6C6EB0D-02EF-4E25-8BD7-5D8DE6CF72EE}" type="datetimeFigureOut">
              <a:rPr lang="de-DE" smtClean="0"/>
              <a:t>12.02.2020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2309"/>
            <a:ext cx="3077137" cy="512304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0506" y="9722309"/>
            <a:ext cx="3077137" cy="512304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BF811B3A-326B-4131-8403-6CB9807455D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11144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955D4BF6-6C14-48D9-9B56-BD7ECF424BB6}" type="datetimeFigureOut">
              <a:rPr lang="de-DE" smtClean="0"/>
              <a:pPr/>
              <a:t>12.02.2020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4768" tIns="47384" rIns="94768" bIns="47384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B2FAA1D5-3A96-44ED-BA33-B44BE00F7417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Aft>
                <a:spcPts val="622"/>
              </a:spcAft>
            </a:pPr>
            <a:r>
              <a:rPr lang="de-DE" dirty="0" smtClean="0"/>
              <a:t>1.173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43D90-3925-4F07-933D-A9346534DB5D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5048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43D90-3925-4F07-933D-A9346534DB5D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9717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A54F8-C1F7-4FFF-8DCA-1659DF38838A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7509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A54F8-C1F7-4FFF-8DCA-1659DF38838A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3643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Alles eigene Bilder….</a:t>
            </a:r>
          </a:p>
          <a:p>
            <a:r>
              <a:rPr lang="de-DE" dirty="0" smtClean="0"/>
              <a:t>Außer das vom autonomen fahren, dass haben wir aber schon länger.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AA1D5-3A96-44ED-BA33-B44BE00F7417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493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Alles eigene Bilder….</a:t>
            </a:r>
          </a:p>
          <a:p>
            <a:r>
              <a:rPr lang="de-DE" dirty="0" smtClean="0"/>
              <a:t>Außer das vom autonomen fahren, dass haben wir aber schon länger.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AA1D5-3A96-44ED-BA33-B44BE00F7417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1963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Favorit + Bildrechte Simone</a:t>
            </a:r>
            <a:r>
              <a:rPr lang="de-DE" b="1" baseline="0" dirty="0" smtClean="0">
                <a:solidFill>
                  <a:srgbClr val="FF0000"/>
                </a:solidFill>
              </a:rPr>
              <a:t> Haug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06A90-28C1-4640-BAD2-D1D8B8E769EC}" type="slidenum">
              <a:rPr lang="de-DE" smtClean="0"/>
              <a:pPr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4792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ED71E-8771-44AD-BB8A-7D795FDA117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Text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de-D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3562" y="1142984"/>
            <a:ext cx="8276521" cy="5019536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0AEEF"/>
              </a:buClr>
              <a:buSzPct val="100000"/>
              <a:buFont typeface="Arial" pitchFamily="34" charset="0"/>
              <a:buChar char="■"/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15963" indent="-354013">
              <a:buClr>
                <a:srgbClr val="00AEEF"/>
              </a:buClr>
              <a:buFont typeface="Wingdings" pitchFamily="2" charset="2"/>
              <a:buChar char="v"/>
              <a:tabLst>
                <a:tab pos="715963" algn="l"/>
              </a:tabLs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89013" indent="-276225">
              <a:buClr>
                <a:srgbClr val="00AEEF"/>
              </a:buClr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254125" indent="-266700">
              <a:buClr>
                <a:srgbClr val="00AEEF"/>
              </a:buClr>
              <a:buFont typeface="Symbol" pitchFamily="18" charset="2"/>
              <a:buChar char="-"/>
              <a:defRPr sz="16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Zeile 2</a:t>
            </a:r>
          </a:p>
          <a:p>
            <a:pPr lvl="2"/>
            <a:r>
              <a:rPr lang="de-DE" dirty="0" smtClean="0"/>
              <a:t>Zeile 3</a:t>
            </a:r>
          </a:p>
          <a:p>
            <a:pPr lvl="3"/>
            <a:r>
              <a:rPr lang="de-DE" dirty="0" smtClean="0"/>
              <a:t>Zeile 4</a:t>
            </a:r>
          </a:p>
        </p:txBody>
      </p:sp>
      <p:sp>
        <p:nvSpPr>
          <p:cNvPr id="21" name="Fußzeilenplatzhalter 55"/>
          <p:cNvSpPr>
            <a:spLocks noGrp="1"/>
          </p:cNvSpPr>
          <p:nvPr userDrawn="1">
            <p:ph type="ftr" sz="quarter" idx="3"/>
          </p:nvPr>
        </p:nvSpPr>
        <p:spPr>
          <a:xfrm>
            <a:off x="2329946" y="6286520"/>
            <a:ext cx="4484108" cy="41467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Abstimmungstermin SSC - Abt. eGovernment der LHS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7" name="Foliennummernplatzhalter 56"/>
          <p:cNvSpPr>
            <a:spLocks noGrp="1"/>
          </p:cNvSpPr>
          <p:nvPr userDrawn="1">
            <p:ph type="sldNum" sz="quarter" idx="4"/>
          </p:nvPr>
        </p:nvSpPr>
        <p:spPr>
          <a:xfrm>
            <a:off x="0" y="6276716"/>
            <a:ext cx="1077033" cy="395320"/>
          </a:xfrm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000000"/>
                </a:solidFill>
              </a:rPr>
              <a:t>Seite </a:t>
            </a:r>
            <a:fld id="{12E9AB5D-3F75-480A-93C5-56366206A804}" type="slidenum">
              <a:rPr>
                <a:solidFill>
                  <a:srgbClr val="000000"/>
                </a:solidFill>
              </a:rPr>
              <a:pPr/>
              <a:t>‹Nr.›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xfrm>
            <a:off x="1381873" y="71414"/>
            <a:ext cx="6223509" cy="785818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br>
              <a:rPr lang="de-DE" dirty="0" smtClean="0"/>
            </a:br>
            <a:r>
              <a:rPr lang="de-DE" dirty="0" smtClean="0"/>
              <a:t>Zeile 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52370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ED71E-8771-44AD-BB8A-7D795FDA117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Text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de-DE" dirty="0" smtClean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89240"/>
            <a:ext cx="9144000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54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bg>
      <p:bgPr>
        <a:blipFill dpi="0" rotWithShape="1">
          <a:blip r:embed="rId2">
            <a:alphaModFix amt="20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ED71E-8771-44AD-BB8A-7D795FDA117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Text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38428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ED71E-8771-44AD-BB8A-7D795FDA117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Text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175960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folie">
    <p:bg>
      <p:bgPr>
        <a:blipFill dpi="0" rotWithShape="1">
          <a:blip r:embed="rId2">
            <a:alphaModFix amt="2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ED71E-8771-44AD-BB8A-7D795FDA1179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9376"/>
            <a:ext cx="9144000" cy="169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98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7549E-838C-406A-98D9-33151E16067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5528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7549E-838C-406A-98D9-33151E16067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6364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s-419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419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ED71E-8771-44AD-BB8A-7D795FDA117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5654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ED71E-8771-44AD-BB8A-7D795FDA117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1477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2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de-DE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ED71E-8771-44AD-BB8A-7D795FDA1179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62" r:id="rId3"/>
    <p:sldLayoutId id="2147483663" r:id="rId4"/>
    <p:sldLayoutId id="2147483664" r:id="rId5"/>
    <p:sldLayoutId id="2147483669" r:id="rId6"/>
    <p:sldLayoutId id="2147483670" r:id="rId7"/>
    <p:sldLayoutId id="2147483671" r:id="rId8"/>
    <p:sldLayoutId id="2147483672" r:id="rId9"/>
    <p:sldLayoutId id="2147483674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Clr>
          <a:srgbClr val="005DA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jfif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1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cache4.asset-cache.net/xd/500169248.jpg?v=1&amp;c=IWSAsset&amp;k=2&amp;d=DF8D445051B40C74D37B67B2E0449240DD9BE2D9A1DB104CC47EF8E1AC4D13FDE561B73C3E11E70A"/>
          <p:cNvPicPr>
            <a:picLocks noChangeAspect="1" noChangeArrowheads="1"/>
          </p:cNvPicPr>
          <p:nvPr/>
        </p:nvPicPr>
        <p:blipFill>
          <a:blip r:embed="rId2" cstate="print"/>
          <a:srcRect l="3169" r="7544"/>
          <a:stretch>
            <a:fillRect/>
          </a:stretch>
        </p:blipFill>
        <p:spPr bwMode="auto">
          <a:xfrm>
            <a:off x="0" y="0"/>
            <a:ext cx="9144000" cy="5760640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1792" y="1628800"/>
            <a:ext cx="8856984" cy="4752528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a"/>
              </a:rPr>
              <a:t/>
            </a:r>
            <a:b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a"/>
              </a:rPr>
            </a:br>
            <a: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a"/>
              </a:rPr>
              <a:t/>
            </a:r>
            <a:b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a"/>
              </a:rPr>
            </a:br>
            <a:r>
              <a:rPr lang="en-US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a"/>
              </a:rPr>
              <a:t/>
            </a:r>
            <a:br>
              <a:rPr lang="en-US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a"/>
              </a:rPr>
            </a:br>
            <a:r>
              <a:rPr lang="de-DE" sz="4000" b="1" dirty="0">
                <a:solidFill>
                  <a:schemeClr val="bg1"/>
                </a:solidFill>
              </a:rPr>
              <a:t>Smart Mobility in Stuttgart: -</a:t>
            </a:r>
            <a:br>
              <a:rPr lang="de-DE" sz="4000" b="1" dirty="0">
                <a:solidFill>
                  <a:schemeClr val="bg1"/>
                </a:solidFill>
              </a:rPr>
            </a:br>
            <a:r>
              <a:rPr lang="de-DE" sz="4000" b="1" dirty="0">
                <a:solidFill>
                  <a:schemeClr val="bg1"/>
                </a:solidFill>
              </a:rPr>
              <a:t>Welche intelligenten Services gestalten</a:t>
            </a:r>
            <a:br>
              <a:rPr lang="de-DE" sz="4000" b="1" dirty="0">
                <a:solidFill>
                  <a:schemeClr val="bg1"/>
                </a:solidFill>
              </a:rPr>
            </a:br>
            <a:r>
              <a:rPr lang="de-DE" sz="4000" b="1" dirty="0" smtClean="0">
                <a:solidFill>
                  <a:schemeClr val="bg1"/>
                </a:solidFill>
              </a:rPr>
              <a:t>die Mobilität </a:t>
            </a:r>
            <a:r>
              <a:rPr lang="de-DE" sz="4000" b="1" dirty="0">
                <a:solidFill>
                  <a:schemeClr val="bg1"/>
                </a:solidFill>
              </a:rPr>
              <a:t>attraktiver </a:t>
            </a:r>
            <a:r>
              <a:rPr lang="de-DE" sz="4000" b="1" dirty="0" smtClean="0">
                <a:solidFill>
                  <a:schemeClr val="bg1"/>
                </a:solidFill>
              </a:rPr>
              <a:t>?</a:t>
            </a:r>
            <a:r>
              <a:rPr lang="de-DE" sz="2400" b="1" dirty="0" smtClean="0">
                <a:solidFill>
                  <a:schemeClr val="bg1"/>
                </a:solidFill>
              </a:rPr>
              <a:t/>
            </a:r>
            <a:br>
              <a:rPr lang="de-DE" sz="2400" b="1" dirty="0" smtClean="0">
                <a:solidFill>
                  <a:schemeClr val="bg1"/>
                </a:solidFill>
              </a:rPr>
            </a:br>
            <a:r>
              <a:rPr lang="de-DE" sz="2400" b="1" dirty="0" err="1" smtClean="0">
                <a:solidFill>
                  <a:schemeClr val="bg1"/>
                </a:solidFill>
              </a:rPr>
              <a:t>Digitaliserungskonferenz</a:t>
            </a:r>
            <a:r>
              <a:rPr lang="de-DE" sz="2400" b="1" dirty="0" smtClean="0">
                <a:solidFill>
                  <a:schemeClr val="bg1"/>
                </a:solidFill>
              </a:rPr>
              <a:t> Baden-Württemberg am 13. Februar 2020</a:t>
            </a:r>
            <a: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a"/>
              </a:rPr>
              <a:t/>
            </a:r>
            <a:b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a"/>
              </a:rPr>
            </a:br>
            <a: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a"/>
              </a:rPr>
              <a:t/>
            </a:r>
            <a:b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a"/>
              </a:rPr>
            </a:br>
            <a: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a"/>
              </a:rPr>
              <a:t/>
            </a:r>
            <a:b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a"/>
              </a:rPr>
            </a:b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a"/>
              </a:rPr>
              <a:t/>
            </a:r>
            <a:b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elvetia"/>
              </a:rPr>
            </a:br>
            <a:endParaRPr lang="en-US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elvetia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1520" y="5805264"/>
            <a:ext cx="8568952" cy="941040"/>
          </a:xfrm>
        </p:spPr>
        <p:txBody>
          <a:bodyPr>
            <a:normAutofit/>
          </a:bodyPr>
          <a:lstStyle/>
          <a:p>
            <a:r>
              <a:rPr lang="de-DE" sz="1800" dirty="0" smtClean="0">
                <a:solidFill>
                  <a:schemeClr val="tx1"/>
                </a:solidFill>
              </a:rPr>
              <a:t>Wolfgang Forderer</a:t>
            </a:r>
          </a:p>
          <a:p>
            <a:r>
              <a:rPr lang="de-DE" sz="1600" dirty="0" smtClean="0">
                <a:solidFill>
                  <a:schemeClr val="tx1"/>
                </a:solidFill>
              </a:rPr>
              <a:t>Landeshauptstadt Stuttgart - Referat Strategische Planung und nachhaltige Mobilität</a:t>
            </a:r>
          </a:p>
          <a:p>
            <a:endParaRPr lang="de-DE" sz="1400" dirty="0" smtClean="0">
              <a:solidFill>
                <a:schemeClr val="tx1"/>
              </a:solidFill>
            </a:endParaRPr>
          </a:p>
          <a:p>
            <a:pPr algn="l"/>
            <a:endParaRPr lang="de-DE" altLang="en-US" b="1" dirty="0" smtClean="0">
              <a:solidFill>
                <a:schemeClr val="tx1"/>
              </a:solidFill>
            </a:endParaRPr>
          </a:p>
          <a:p>
            <a:pPr algn="l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7549E-838C-406A-98D9-33151E160671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461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feld 26"/>
          <p:cNvSpPr txBox="1"/>
          <p:nvPr/>
        </p:nvSpPr>
        <p:spPr>
          <a:xfrm>
            <a:off x="4722468" y="814424"/>
            <a:ext cx="4078987" cy="648072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 sz="1600" u="none" dirty="0" err="1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387142" y="143365"/>
            <a:ext cx="45448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GB" altLang="en-US" sz="2400" b="1" dirty="0" smtClean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P+R </a:t>
            </a:r>
            <a:r>
              <a:rPr lang="en-GB" altLang="en-US" sz="2400" b="1" dirty="0" err="1" smtClean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Parkhaus</a:t>
            </a:r>
            <a:r>
              <a:rPr lang="en-GB" altLang="en-US" sz="2400" b="1" dirty="0" smtClean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GB" altLang="en-US" sz="2400" b="1" dirty="0" err="1" smtClean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Österfeld</a:t>
            </a:r>
            <a:endParaRPr lang="de-DE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3667081"/>
            <a:ext cx="2055036" cy="310731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3365"/>
            <a:ext cx="4421532" cy="331432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20" t="5743" r="10769" b="9572"/>
          <a:stretch/>
        </p:blipFill>
        <p:spPr>
          <a:xfrm>
            <a:off x="6854774" y="3568787"/>
            <a:ext cx="2173335" cy="3185266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377046" y="814424"/>
            <a:ext cx="4002877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014AA3"/>
              </a:buClr>
            </a:pPr>
            <a:endParaRPr lang="de-DE" sz="10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spcBef>
                <a:spcPts val="600"/>
              </a:spcBef>
              <a:spcAft>
                <a:spcPts val="600"/>
              </a:spcAft>
              <a:buClr>
                <a:srgbClr val="014AA3"/>
              </a:buClr>
              <a:buFont typeface="Arial" pitchFamily="34" charset="0"/>
              <a:buChar char="•"/>
            </a:pPr>
            <a:r>
              <a:rPr lang="de-DE" sz="2000" dirty="0" smtClean="0">
                <a:latin typeface="Arial" pitchFamily="34" charset="0"/>
                <a:cs typeface="Arial" pitchFamily="34" charset="0"/>
              </a:rPr>
              <a:t>Parkschein = Fahrschein</a:t>
            </a:r>
            <a:endParaRPr lang="de-DE" sz="2000" dirty="0">
              <a:latin typeface="Arial" pitchFamily="34" charset="0"/>
              <a:cs typeface="Arial" pitchFamily="34" charset="0"/>
            </a:endParaRPr>
          </a:p>
          <a:p>
            <a:pPr marL="177800" indent="-177800">
              <a:spcBef>
                <a:spcPts val="600"/>
              </a:spcBef>
              <a:spcAft>
                <a:spcPts val="600"/>
              </a:spcAft>
              <a:buClr>
                <a:srgbClr val="014AA3"/>
              </a:buClr>
              <a:buFont typeface="Arial" pitchFamily="34" charset="0"/>
              <a:buChar char="•"/>
            </a:pPr>
            <a:r>
              <a:rPr lang="de-DE" sz="2000" dirty="0" smtClean="0">
                <a:latin typeface="Arial" pitchFamily="34" charset="0"/>
                <a:cs typeface="Arial" pitchFamily="34" charset="0"/>
              </a:rPr>
              <a:t>Bei der Einfahrt wird ein Parkschein ausgegeben, der als Einzel- oder Gruppenticket für einen Tag gilt.</a:t>
            </a:r>
          </a:p>
          <a:p>
            <a:pPr marL="177800" indent="-177800">
              <a:spcBef>
                <a:spcPts val="600"/>
              </a:spcBef>
              <a:spcAft>
                <a:spcPts val="600"/>
              </a:spcAft>
              <a:buClr>
                <a:srgbClr val="014AA3"/>
              </a:buClr>
              <a:buFont typeface="Arial" pitchFamily="34" charset="0"/>
              <a:buChar char="•"/>
            </a:pPr>
            <a:r>
              <a:rPr lang="de-DE" sz="2000" dirty="0" smtClean="0">
                <a:latin typeface="Arial" pitchFamily="34" charset="0"/>
                <a:cs typeface="Arial" pitchFamily="34" charset="0"/>
              </a:rPr>
              <a:t>Am Kassenautomat wird über die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polygoCard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geprüft, ob ein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Jahresabo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vorhanden ist. Dann wird nur der Parkpreis gezahlt.</a:t>
            </a:r>
          </a:p>
          <a:p>
            <a:pPr marL="177800" indent="-177800">
              <a:spcBef>
                <a:spcPts val="600"/>
              </a:spcBef>
              <a:spcAft>
                <a:spcPts val="600"/>
              </a:spcAft>
              <a:buClr>
                <a:srgbClr val="014AA3"/>
              </a:buClr>
              <a:buFont typeface="Arial" pitchFamily="34" charset="0"/>
              <a:buChar char="•"/>
            </a:pPr>
            <a:r>
              <a:rPr lang="de-DE" sz="2000" dirty="0" smtClean="0">
                <a:latin typeface="Arial" pitchFamily="34" charset="0"/>
                <a:cs typeface="Arial" pitchFamily="34" charset="0"/>
              </a:rPr>
              <a:t>Platz 1 im bundesweiten Parkhaus-Test des ADAC</a:t>
            </a:r>
          </a:p>
        </p:txBody>
      </p:sp>
    </p:spTree>
    <p:extLst>
      <p:ext uri="{BB962C8B-B14F-4D97-AF65-F5344CB8AC3E}">
        <p14:creationId xmlns:p14="http://schemas.microsoft.com/office/powerpoint/2010/main" val="37698275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2"/>
          <a:srcRect l="13856" t="16912" r="15878" b="13526"/>
          <a:stretch/>
        </p:blipFill>
        <p:spPr>
          <a:xfrm>
            <a:off x="3723906" y="22880"/>
            <a:ext cx="5369854" cy="297407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322" y="3356992"/>
            <a:ext cx="5373809" cy="3024336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>
          <a:xfrm>
            <a:off x="77030" y="294421"/>
            <a:ext cx="45448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GB" altLang="en-US" sz="2400" b="1" dirty="0" err="1" smtClean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Parkunload</a:t>
            </a:r>
            <a:endParaRPr lang="de-DE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2126" y="725515"/>
            <a:ext cx="4002877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014AA3"/>
              </a:buClr>
            </a:pPr>
            <a:endParaRPr lang="de-DE" sz="10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spcBef>
                <a:spcPts val="600"/>
              </a:spcBef>
              <a:spcAft>
                <a:spcPts val="600"/>
              </a:spcAft>
              <a:buClr>
                <a:srgbClr val="014AA3"/>
              </a:buClr>
              <a:buFont typeface="Arial" pitchFamily="34" charset="0"/>
              <a:buChar char="•"/>
            </a:pPr>
            <a:r>
              <a:rPr lang="de-DE" sz="2000" dirty="0" smtClean="0">
                <a:latin typeface="Arial" pitchFamily="34" charset="0"/>
                <a:cs typeface="Arial" pitchFamily="34" charset="0"/>
              </a:rPr>
              <a:t>Information und Buchung </a:t>
            </a:r>
            <a:br>
              <a:rPr lang="de-DE" sz="2000" dirty="0" smtClean="0">
                <a:latin typeface="Arial" pitchFamily="34" charset="0"/>
                <a:cs typeface="Arial" pitchFamily="34" charset="0"/>
              </a:rPr>
            </a:br>
            <a:r>
              <a:rPr lang="de-DE" sz="2000" dirty="0" smtClean="0">
                <a:latin typeface="Arial" pitchFamily="34" charset="0"/>
                <a:cs typeface="Arial" pitchFamily="34" charset="0"/>
              </a:rPr>
              <a:t>von Lieferzonen</a:t>
            </a:r>
          </a:p>
          <a:p>
            <a:pPr marL="177800" indent="-177800">
              <a:spcBef>
                <a:spcPts val="600"/>
              </a:spcBef>
              <a:spcAft>
                <a:spcPts val="600"/>
              </a:spcAft>
              <a:buClr>
                <a:srgbClr val="014AA3"/>
              </a:buClr>
              <a:buFont typeface="Arial" pitchFamily="34" charset="0"/>
              <a:buChar char="•"/>
            </a:pPr>
            <a:r>
              <a:rPr lang="de-DE" sz="2000" dirty="0" smtClean="0">
                <a:latin typeface="Arial" pitchFamily="34" charset="0"/>
                <a:cs typeface="Arial" pitchFamily="34" charset="0"/>
              </a:rPr>
              <a:t>Test an 30-40 Standorten </a:t>
            </a:r>
            <a:br>
              <a:rPr lang="de-DE" sz="2000" dirty="0" smtClean="0">
                <a:latin typeface="Arial" pitchFamily="34" charset="0"/>
                <a:cs typeface="Arial" pitchFamily="34" charset="0"/>
              </a:rPr>
            </a:br>
            <a:r>
              <a:rPr lang="de-DE" sz="2000" dirty="0" smtClean="0">
                <a:latin typeface="Arial" pitchFamily="34" charset="0"/>
                <a:cs typeface="Arial" pitchFamily="34" charset="0"/>
              </a:rPr>
              <a:t>in einem Stadtbezirk</a:t>
            </a:r>
          </a:p>
          <a:p>
            <a:pPr marL="177800" indent="-177800">
              <a:spcBef>
                <a:spcPts val="600"/>
              </a:spcBef>
              <a:spcAft>
                <a:spcPts val="600"/>
              </a:spcAft>
              <a:buClr>
                <a:srgbClr val="014AA3"/>
              </a:buClr>
              <a:buFont typeface="Arial" pitchFamily="34" charset="0"/>
              <a:buChar char="•"/>
            </a:pPr>
            <a:r>
              <a:rPr lang="de-DE" sz="2000" dirty="0" smtClean="0">
                <a:latin typeface="Arial" pitchFamily="34" charset="0"/>
                <a:cs typeface="Arial" pitchFamily="34" charset="0"/>
              </a:rPr>
              <a:t>Weniger Parken in zweiter Reihe,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mehrr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Effizienz für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Logsitiker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und Empfänger</a:t>
            </a:r>
          </a:p>
          <a:p>
            <a:pPr marL="177800" indent="-177800">
              <a:spcBef>
                <a:spcPts val="600"/>
              </a:spcBef>
              <a:spcAft>
                <a:spcPts val="600"/>
              </a:spcAft>
              <a:buClr>
                <a:srgbClr val="014AA3"/>
              </a:buClr>
              <a:buFont typeface="Arial" pitchFamily="34" charset="0"/>
              <a:buChar char="•"/>
            </a:pPr>
            <a:r>
              <a:rPr lang="de-DE" sz="2000" dirty="0" smtClean="0">
                <a:latin typeface="Arial" pitchFamily="34" charset="0"/>
                <a:cs typeface="Arial" pitchFamily="34" charset="0"/>
              </a:rPr>
              <a:t>Wichtige Daten für Stadtverwaltung</a:t>
            </a:r>
          </a:p>
        </p:txBody>
      </p:sp>
    </p:spTree>
    <p:extLst>
      <p:ext uri="{BB962C8B-B14F-4D97-AF65-F5344CB8AC3E}">
        <p14:creationId xmlns:p14="http://schemas.microsoft.com/office/powerpoint/2010/main" val="414888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7549E-838C-406A-98D9-33151E160671}" type="slidenum">
              <a:rPr lang="de-DE" smtClean="0"/>
              <a:pPr/>
              <a:t>12</a:t>
            </a:fld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24062" b="25613"/>
          <a:stretch/>
        </p:blipFill>
        <p:spPr>
          <a:xfrm>
            <a:off x="3569648" y="260649"/>
            <a:ext cx="5574352" cy="3600400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125832" y="260648"/>
            <a:ext cx="45448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GB" altLang="en-US" sz="2400" b="1" dirty="0" err="1" smtClean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Elektromobilität</a:t>
            </a:r>
            <a:endParaRPr lang="de-DE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25832" y="722313"/>
            <a:ext cx="3384376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014AA3"/>
              </a:buClr>
            </a:pPr>
            <a:endParaRPr lang="de-DE" sz="10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spcBef>
                <a:spcPts val="600"/>
              </a:spcBef>
              <a:spcAft>
                <a:spcPts val="600"/>
              </a:spcAft>
              <a:buClr>
                <a:srgbClr val="014AA3"/>
              </a:buClr>
              <a:buFont typeface="Arial" pitchFamily="34" charset="0"/>
              <a:buChar char="•"/>
            </a:pPr>
            <a:r>
              <a:rPr lang="de-DE" sz="2000" dirty="0" smtClean="0">
                <a:latin typeface="Arial" pitchFamily="34" charset="0"/>
                <a:cs typeface="Arial" pitchFamily="34" charset="0"/>
              </a:rPr>
              <a:t>Einrichtung von 346 neuen Standorten für Ladesäulen in 2020</a:t>
            </a:r>
            <a:endParaRPr lang="de-DE" sz="2000" dirty="0">
              <a:latin typeface="Arial" pitchFamily="34" charset="0"/>
              <a:cs typeface="Arial" pitchFamily="34" charset="0"/>
            </a:endParaRPr>
          </a:p>
          <a:p>
            <a:pPr marL="177800" indent="-177800">
              <a:spcBef>
                <a:spcPts val="600"/>
              </a:spcBef>
              <a:spcAft>
                <a:spcPts val="600"/>
              </a:spcAft>
              <a:buClr>
                <a:srgbClr val="014AA3"/>
              </a:buClr>
              <a:buFont typeface="Arial" pitchFamily="34" charset="0"/>
              <a:buChar char="•"/>
            </a:pPr>
            <a:r>
              <a:rPr lang="de-DE" sz="2000" dirty="0" smtClean="0">
                <a:latin typeface="Arial" pitchFamily="34" charset="0"/>
                <a:cs typeface="Arial" pitchFamily="34" charset="0"/>
              </a:rPr>
              <a:t>Digitale Karte zeigt den Investoren, in welchem der 152 Stadtteile noch freie Standorte sind</a:t>
            </a:r>
          </a:p>
          <a:p>
            <a:pPr marL="177800" indent="-177800">
              <a:spcBef>
                <a:spcPts val="600"/>
              </a:spcBef>
              <a:spcAft>
                <a:spcPts val="600"/>
              </a:spcAft>
              <a:buClr>
                <a:srgbClr val="014AA3"/>
              </a:buClr>
              <a:buFont typeface="Arial" pitchFamily="34" charset="0"/>
              <a:buChar char="•"/>
            </a:pPr>
            <a:r>
              <a:rPr lang="de-DE" sz="2000" dirty="0" smtClean="0">
                <a:latin typeface="Arial" pitchFamily="34" charset="0"/>
                <a:cs typeface="Arial" pitchFamily="34" charset="0"/>
              </a:rPr>
              <a:t>Karte ist auch Planungs-grundlage für Stadt und Netzbetreiber</a:t>
            </a:r>
          </a:p>
          <a:p>
            <a:pPr marL="177800" indent="-177800">
              <a:spcBef>
                <a:spcPts val="600"/>
              </a:spcBef>
              <a:spcAft>
                <a:spcPts val="600"/>
              </a:spcAft>
              <a:buClr>
                <a:srgbClr val="014AA3"/>
              </a:buClr>
              <a:buFont typeface="Arial" pitchFamily="34" charset="0"/>
              <a:buChar char="•"/>
            </a:pPr>
            <a:r>
              <a:rPr lang="de-DE" sz="2000" dirty="0" smtClean="0">
                <a:latin typeface="Arial" pitchFamily="34" charset="0"/>
                <a:cs typeface="Arial" pitchFamily="34" charset="0"/>
              </a:rPr>
              <a:t>Website mit allen Infos zum Thema (Händler, Fahrzeuge, Werkstätten, Förderung)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394" y="4037900"/>
            <a:ext cx="5611606" cy="271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8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ED71E-8771-44AD-BB8A-7D795FDA1179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125832" y="260648"/>
            <a:ext cx="45448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GB" sz="2400" b="1" dirty="0" err="1" smtClean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Strategische</a:t>
            </a:r>
            <a:r>
              <a:rPr lang="en-GB" sz="2400" b="1" dirty="0" smtClean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lang="en-GB" sz="2400" b="1" dirty="0" smtClean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</a:br>
            <a:r>
              <a:rPr lang="en-GB" sz="2400" b="1" dirty="0" err="1" smtClean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Verkehrslenkung</a:t>
            </a:r>
            <a:endParaRPr lang="de-DE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0789" y="1052736"/>
            <a:ext cx="4516206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014AA3"/>
              </a:buClr>
            </a:pPr>
            <a:endParaRPr lang="de-DE" sz="10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spcBef>
                <a:spcPts val="600"/>
              </a:spcBef>
              <a:spcAft>
                <a:spcPts val="600"/>
              </a:spcAft>
              <a:buClr>
                <a:srgbClr val="014AA3"/>
              </a:buClr>
              <a:buFont typeface="Arial" pitchFamily="34" charset="0"/>
              <a:buChar char="•"/>
            </a:pPr>
            <a:r>
              <a:rPr lang="de-DE" sz="2000" dirty="0" smtClean="0">
                <a:latin typeface="Arial" pitchFamily="34" charset="0"/>
                <a:cs typeface="Arial" pitchFamily="34" charset="0"/>
              </a:rPr>
              <a:t>Entwicklung von Standards für Kommunikation 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Auto-LSA</a:t>
            </a:r>
          </a:p>
          <a:p>
            <a:pPr marL="177800" indent="-177800">
              <a:spcBef>
                <a:spcPts val="600"/>
              </a:spcBef>
              <a:spcAft>
                <a:spcPts val="600"/>
              </a:spcAft>
              <a:buClr>
                <a:srgbClr val="014AA3"/>
              </a:buClr>
              <a:buFont typeface="Arial" pitchFamily="34" charset="0"/>
              <a:buChar char="•"/>
            </a:pPr>
            <a:r>
              <a:rPr lang="de-DE" sz="2000" dirty="0" smtClean="0">
                <a:latin typeface="Arial" pitchFamily="34" charset="0"/>
                <a:cs typeface="Arial" pitchFamily="34" charset="0"/>
              </a:rPr>
              <a:t>Aktuell Tests von Road Side Units mit Porsche in Zuffenhausen</a:t>
            </a:r>
            <a:endParaRPr lang="de-DE" sz="20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spcBef>
                <a:spcPts val="600"/>
              </a:spcBef>
              <a:spcAft>
                <a:spcPts val="600"/>
              </a:spcAft>
              <a:buClr>
                <a:srgbClr val="014AA3"/>
              </a:buClr>
              <a:buFont typeface="Arial" pitchFamily="34" charset="0"/>
              <a:buChar char="•"/>
            </a:pPr>
            <a:r>
              <a:rPr lang="de-DE" sz="2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Integrierte </a:t>
            </a:r>
            <a:r>
              <a:rPr lang="de-DE" sz="2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Verkehrsleitzentrale: Datenbereitstellung </a:t>
            </a:r>
            <a:r>
              <a:rPr lang="de-DE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und Software-anbindung an den „Mobilitäts-Daten-Marktplatz“ (</a:t>
            </a:r>
            <a:r>
              <a:rPr lang="de-DE" sz="2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MDM)</a:t>
            </a:r>
          </a:p>
          <a:p>
            <a:pPr marL="177800" indent="-177800">
              <a:spcBef>
                <a:spcPts val="600"/>
              </a:spcBef>
              <a:spcAft>
                <a:spcPts val="600"/>
              </a:spcAft>
              <a:buClr>
                <a:srgbClr val="014AA3"/>
              </a:buClr>
              <a:buFont typeface="Arial" pitchFamily="34" charset="0"/>
              <a:buChar char="•"/>
            </a:pPr>
            <a:r>
              <a:rPr lang="de-DE" sz="2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Verkehrsmanagement </a:t>
            </a:r>
            <a:r>
              <a:rPr lang="de-DE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über </a:t>
            </a:r>
            <a:r>
              <a:rPr lang="de-DE" sz="2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Echtzeit-Reisezeiten, Kooperation mit Navi-Diensten</a:t>
            </a:r>
          </a:p>
          <a:p>
            <a:pPr marL="177800" indent="-177800">
              <a:spcBef>
                <a:spcPts val="600"/>
              </a:spcBef>
              <a:spcAft>
                <a:spcPts val="600"/>
              </a:spcAft>
              <a:buClr>
                <a:srgbClr val="014AA3"/>
              </a:buClr>
              <a:buFont typeface="Arial" pitchFamily="34" charset="0"/>
              <a:buChar char="•"/>
            </a:pPr>
            <a:r>
              <a:rPr lang="de-DE" sz="2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Datendrehscheibe </a:t>
            </a:r>
            <a:r>
              <a:rPr lang="de-DE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Mobilitäts- und Umweltdaten („Digitaler Zwilling“)</a:t>
            </a:r>
            <a:endParaRPr lang="de-DE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2037" y="2348880"/>
            <a:ext cx="4392488" cy="2664296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7" b="30478"/>
          <a:stretch/>
        </p:blipFill>
        <p:spPr>
          <a:xfrm>
            <a:off x="4642037" y="253816"/>
            <a:ext cx="4317428" cy="190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Bildergebnis für autonomous cars"/>
          <p:cNvPicPr>
            <a:picLocks noChangeAspect="1" noChangeArrowheads="1"/>
          </p:cNvPicPr>
          <p:nvPr/>
        </p:nvPicPr>
        <p:blipFill rotWithShape="1">
          <a:blip r:embed="rId3" cstate="print"/>
          <a:srcRect l="11656"/>
          <a:stretch/>
        </p:blipFill>
        <p:spPr bwMode="auto">
          <a:xfrm>
            <a:off x="4641487" y="174276"/>
            <a:ext cx="4511438" cy="3388967"/>
          </a:xfrm>
          <a:prstGeom prst="rect">
            <a:avLst/>
          </a:prstGeom>
          <a:noFill/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2"/>
          <a:stretch/>
        </p:blipFill>
        <p:spPr>
          <a:xfrm>
            <a:off x="0" y="692696"/>
            <a:ext cx="4644008" cy="291762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0" y="118855"/>
            <a:ext cx="4499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en-US" sz="2000" b="1" dirty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Die Zukunft wird noch </a:t>
            </a:r>
            <a:r>
              <a:rPr lang="de-DE" altLang="en-US" sz="2000" b="1" dirty="0" smtClean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digitaler…</a:t>
            </a:r>
            <a:endParaRPr lang="de-DE" sz="2000" b="1" dirty="0">
              <a:solidFill>
                <a:srgbClr val="0070C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52" y="3577668"/>
            <a:ext cx="5970574" cy="3358448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1082098" y="3055975"/>
            <a:ext cx="29867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Luft-Taxi</a:t>
            </a:r>
            <a:endParaRPr lang="de-DE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981263" y="3074004"/>
            <a:ext cx="33034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Autonomes Fahren</a:t>
            </a:r>
            <a:endParaRPr lang="de-DE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-1" y="6470581"/>
            <a:ext cx="1800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Seilbahnen</a:t>
            </a:r>
            <a:endParaRPr lang="de-DE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6"/>
          <a:srcRect l="23301" t="1086" r="9873" b="-1086"/>
          <a:stretch/>
        </p:blipFill>
        <p:spPr>
          <a:xfrm>
            <a:off x="4053197" y="3563243"/>
            <a:ext cx="5099728" cy="3419952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6588224" y="6344778"/>
            <a:ext cx="28083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Smart City Loop</a:t>
            </a:r>
            <a:endParaRPr lang="de-DE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43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7549E-838C-406A-98D9-33151E160671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3" name="Rechteck 2"/>
          <p:cNvSpPr/>
          <p:nvPr/>
        </p:nvSpPr>
        <p:spPr>
          <a:xfrm>
            <a:off x="1115616" y="1412776"/>
            <a:ext cx="75711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DE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Digitalisierung ermöglicht den einfachen und niederschwelligen Einstieg in komplexe Angebote</a:t>
            </a:r>
            <a:br>
              <a:rPr lang="de-DE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Digitale </a:t>
            </a:r>
            <a:r>
              <a:rPr lang="de-DE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 City-Anwendungen sind kein Selbstzweck, sondern sie haben eine dienende Funktion in kommunaler 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Verantwortung</a:t>
            </a:r>
            <a:b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Nicht </a:t>
            </a:r>
            <a:r>
              <a:rPr lang="de-DE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 Bürgerinnen und Bürger sind "Digital 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Natives“</a:t>
            </a:r>
            <a:b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Weniger </a:t>
            </a:r>
            <a:r>
              <a:rPr lang="de-DE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 mehr! Nicht alles machen, was geht! 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Vieles ist analog schneller und besser oder hat mehr Akzeptanz!</a:t>
            </a:r>
            <a:r>
              <a:rPr lang="de-DE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763688" y="764704"/>
            <a:ext cx="4499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altLang="en-US" sz="2400" b="1" dirty="0" smtClean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THESEN</a:t>
            </a:r>
            <a:endParaRPr lang="de-DE" sz="2400" b="1" dirty="0">
              <a:solidFill>
                <a:srgbClr val="0070C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52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23528" y="142867"/>
            <a:ext cx="8064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… </a:t>
            </a:r>
            <a:r>
              <a:rPr lang="de-DE" sz="2400" b="1" dirty="0" smtClean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es gibt </a:t>
            </a:r>
            <a:r>
              <a:rPr lang="de-DE" sz="2400" b="1" dirty="0" smtClean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gute digitale und analoge Lösungen ! </a:t>
            </a:r>
            <a:endParaRPr lang="de-DE" sz="2400" b="1" dirty="0">
              <a:solidFill>
                <a:srgbClr val="0070C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-1" y="6470581"/>
            <a:ext cx="1800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Seilbahnen</a:t>
            </a:r>
            <a:endParaRPr lang="de-DE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7344001" y="6433157"/>
            <a:ext cx="1800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E-Tretroller</a:t>
            </a:r>
            <a:endParaRPr lang="de-DE" sz="2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" y="604532"/>
            <a:ext cx="5796136" cy="3865195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0434" y="2672370"/>
            <a:ext cx="5533566" cy="415017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753885"/>
            <a:ext cx="9108504" cy="546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839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image1.JPG"/>
          <p:cNvPicPr>
            <a:picLocks noChangeAspect="1"/>
          </p:cNvPicPr>
          <p:nvPr/>
        </p:nvPicPr>
        <p:blipFill>
          <a:blip r:embed="rId3" cstate="print"/>
          <a:srcRect l="2750" t="2751"/>
          <a:stretch>
            <a:fillRect/>
          </a:stretch>
        </p:blipFill>
        <p:spPr>
          <a:xfrm>
            <a:off x="0" y="692696"/>
            <a:ext cx="9144000" cy="6165304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DDED71E-8771-44AD-BB8A-7D795FDA1179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5148064" y="4134559"/>
            <a:ext cx="37808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r" eaLnBrk="0" hangingPunct="0">
              <a:spcBef>
                <a:spcPct val="20000"/>
              </a:spcBef>
              <a:buClr>
                <a:srgbClr val="134095"/>
              </a:buClr>
              <a:buSzPct val="135000"/>
              <a:tabLst>
                <a:tab pos="0" algn="l"/>
              </a:tabLst>
              <a:defRPr/>
            </a:pPr>
            <a:r>
              <a:rPr lang="de-DE" sz="2400" b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Wolfgang Forderer</a:t>
            </a:r>
          </a:p>
          <a:p>
            <a:pPr marL="0" lvl="2" algn="r" eaLnBrk="0" hangingPunct="0">
              <a:spcBef>
                <a:spcPct val="20000"/>
              </a:spcBef>
              <a:buClr>
                <a:srgbClr val="134095"/>
              </a:buClr>
              <a:buSzPct val="135000"/>
              <a:tabLst>
                <a:tab pos="0" algn="l"/>
              </a:tabLst>
              <a:defRPr/>
            </a:pPr>
            <a:r>
              <a:rPr lang="de-DE" sz="1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1400" b="1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de-DE" sz="1600" b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Referat Strategische Planung und </a:t>
            </a:r>
            <a:br>
              <a:rPr lang="de-DE" sz="1600" b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de-DE" sz="1600" b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Nachhaltige Mobilität</a:t>
            </a:r>
          </a:p>
          <a:p>
            <a:pPr marL="0" lvl="2" algn="r" eaLnBrk="0" hangingPunct="0">
              <a:spcBef>
                <a:spcPct val="20000"/>
              </a:spcBef>
              <a:buClr>
                <a:srgbClr val="134095"/>
              </a:buClr>
              <a:buSzPct val="135000"/>
              <a:tabLst>
                <a:tab pos="0" algn="l"/>
              </a:tabLst>
              <a:defRPr/>
            </a:pPr>
            <a:r>
              <a:rPr lang="de-DE" sz="1600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Landeshauptstadt Stuttgart</a:t>
            </a:r>
            <a:r>
              <a:rPr lang="de-DE" sz="16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16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de-DE" sz="16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Marktplatz 1, 70173 Stuttgart</a:t>
            </a:r>
            <a:br>
              <a:rPr lang="de-DE" sz="16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de-DE" sz="1600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+49 </a:t>
            </a:r>
            <a:r>
              <a:rPr lang="de-DE" sz="16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711 216 </a:t>
            </a:r>
            <a:r>
              <a:rPr lang="de-DE" sz="1600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60753</a:t>
            </a:r>
            <a:r>
              <a:rPr lang="de-DE" sz="16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de-DE" sz="1600" kern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de-DE" sz="1600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wolfgang.forderer@stuttgart.de</a:t>
            </a:r>
            <a:endParaRPr lang="de-DE" sz="1600" kern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79512" y="1484784"/>
            <a:ext cx="37808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 eaLnBrk="0" hangingPunct="0">
              <a:spcBef>
                <a:spcPct val="20000"/>
              </a:spcBef>
              <a:buClr>
                <a:srgbClr val="134095"/>
              </a:buClr>
              <a:buSzPct val="135000"/>
              <a:tabLst>
                <a:tab pos="0" algn="l"/>
              </a:tabLst>
              <a:defRPr/>
            </a:pPr>
            <a:r>
              <a:rPr lang="de-DE" sz="3200" b="1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Vielen Dank!</a:t>
            </a:r>
            <a:endParaRPr lang="de-DE" sz="1600" kern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619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Grafik 4" descr="_DSC8003 als Smart-Objekt-1 2.tif"/>
          <p:cNvPicPr>
            <a:picLocks noChangeAspect="1"/>
          </p:cNvPicPr>
          <p:nvPr/>
        </p:nvPicPr>
        <p:blipFill rotWithShape="1">
          <a:blip r:embed="rId2" cstate="email"/>
          <a:srcRect r="13568"/>
          <a:stretch/>
        </p:blipFill>
        <p:spPr bwMode="auto">
          <a:xfrm>
            <a:off x="-1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168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6F3E961D-EF74-436B-90B9-F1DB5E2C9C95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 idx="4294967295"/>
          </p:nvPr>
        </p:nvSpPr>
        <p:spPr>
          <a:xfrm>
            <a:off x="336799" y="197864"/>
            <a:ext cx="8676456" cy="593725"/>
          </a:xfrm>
        </p:spPr>
        <p:txBody>
          <a:bodyPr>
            <a:noAutofit/>
          </a:bodyPr>
          <a:lstStyle/>
          <a:p>
            <a:pPr algn="l">
              <a:tabLst>
                <a:tab pos="895350" algn="l"/>
              </a:tabLst>
            </a:pPr>
            <a:r>
              <a:rPr lang="de-DE" sz="2400" b="1" dirty="0" smtClean="0">
                <a:solidFill>
                  <a:srgbClr val="014AA3"/>
                </a:solidFill>
                <a:latin typeface="Arial" pitchFamily="34" charset="0"/>
                <a:ea typeface="+mn-ea"/>
                <a:cs typeface="Arial" pitchFamily="34" charset="0"/>
              </a:rPr>
              <a:t>Mobilität in Stuttgart: Daten und Fakten</a:t>
            </a:r>
            <a:endParaRPr lang="de-DE" sz="2400" b="1" dirty="0">
              <a:solidFill>
                <a:srgbClr val="014AA3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Textplatzhalter 7"/>
          <p:cNvSpPr>
            <a:spLocks noGrp="1"/>
          </p:cNvSpPr>
          <p:nvPr>
            <p:ph type="body" sz="quarter" idx="4294967295"/>
          </p:nvPr>
        </p:nvSpPr>
        <p:spPr>
          <a:xfrm>
            <a:off x="3816350" y="800224"/>
            <a:ext cx="5327650" cy="50847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355600" lvl="1" indent="-355600">
              <a:buClr>
                <a:srgbClr val="0070C0"/>
              </a:buClr>
              <a:buSzPct val="125000"/>
              <a:buFont typeface="Arial" pitchFamily="34" charset="0"/>
              <a:buChar char="•"/>
              <a:tabLst>
                <a:tab pos="0" algn="l"/>
              </a:tabLst>
              <a:defRPr/>
            </a:pPr>
            <a:r>
              <a:rPr lang="es-CO" sz="2000" dirty="0" smtClean="0">
                <a:latin typeface="Arial" pitchFamily="34" charset="0"/>
                <a:cs typeface="Arial" pitchFamily="34" charset="0"/>
              </a:rPr>
              <a:t>305.000 </a:t>
            </a:r>
            <a:r>
              <a:rPr lang="es-CO" sz="2000" dirty="0">
                <a:latin typeface="Arial" pitchFamily="34" charset="0"/>
                <a:cs typeface="Arial" pitchFamily="34" charset="0"/>
              </a:rPr>
              <a:t>zugelassene Pkw (</a:t>
            </a:r>
            <a:r>
              <a:rPr lang="es-CO" sz="2000" dirty="0" smtClean="0">
                <a:latin typeface="Arial" pitchFamily="34" charset="0"/>
                <a:cs typeface="Arial" pitchFamily="34" charset="0"/>
              </a:rPr>
              <a:t>08/2019</a:t>
            </a:r>
            <a:r>
              <a:rPr lang="es-CO" sz="2000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355600" lvl="1" indent="-355600">
              <a:buClr>
                <a:srgbClr val="0070C0"/>
              </a:buClr>
              <a:buSzPct val="125000"/>
              <a:buFont typeface="Arial" pitchFamily="34" charset="0"/>
              <a:buChar char="•"/>
              <a:tabLst>
                <a:tab pos="0" algn="l"/>
              </a:tabLst>
              <a:defRPr/>
            </a:pPr>
            <a:r>
              <a:rPr lang="es-CO" sz="2000" b="1" dirty="0" smtClean="0">
                <a:latin typeface="Arial" pitchFamily="34" charset="0"/>
                <a:cs typeface="Arial" pitchFamily="34" charset="0"/>
              </a:rPr>
              <a:t>837.000 Kfz täglich an der Stadtgrenze </a:t>
            </a:r>
            <a:r>
              <a:rPr lang="es-CO" sz="2000" dirty="0" smtClean="0">
                <a:latin typeface="Arial" pitchFamily="34" charset="0"/>
                <a:cs typeface="Arial" pitchFamily="34" charset="0"/>
              </a:rPr>
              <a:t>(ein+aus, 2018), </a:t>
            </a:r>
            <a:r>
              <a:rPr lang="es-CO" sz="2000" b="1" dirty="0">
                <a:latin typeface="Arial" pitchFamily="34" charset="0"/>
                <a:cs typeface="Arial" pitchFamily="34" charset="0"/>
              </a:rPr>
              <a:t>l</a:t>
            </a:r>
            <a:r>
              <a:rPr lang="es-CO" sz="2000" b="1" dirty="0" smtClean="0">
                <a:latin typeface="Arial" pitchFamily="34" charset="0"/>
                <a:cs typeface="Arial" pitchFamily="34" charset="0"/>
              </a:rPr>
              <a:t>eicht steigend</a:t>
            </a:r>
          </a:p>
          <a:p>
            <a:pPr marL="355600" lvl="1" indent="-355600">
              <a:buClr>
                <a:srgbClr val="0070C0"/>
              </a:buClr>
              <a:buSzPct val="125000"/>
              <a:buFont typeface="Arial" pitchFamily="34" charset="0"/>
              <a:buChar char="•"/>
              <a:tabLst>
                <a:tab pos="0" algn="l"/>
              </a:tabLst>
              <a:defRPr/>
            </a:pPr>
            <a:r>
              <a:rPr lang="es-CO" sz="2000" b="1" dirty="0" smtClean="0">
                <a:latin typeface="Arial" pitchFamily="34" charset="0"/>
                <a:cs typeface="Arial" pitchFamily="34" charset="0"/>
              </a:rPr>
              <a:t>418.000 Kfz täglich am Kesselrand </a:t>
            </a:r>
            <a:r>
              <a:rPr lang="es-CO" sz="2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s-CO" sz="2000" dirty="0">
                <a:latin typeface="Arial" pitchFamily="34" charset="0"/>
                <a:cs typeface="Arial" pitchFamily="34" charset="0"/>
              </a:rPr>
              <a:t>ein+aus, 2019</a:t>
            </a:r>
            <a:r>
              <a:rPr lang="es-CO" sz="20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s-CO" sz="2000" b="1" dirty="0" smtClean="0">
                <a:latin typeface="Arial" pitchFamily="34" charset="0"/>
                <a:cs typeface="Arial" pitchFamily="34" charset="0"/>
              </a:rPr>
              <a:t> leicht fallend</a:t>
            </a:r>
          </a:p>
          <a:p>
            <a:pPr marL="355600" lvl="1" indent="-355600">
              <a:buClr>
                <a:srgbClr val="0070C0"/>
              </a:buClr>
              <a:buSzPct val="125000"/>
              <a:buFont typeface="Arial" pitchFamily="34" charset="0"/>
              <a:buChar char="•"/>
              <a:tabLst>
                <a:tab pos="0" algn="l"/>
              </a:tabLst>
              <a:defRPr/>
            </a:pPr>
            <a:r>
              <a:rPr lang="es-CO" sz="2000" b="1" dirty="0" smtClean="0">
                <a:latin typeface="Arial" pitchFamily="34" charset="0"/>
                <a:cs typeface="Arial" pitchFamily="34" charset="0"/>
              </a:rPr>
              <a:t>Mobilität wird individueller </a:t>
            </a:r>
            <a:r>
              <a:rPr lang="es-CO" sz="2000" b="1" dirty="0" smtClean="0">
                <a:latin typeface="Arial" pitchFamily="34" charset="0"/>
                <a:cs typeface="Arial" pitchFamily="34" charset="0"/>
              </a:rPr>
              <a:t>! Besetzungsgrad </a:t>
            </a:r>
            <a:r>
              <a:rPr lang="es-CO" sz="2000" b="1" dirty="0" smtClean="0">
                <a:latin typeface="Arial" pitchFamily="34" charset="0"/>
                <a:cs typeface="Arial" pitchFamily="34" charset="0"/>
              </a:rPr>
              <a:t>sinkt:</a:t>
            </a:r>
            <a:br>
              <a:rPr lang="es-CO" sz="2000" b="1" dirty="0" smtClean="0">
                <a:latin typeface="Arial" pitchFamily="34" charset="0"/>
                <a:cs typeface="Arial" pitchFamily="34" charset="0"/>
              </a:rPr>
            </a:br>
            <a:r>
              <a:rPr lang="es-CO" sz="2000" b="1" dirty="0" smtClean="0">
                <a:latin typeface="Arial" pitchFamily="34" charset="0"/>
                <a:cs typeface="Arial" pitchFamily="34" charset="0"/>
              </a:rPr>
              <a:t>2005: 1,30 </a:t>
            </a:r>
            <a:r>
              <a:rPr lang="es-CO" sz="2000" dirty="0" smtClean="0">
                <a:latin typeface="Arial" pitchFamily="34" charset="0"/>
                <a:cs typeface="Arial" pitchFamily="34" charset="0"/>
              </a:rPr>
              <a:t>→</a:t>
            </a:r>
            <a:r>
              <a:rPr lang="es-CO" sz="2000" b="1" dirty="0" smtClean="0">
                <a:latin typeface="Arial" pitchFamily="34" charset="0"/>
                <a:cs typeface="Arial" pitchFamily="34" charset="0"/>
              </a:rPr>
              <a:t> 2019: 1,23</a:t>
            </a:r>
          </a:p>
          <a:p>
            <a:pPr marL="355600" lvl="1" indent="-355600">
              <a:buClr>
                <a:srgbClr val="0070C0"/>
              </a:buClr>
              <a:buSzPct val="125000"/>
              <a:buNone/>
              <a:tabLst>
                <a:tab pos="0" algn="l"/>
              </a:tabLst>
              <a:defRPr/>
            </a:pPr>
            <a:endParaRPr lang="es-CO" sz="2000" dirty="0">
              <a:latin typeface="Arial" pitchFamily="34" charset="0"/>
              <a:cs typeface="Arial" pitchFamily="34" charset="0"/>
            </a:endParaRPr>
          </a:p>
          <a:p>
            <a:pPr marL="355600" lvl="1" indent="-355600">
              <a:buClr>
                <a:srgbClr val="0070C0"/>
              </a:buClr>
              <a:buSzPct val="125000"/>
              <a:buFont typeface="Arial" pitchFamily="34" charset="0"/>
              <a:buChar char="•"/>
              <a:tabLst>
                <a:tab pos="0" algn="l"/>
              </a:tabLst>
              <a:defRPr/>
            </a:pPr>
            <a:r>
              <a:rPr lang="es-CO" sz="2000" dirty="0" smtClean="0">
                <a:latin typeface="Arial" pitchFamily="34" charset="0"/>
                <a:cs typeface="Arial" pitchFamily="34" charset="0"/>
              </a:rPr>
              <a:t>7 </a:t>
            </a:r>
            <a:r>
              <a:rPr lang="es-CO" sz="2000" dirty="0">
                <a:latin typeface="Arial" pitchFamily="34" charset="0"/>
                <a:cs typeface="Arial" pitchFamily="34" charset="0"/>
              </a:rPr>
              <a:t>S-Bahn-Linien, </a:t>
            </a:r>
            <a:r>
              <a:rPr lang="es-CO" sz="2000" dirty="0" smtClean="0">
                <a:latin typeface="Arial" pitchFamily="34" charset="0"/>
                <a:cs typeface="Arial" pitchFamily="34" charset="0"/>
              </a:rPr>
              <a:t>19 </a:t>
            </a:r>
            <a:r>
              <a:rPr lang="es-CO" sz="2000" dirty="0">
                <a:latin typeface="Arial" pitchFamily="34" charset="0"/>
                <a:cs typeface="Arial" pitchFamily="34" charset="0"/>
              </a:rPr>
              <a:t>U-Bahn-Linien     </a:t>
            </a:r>
            <a:br>
              <a:rPr lang="es-CO" sz="2000" dirty="0">
                <a:latin typeface="Arial" pitchFamily="34" charset="0"/>
                <a:cs typeface="Arial" pitchFamily="34" charset="0"/>
              </a:rPr>
            </a:br>
            <a:r>
              <a:rPr lang="es-CO" sz="2000" dirty="0" smtClean="0">
                <a:latin typeface="Arial" pitchFamily="34" charset="0"/>
                <a:cs typeface="Arial" pitchFamily="34" charset="0"/>
              </a:rPr>
              <a:t>55 </a:t>
            </a:r>
            <a:r>
              <a:rPr lang="es-CO" sz="2000" dirty="0">
                <a:latin typeface="Arial" pitchFamily="34" charset="0"/>
                <a:cs typeface="Arial" pitchFamily="34" charset="0"/>
              </a:rPr>
              <a:t>Bus-Linien, </a:t>
            </a:r>
            <a:r>
              <a:rPr lang="es-CO" sz="2000" dirty="0" smtClean="0">
                <a:latin typeface="Arial" pitchFamily="34" charset="0"/>
                <a:cs typeface="Arial" pitchFamily="34" charset="0"/>
              </a:rPr>
              <a:t>rd. 980 </a:t>
            </a:r>
            <a:r>
              <a:rPr lang="es-CO" sz="2000" dirty="0">
                <a:latin typeface="Arial" pitchFamily="34" charset="0"/>
                <a:cs typeface="Arial" pitchFamily="34" charset="0"/>
              </a:rPr>
              <a:t>Haltestellen</a:t>
            </a:r>
          </a:p>
          <a:p>
            <a:pPr marL="355600" lvl="1" indent="-355600">
              <a:buClr>
                <a:srgbClr val="0070C0"/>
              </a:buClr>
              <a:buSzPct val="125000"/>
              <a:buFont typeface="Arial" pitchFamily="34" charset="0"/>
              <a:buChar char="•"/>
              <a:tabLst>
                <a:tab pos="0" algn="l"/>
              </a:tabLst>
              <a:defRPr/>
            </a:pPr>
            <a:r>
              <a:rPr lang="es-CO" sz="2000" b="1" dirty="0" smtClean="0">
                <a:latin typeface="Arial" pitchFamily="34" charset="0"/>
                <a:cs typeface="Arial" pitchFamily="34" charset="0"/>
              </a:rPr>
              <a:t>rund 1,03 Millionen ÖPNV-Fahrten/Tag </a:t>
            </a:r>
            <a:r>
              <a:rPr lang="es-CO" sz="2000" dirty="0" smtClean="0">
                <a:latin typeface="Arial" pitchFamily="34" charset="0"/>
                <a:cs typeface="Arial" pitchFamily="34" charset="0"/>
              </a:rPr>
              <a:t>(VVS, 2018) </a:t>
            </a:r>
            <a:endParaRPr lang="es-CO" sz="2000" dirty="0">
              <a:latin typeface="Arial" pitchFamily="34" charset="0"/>
              <a:cs typeface="Arial" pitchFamily="34" charset="0"/>
            </a:endParaRPr>
          </a:p>
          <a:p>
            <a:pPr marL="342900" lvl="1" indent="-342900">
              <a:buClr>
                <a:srgbClr val="0070C0"/>
              </a:buClr>
              <a:buSzPct val="125000"/>
              <a:buFont typeface="Arial" panose="020B0604020202020204" pitchFamily="34" charset="0"/>
              <a:buChar char="•"/>
              <a:tabLst>
                <a:tab pos="0" algn="l"/>
              </a:tabLst>
              <a:defRPr/>
            </a:pPr>
            <a:r>
              <a:rPr lang="es-CO" sz="2000" b="1" dirty="0" smtClean="0">
                <a:latin typeface="Arial" pitchFamily="34" charset="0"/>
                <a:cs typeface="Arial" pitchFamily="34" charset="0"/>
              </a:rPr>
              <a:t>184.000 </a:t>
            </a:r>
            <a:r>
              <a:rPr lang="es-CO" sz="2000" b="1" dirty="0" smtClean="0">
                <a:latin typeface="Arial" pitchFamily="34" charset="0"/>
                <a:cs typeface="Arial" pitchFamily="34" charset="0"/>
              </a:rPr>
              <a:t>“Sharing-Kunden” </a:t>
            </a:r>
          </a:p>
        </p:txBody>
      </p:sp>
      <p:graphicFrame>
        <p:nvGraphicFramePr>
          <p:cNvPr id="7" name="Diagramm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6136399"/>
              </p:ext>
            </p:extLst>
          </p:nvPr>
        </p:nvGraphicFramePr>
        <p:xfrm>
          <a:off x="321967" y="908720"/>
          <a:ext cx="3240000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6274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7549E-838C-406A-98D9-33151E160671}" type="slidenum">
              <a:rPr lang="de-DE" smtClean="0"/>
              <a:pPr/>
              <a:t>4</a:t>
            </a:fld>
            <a:endParaRPr lang="de-DE"/>
          </a:p>
        </p:txBody>
      </p:sp>
      <p:graphicFrame>
        <p:nvGraphicFramePr>
          <p:cNvPr id="3" name="Diagramm 2"/>
          <p:cNvGraphicFramePr>
            <a:graphicFrameLocks/>
          </p:cNvGraphicFramePr>
          <p:nvPr>
            <p:extLst/>
          </p:nvPr>
        </p:nvGraphicFramePr>
        <p:xfrm>
          <a:off x="323528" y="37022"/>
          <a:ext cx="3563888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12735"/>
            <a:ext cx="3667708" cy="235488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21" y="3524590"/>
            <a:ext cx="4442915" cy="3196885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67544" y="2829677"/>
            <a:ext cx="836327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de-DE" sz="2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Ziel</a:t>
            </a:r>
            <a:r>
              <a:rPr lang="en-US" altLang="de-DE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de-DE" sz="2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Weniger</a:t>
            </a:r>
            <a:r>
              <a:rPr lang="en-US" altLang="de-DE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de-DE" sz="2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Verkehr</a:t>
            </a:r>
            <a:r>
              <a:rPr lang="en-US" altLang="de-DE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Aber: </a:t>
            </a:r>
            <a:r>
              <a:rPr lang="en-US" altLang="de-DE" sz="2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Immer</a:t>
            </a:r>
            <a:r>
              <a:rPr lang="en-US" altLang="de-DE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de-DE" sz="2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mehr</a:t>
            </a:r>
            <a:r>
              <a:rPr lang="en-US" altLang="de-DE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de-DE" sz="2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Mobilität</a:t>
            </a:r>
            <a:r>
              <a:rPr lang="en-US" altLang="de-DE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altLang="de-DE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2400"/>
              </a:spcBef>
              <a:buNone/>
            </a:pPr>
            <a:endParaRPr lang="en-US" altLang="de-DE" sz="2400" b="1" dirty="0">
              <a:solidFill>
                <a:srgbClr val="005DA2"/>
              </a:solidFill>
            </a:endParaRPr>
          </a:p>
        </p:txBody>
      </p:sp>
      <p:pic>
        <p:nvPicPr>
          <p:cNvPr id="7" name="char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446438"/>
            <a:ext cx="4520664" cy="319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8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feld 5"/>
          <p:cNvSpPr txBox="1">
            <a:spLocks noChangeArrowheads="1"/>
          </p:cNvSpPr>
          <p:nvPr/>
        </p:nvSpPr>
        <p:spPr bwMode="auto">
          <a:xfrm>
            <a:off x="801875" y="-12703"/>
            <a:ext cx="73595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04788" indent="-204788" algn="ctr">
              <a:defRPr/>
            </a:pPr>
            <a:r>
              <a:rPr lang="de-DE" sz="2400" b="1" dirty="0">
                <a:solidFill>
                  <a:srgbClr val="014AA3"/>
                </a:solidFill>
                <a:latin typeface="Arial" pitchFamily="34" charset="0"/>
                <a:cs typeface="Arial" pitchFamily="34" charset="0"/>
              </a:rPr>
              <a:t>Die </a:t>
            </a:r>
            <a:r>
              <a:rPr lang="de-DE" sz="2400" b="1" dirty="0" smtClean="0">
                <a:solidFill>
                  <a:srgbClr val="014AA3"/>
                </a:solidFill>
                <a:latin typeface="Arial" pitchFamily="34" charset="0"/>
                <a:cs typeface="Arial" pitchFamily="34" charset="0"/>
              </a:rPr>
              <a:t>Rollen der Kommune</a:t>
            </a:r>
            <a:endParaRPr lang="de-DE" sz="2400" b="1" dirty="0">
              <a:solidFill>
                <a:srgbClr val="014AA3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1" name="Gruppieren 20"/>
          <p:cNvGrpSpPr/>
          <p:nvPr/>
        </p:nvGrpSpPr>
        <p:grpSpPr>
          <a:xfrm>
            <a:off x="801875" y="471029"/>
            <a:ext cx="7751965" cy="5258894"/>
            <a:chOff x="-503869" y="704973"/>
            <a:chExt cx="10335953" cy="7011861"/>
          </a:xfrm>
        </p:grpSpPr>
        <p:sp>
          <p:nvSpPr>
            <p:cNvPr id="10" name="Textfeld 9"/>
            <p:cNvSpPr txBox="1"/>
            <p:nvPr/>
          </p:nvSpPr>
          <p:spPr>
            <a:xfrm>
              <a:off x="4278878" y="704973"/>
              <a:ext cx="5389048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>
                  <a:latin typeface="Arial" pitchFamily="34" charset="0"/>
                  <a:cs typeface="Arial" pitchFamily="34" charset="0"/>
                </a:rPr>
                <a:t>Anreize und Angebote schaffen</a:t>
              </a:r>
              <a:endParaRPr lang="de-DE" sz="2400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8" name="Gruppieren 27"/>
            <p:cNvGrpSpPr/>
            <p:nvPr/>
          </p:nvGrpSpPr>
          <p:grpSpPr>
            <a:xfrm>
              <a:off x="-268655" y="4349944"/>
              <a:ext cx="4264550" cy="3366890"/>
              <a:chOff x="2107609" y="4637976"/>
              <a:chExt cx="4264550" cy="3366890"/>
            </a:xfrm>
          </p:grpSpPr>
          <p:pic>
            <p:nvPicPr>
              <p:cNvPr id="23556" name="Picture 4" descr="Daten aus der Verkehrsleitzentrale, die auf das Navi gespielt werden, können Autofahrern helfen Foto: Leif Piechowski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9171"/>
              <a:stretch>
                <a:fillRect/>
              </a:stretch>
            </p:blipFill>
            <p:spPr bwMode="auto">
              <a:xfrm>
                <a:off x="2107609" y="5333116"/>
                <a:ext cx="3961653" cy="267175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sp>
            <p:nvSpPr>
              <p:cNvPr id="24" name="Textfeld 23"/>
              <p:cNvSpPr txBox="1"/>
              <p:nvPr/>
            </p:nvSpPr>
            <p:spPr>
              <a:xfrm>
                <a:off x="2149689" y="4637976"/>
                <a:ext cx="4222470" cy="533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>
                    <a:latin typeface="Arial" pitchFamily="34" charset="0"/>
                    <a:cs typeface="Arial" pitchFamily="34" charset="0"/>
                  </a:rPr>
                  <a:t>Regulieren und Vernetzen </a:t>
                </a:r>
              </a:p>
            </p:txBody>
          </p:sp>
        </p:grpSp>
        <p:grpSp>
          <p:nvGrpSpPr>
            <p:cNvPr id="27" name="Gruppieren 26"/>
            <p:cNvGrpSpPr/>
            <p:nvPr/>
          </p:nvGrpSpPr>
          <p:grpSpPr>
            <a:xfrm>
              <a:off x="4406919" y="4349944"/>
              <a:ext cx="5425165" cy="3359982"/>
              <a:chOff x="86439" y="4709984"/>
              <a:chExt cx="5425165" cy="3359982"/>
            </a:xfrm>
          </p:grpSpPr>
          <p:sp>
            <p:nvSpPr>
              <p:cNvPr id="25" name="Textfeld 24"/>
              <p:cNvSpPr txBox="1"/>
              <p:nvPr/>
            </p:nvSpPr>
            <p:spPr>
              <a:xfrm>
                <a:off x="86439" y="4709984"/>
                <a:ext cx="5425165" cy="533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>
                    <a:latin typeface="Arial" pitchFamily="34" charset="0"/>
                    <a:cs typeface="Arial" pitchFamily="34" charset="0"/>
                  </a:rPr>
                  <a:t>Experimente zulassen und fördern</a:t>
                </a:r>
              </a:p>
            </p:txBody>
          </p:sp>
          <p:pic>
            <p:nvPicPr>
              <p:cNvPr id="23557" name="Picture 5" descr="E:\LHS\Präsentation\Bilder\DSC04320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23650" y="5362332"/>
                <a:ext cx="4058545" cy="2707634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</p:grpSp>
        <p:grpSp>
          <p:nvGrpSpPr>
            <p:cNvPr id="5" name="Gruppieren 23"/>
            <p:cNvGrpSpPr/>
            <p:nvPr/>
          </p:nvGrpSpPr>
          <p:grpSpPr>
            <a:xfrm>
              <a:off x="-503869" y="704973"/>
              <a:ext cx="4910788" cy="3120165"/>
              <a:chOff x="1404949" y="-399102"/>
              <a:chExt cx="4910788" cy="3120165"/>
            </a:xfrm>
          </p:grpSpPr>
          <p:pic>
            <p:nvPicPr>
              <p:cNvPr id="16" name="Grafik 15"/>
              <p:cNvPicPr/>
              <p:nvPr/>
            </p:nvPicPr>
            <p:blipFill>
              <a:blip r:embed="rId5" cstate="print"/>
              <a:srcRect l="15591" t="27195" r="9037" b="2800"/>
              <a:stretch>
                <a:fillRect/>
              </a:stretch>
            </p:blipFill>
            <p:spPr bwMode="auto">
              <a:xfrm>
                <a:off x="1798208" y="316232"/>
                <a:ext cx="3645563" cy="2404831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sp>
            <p:nvSpPr>
              <p:cNvPr id="18" name="Textfeld 17"/>
              <p:cNvSpPr txBox="1"/>
              <p:nvPr/>
            </p:nvSpPr>
            <p:spPr>
              <a:xfrm>
                <a:off x="1404949" y="-399102"/>
                <a:ext cx="4910788" cy="533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000" dirty="0" smtClean="0">
                    <a:latin typeface="Arial" pitchFamily="34" charset="0"/>
                    <a:cs typeface="Arial" pitchFamily="34" charset="0"/>
                  </a:rPr>
                  <a:t>Vorreiter und Wegbereiter </a:t>
                </a:r>
                <a:r>
                  <a:rPr lang="de-DE" sz="2000" dirty="0">
                    <a:latin typeface="Arial" pitchFamily="34" charset="0"/>
                    <a:cs typeface="Arial" pitchFamily="34" charset="0"/>
                  </a:rPr>
                  <a:t>sein</a:t>
                </a:r>
              </a:p>
            </p:txBody>
          </p:sp>
        </p:grpSp>
      </p:grpSp>
      <p:sp>
        <p:nvSpPr>
          <p:cNvPr id="17" name="Foliennummernplatzhalter 16"/>
          <p:cNvSpPr>
            <a:spLocks noGrp="1"/>
          </p:cNvSpPr>
          <p:nvPr>
            <p:ph type="sldNum" sz="quarter" idx="4294967295"/>
          </p:nvPr>
        </p:nvSpPr>
        <p:spPr>
          <a:xfrm>
            <a:off x="6057900" y="5624514"/>
            <a:ext cx="1600200" cy="273844"/>
          </a:xfrm>
        </p:spPr>
        <p:txBody>
          <a:bodyPr/>
          <a:lstStyle/>
          <a:p>
            <a:fld id="{1DDED71E-8771-44AD-BB8A-7D795FDA1179}" type="slidenum">
              <a:rPr lang="de-DE" smtClean="0"/>
              <a:pPr/>
              <a:t>5</a:t>
            </a:fld>
            <a:endParaRPr lang="de-DE"/>
          </a:p>
        </p:txBody>
      </p:sp>
      <p:pic>
        <p:nvPicPr>
          <p:cNvPr id="19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858" y="1181145"/>
            <a:ext cx="3412144" cy="1919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6770333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feld 26"/>
          <p:cNvSpPr txBox="1"/>
          <p:nvPr/>
        </p:nvSpPr>
        <p:spPr>
          <a:xfrm>
            <a:off x="4722468" y="814424"/>
            <a:ext cx="4078987" cy="648072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 sz="1600" u="none" dirty="0" err="1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SmartArt Placeholder 4"/>
          <p:cNvGraphicFramePr>
            <a:graphicFrameLocks/>
          </p:cNvGraphicFramePr>
          <p:nvPr>
            <p:extLst/>
          </p:nvPr>
        </p:nvGraphicFramePr>
        <p:xfrm>
          <a:off x="2807310" y="777304"/>
          <a:ext cx="3558099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hteck 7"/>
          <p:cNvSpPr/>
          <p:nvPr/>
        </p:nvSpPr>
        <p:spPr>
          <a:xfrm>
            <a:off x="5673407" y="1949931"/>
            <a:ext cx="3352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de-DE" sz="1800" u="none" dirty="0" smtClean="0">
                <a:solidFill>
                  <a:srgbClr val="000000"/>
                </a:solidFill>
                <a:latin typeface="Arial"/>
              </a:rPr>
              <a:t>Zugang </a:t>
            </a:r>
            <a:r>
              <a:rPr lang="de-DE" sz="1800" u="none" dirty="0" smtClean="0">
                <a:solidFill>
                  <a:srgbClr val="000000"/>
                </a:solidFill>
                <a:latin typeface="Arial"/>
              </a:rPr>
              <a:t>zu vielen Sharing-Diensten</a:t>
            </a:r>
            <a:endParaRPr lang="de-DE" sz="1800" u="none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5811164" y="3290694"/>
            <a:ext cx="2146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de-DE" sz="1800" u="none" dirty="0" smtClean="0">
                <a:solidFill>
                  <a:srgbClr val="000000"/>
                </a:solidFill>
                <a:latin typeface="Arial"/>
              </a:rPr>
              <a:t>E-Fahrzeuge laden</a:t>
            </a:r>
            <a:endParaRPr lang="de-DE" sz="1800" u="none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5789663" y="2717036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de-DE" sz="1800" dirty="0" smtClean="0">
                <a:solidFill>
                  <a:srgbClr val="000000"/>
                </a:solidFill>
                <a:latin typeface="Arial"/>
              </a:rPr>
              <a:t>Parken </a:t>
            </a:r>
            <a:endParaRPr lang="de-DE" sz="1000" u="none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5393141" y="4343603"/>
            <a:ext cx="32862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de-DE" sz="1800" u="none" dirty="0" smtClean="0">
                <a:solidFill>
                  <a:srgbClr val="000000"/>
                </a:solidFill>
                <a:latin typeface="Arial"/>
              </a:rPr>
              <a:t>Städtische Dienstleistungen nutzen</a:t>
            </a:r>
            <a:endParaRPr lang="de-DE" sz="1800" u="none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5387434" y="1355859"/>
            <a:ext cx="3686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de-DE" sz="1800" u="none" dirty="0" smtClean="0">
                <a:solidFill>
                  <a:srgbClr val="000000"/>
                </a:solidFill>
                <a:latin typeface="Arial"/>
              </a:rPr>
              <a:t>Elektronisches ÖPNV-Ticket</a:t>
            </a:r>
            <a:endParaRPr lang="de-DE" sz="1800" u="none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5628584" y="3837806"/>
            <a:ext cx="3373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de-DE" sz="1800" u="none" dirty="0" smtClean="0">
                <a:solidFill>
                  <a:srgbClr val="000000"/>
                </a:solidFill>
                <a:latin typeface="Arial"/>
              </a:rPr>
              <a:t>Bonus- und Mehrwertangebote</a:t>
            </a:r>
            <a:endParaRPr lang="de-DE" sz="1800" u="none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4926298" y="876360"/>
            <a:ext cx="3686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de-DE" sz="1800" u="none" dirty="0" smtClean="0">
                <a:solidFill>
                  <a:srgbClr val="000000"/>
                </a:solidFill>
                <a:latin typeface="Arial"/>
              </a:rPr>
              <a:t>Website und </a:t>
            </a:r>
            <a:r>
              <a:rPr lang="de-DE" sz="1800" u="none" dirty="0" smtClean="0">
                <a:solidFill>
                  <a:srgbClr val="000000"/>
                </a:solidFill>
                <a:latin typeface="Arial"/>
              </a:rPr>
              <a:t>Hotline (z.B. Verlust)</a:t>
            </a:r>
            <a:endParaRPr lang="de-DE" sz="1800" u="none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" name="Grafik 28" descr="polygo_Log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1976" y="763655"/>
            <a:ext cx="2372026" cy="1420808"/>
          </a:xfrm>
          <a:prstGeom prst="rect">
            <a:avLst/>
          </a:prstGeom>
        </p:spPr>
      </p:pic>
      <p:sp>
        <p:nvSpPr>
          <p:cNvPr id="30" name="Rechteck 29"/>
          <p:cNvSpPr/>
          <p:nvPr/>
        </p:nvSpPr>
        <p:spPr>
          <a:xfrm>
            <a:off x="387142" y="143365"/>
            <a:ext cx="8001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GB" altLang="en-US" sz="2400" b="1" dirty="0" smtClean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Alles auf </a:t>
            </a:r>
            <a:r>
              <a:rPr lang="en-GB" altLang="en-US" sz="2400" b="1" dirty="0" err="1" smtClean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eine</a:t>
            </a:r>
            <a:r>
              <a:rPr lang="en-GB" altLang="en-US" sz="2400" b="1" dirty="0" smtClean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GB" altLang="en-US" sz="2400" b="1" dirty="0" err="1" smtClean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Karte</a:t>
            </a:r>
            <a:r>
              <a:rPr lang="en-GB" altLang="en-US" sz="2400" b="1" dirty="0" smtClean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! </a:t>
            </a:r>
            <a:r>
              <a:rPr lang="en-GB" altLang="en-US" sz="2400" b="1" dirty="0" err="1" smtClean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Angebote</a:t>
            </a:r>
            <a:r>
              <a:rPr lang="en-GB" altLang="en-US" sz="2400" b="1" dirty="0" smtClean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 von 23 </a:t>
            </a:r>
            <a:r>
              <a:rPr lang="en-GB" altLang="en-US" sz="2400" b="1" dirty="0" err="1" smtClean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Partnern</a:t>
            </a:r>
            <a:r>
              <a:rPr lang="en-GB" altLang="en-US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61" y="2484792"/>
            <a:ext cx="2795681" cy="2795681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5004048" y="4937675"/>
            <a:ext cx="32862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</a:pPr>
            <a:r>
              <a:rPr lang="de-DE" sz="1800" u="none" dirty="0" smtClean="0">
                <a:solidFill>
                  <a:srgbClr val="000000"/>
                </a:solidFill>
                <a:latin typeface="Arial"/>
              </a:rPr>
              <a:t>Neu: Fahrradgaragen </a:t>
            </a:r>
            <a:r>
              <a:rPr lang="de-DE" sz="1800" u="none" dirty="0" smtClean="0">
                <a:solidFill>
                  <a:srgbClr val="000000"/>
                </a:solidFill>
                <a:latin typeface="Arial"/>
              </a:rPr>
              <a:t>öffnen</a:t>
            </a:r>
            <a:endParaRPr lang="de-DE" sz="1800" u="none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0789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BC3B97BE-F15B-4FE5-8FB8-56C0B670561E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  <p:grpSp>
        <p:nvGrpSpPr>
          <p:cNvPr id="18" name="Gruppieren 17"/>
          <p:cNvGrpSpPr/>
          <p:nvPr/>
        </p:nvGrpSpPr>
        <p:grpSpPr>
          <a:xfrm>
            <a:off x="2581233" y="1189705"/>
            <a:ext cx="4660095" cy="3840230"/>
            <a:chOff x="1835069" y="966137"/>
            <a:chExt cx="7119299" cy="5006949"/>
          </a:xfrm>
        </p:grpSpPr>
        <p:pic>
          <p:nvPicPr>
            <p:cNvPr id="19" name="Picture 8"/>
            <p:cNvPicPr preferRelativeResize="0">
              <a:picLocks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2693020"/>
              <a:ext cx="2870200" cy="181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Grafik 19" descr="DB-Mietfahrzeug.jpg"/>
            <p:cNvPicPr preferRelativeResize="0">
              <a:picLocks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5976" y="980728"/>
              <a:ext cx="3096344" cy="1728192"/>
            </a:xfrm>
            <a:prstGeom prst="rect">
              <a:avLst/>
            </a:prstGeom>
          </p:spPr>
        </p:pic>
        <p:pic>
          <p:nvPicPr>
            <p:cNvPr id="21" name="Grafik 20" descr="pressebild_stella_e-roller_1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3848" y="4005064"/>
              <a:ext cx="2952328" cy="1968022"/>
            </a:xfrm>
            <a:prstGeom prst="rect">
              <a:avLst/>
            </a:prstGeom>
          </p:spPr>
        </p:pic>
        <p:pic>
          <p:nvPicPr>
            <p:cNvPr id="22" name="Grafik 21" descr="media.media.39bf790a-c493-47fc-ba41-72b06e85a968.normalized.jpeg"/>
            <p:cNvPicPr preferRelativeResize="0">
              <a:picLocks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35069" y="966137"/>
              <a:ext cx="2808939" cy="1814791"/>
            </a:xfrm>
            <a:prstGeom prst="rect">
              <a:avLst/>
            </a:prstGeom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1199" y="2636912"/>
              <a:ext cx="2998993" cy="151246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17" name="Textfeld 16"/>
          <p:cNvSpPr txBox="1"/>
          <p:nvPr/>
        </p:nvSpPr>
        <p:spPr>
          <a:xfrm>
            <a:off x="4666481" y="404664"/>
            <a:ext cx="1472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kern="0" dirty="0" smtClean="0">
                <a:solidFill>
                  <a:srgbClr val="014AA3"/>
                </a:solidFill>
                <a:latin typeface="Arial" pitchFamily="34" charset="0"/>
                <a:cs typeface="Arial" pitchFamily="34" charset="0"/>
              </a:rPr>
              <a:t>Flinkster</a:t>
            </a:r>
          </a:p>
          <a:p>
            <a:pPr algn="ctr"/>
            <a:r>
              <a:rPr lang="de-DE" sz="1600" kern="0" dirty="0" smtClean="0">
                <a:latin typeface="Arial" pitchFamily="34" charset="0"/>
                <a:cs typeface="Arial" pitchFamily="34" charset="0"/>
              </a:rPr>
              <a:t> 60</a:t>
            </a:r>
            <a:r>
              <a:rPr lang="en-US" sz="1600" kern="0" dirty="0" smtClean="0">
                <a:latin typeface="Arial" pitchFamily="34" charset="0"/>
                <a:cs typeface="Arial" pitchFamily="34" charset="0"/>
              </a:rPr>
              <a:t> Autos</a:t>
            </a:r>
          </a:p>
          <a:p>
            <a:pPr algn="ctr"/>
            <a:r>
              <a:rPr lang="en-US" sz="1600" kern="0" dirty="0" smtClean="0">
                <a:latin typeface="Arial" pitchFamily="34" charset="0"/>
                <a:cs typeface="Arial" pitchFamily="34" charset="0"/>
              </a:rPr>
              <a:t>7.000 </a:t>
            </a:r>
            <a:r>
              <a:rPr lang="en-US" sz="1600" kern="0" dirty="0" err="1" smtClean="0">
                <a:latin typeface="Arial" pitchFamily="34" charset="0"/>
                <a:cs typeface="Arial" pitchFamily="34" charset="0"/>
              </a:rPr>
              <a:t>Kunden</a:t>
            </a:r>
            <a:endParaRPr lang="en-US" sz="1600" kern="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7241328" y="2801276"/>
            <a:ext cx="17951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kern="0" dirty="0" smtClean="0">
                <a:solidFill>
                  <a:srgbClr val="014AA3"/>
                </a:solidFill>
                <a:latin typeface="Arial" pitchFamily="34" charset="0"/>
                <a:cs typeface="Arial" pitchFamily="34" charset="0"/>
              </a:rPr>
              <a:t>SHARE NOW</a:t>
            </a:r>
          </a:p>
          <a:p>
            <a:pPr algn="ctr"/>
            <a:r>
              <a:rPr lang="de-DE" sz="1600" kern="0" dirty="0" smtClean="0">
                <a:latin typeface="Arial" pitchFamily="34" charset="0"/>
                <a:cs typeface="Arial" pitchFamily="34" charset="0"/>
              </a:rPr>
              <a:t> 520 E-Smart EQ</a:t>
            </a:r>
          </a:p>
          <a:p>
            <a:pPr algn="ctr"/>
            <a:r>
              <a:rPr lang="de-DE" sz="1600" kern="0" dirty="0" smtClean="0">
                <a:latin typeface="Arial" pitchFamily="34" charset="0"/>
                <a:cs typeface="Arial" pitchFamily="34" charset="0"/>
              </a:rPr>
              <a:t>50 B-Klasse </a:t>
            </a:r>
          </a:p>
          <a:p>
            <a:pPr algn="ctr"/>
            <a:r>
              <a:rPr lang="de-DE" sz="1600" kern="0" dirty="0" smtClean="0">
                <a:latin typeface="Arial" pitchFamily="34" charset="0"/>
                <a:cs typeface="Arial" pitchFamily="34" charset="0"/>
              </a:rPr>
              <a:t>105.000 Kunden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2658764" y="407623"/>
            <a:ext cx="1821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kern="0" dirty="0" smtClean="0">
                <a:solidFill>
                  <a:srgbClr val="014AA3"/>
                </a:solidFill>
                <a:latin typeface="Arial" pitchFamily="34" charset="0"/>
                <a:cs typeface="Arial" pitchFamily="34" charset="0"/>
              </a:rPr>
              <a:t>Stadtmobil </a:t>
            </a:r>
          </a:p>
          <a:p>
            <a:pPr algn="ctr"/>
            <a:r>
              <a:rPr lang="de-DE" sz="1600" kern="0" dirty="0">
                <a:latin typeface="Arial" pitchFamily="34" charset="0"/>
                <a:cs typeface="Arial" pitchFamily="34" charset="0"/>
              </a:rPr>
              <a:t>4</a:t>
            </a:r>
            <a:r>
              <a:rPr lang="de-DE" sz="1600" kern="0" dirty="0" smtClean="0">
                <a:latin typeface="Arial" pitchFamily="34" charset="0"/>
                <a:cs typeface="Arial" pitchFamily="34" charset="0"/>
              </a:rPr>
              <a:t>00 Autos</a:t>
            </a:r>
          </a:p>
          <a:p>
            <a:pPr algn="ctr"/>
            <a:r>
              <a:rPr lang="de-DE" sz="1600" kern="0" dirty="0" smtClean="0">
                <a:latin typeface="Arial" pitchFamily="34" charset="0"/>
                <a:cs typeface="Arial" pitchFamily="34" charset="0"/>
              </a:rPr>
              <a:t>12.000 Kunden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-26794" y="2801276"/>
            <a:ext cx="21333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kern="0" dirty="0" err="1" smtClean="0">
                <a:solidFill>
                  <a:srgbClr val="014AA3"/>
                </a:solidFill>
                <a:latin typeface="Arial" pitchFamily="34" charset="0"/>
                <a:cs typeface="Arial" pitchFamily="34" charset="0"/>
              </a:rPr>
              <a:t>RegioRad</a:t>
            </a:r>
            <a:r>
              <a:rPr lang="en-US" sz="1600" b="1" kern="0" dirty="0" smtClean="0">
                <a:solidFill>
                  <a:srgbClr val="014AA3"/>
                </a:solidFill>
                <a:latin typeface="Arial" pitchFamily="34" charset="0"/>
                <a:cs typeface="Arial" pitchFamily="34" charset="0"/>
              </a:rPr>
              <a:t> Stuttgart</a:t>
            </a:r>
            <a:endParaRPr lang="en-US" sz="1600" kern="0" dirty="0" smtClean="0">
              <a:solidFill>
                <a:srgbClr val="014AA3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600" kern="0" dirty="0">
                <a:latin typeface="Arial" pitchFamily="34" charset="0"/>
                <a:cs typeface="Arial" pitchFamily="34" charset="0"/>
              </a:rPr>
              <a:t>6</a:t>
            </a:r>
            <a:r>
              <a:rPr lang="en-US" sz="1600" kern="0" dirty="0" smtClean="0">
                <a:latin typeface="Arial" pitchFamily="34" charset="0"/>
                <a:cs typeface="Arial" pitchFamily="34" charset="0"/>
              </a:rPr>
              <a:t>00 </a:t>
            </a:r>
            <a:r>
              <a:rPr lang="en-US" sz="1600" kern="0" dirty="0" err="1" smtClean="0">
                <a:latin typeface="Arial" pitchFamily="34" charset="0"/>
                <a:cs typeface="Arial" pitchFamily="34" charset="0"/>
              </a:rPr>
              <a:t>Räder</a:t>
            </a:r>
            <a:endParaRPr lang="en-US" sz="1600" kern="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600" kern="0" dirty="0" smtClean="0">
                <a:latin typeface="Arial" pitchFamily="34" charset="0"/>
                <a:cs typeface="Arial" pitchFamily="34" charset="0"/>
              </a:rPr>
              <a:t>100 </a:t>
            </a:r>
            <a:r>
              <a:rPr lang="en-US" sz="1600" kern="0" dirty="0" err="1" smtClean="0">
                <a:latin typeface="Arial" pitchFamily="34" charset="0"/>
                <a:cs typeface="Arial" pitchFamily="34" charset="0"/>
              </a:rPr>
              <a:t>Pedelecs</a:t>
            </a:r>
            <a:endParaRPr lang="en-US" sz="1600" kern="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600" kern="0" dirty="0" smtClean="0">
                <a:latin typeface="Arial" pitchFamily="34" charset="0"/>
                <a:cs typeface="Arial" pitchFamily="34" charset="0"/>
              </a:rPr>
              <a:t>10 </a:t>
            </a:r>
            <a:r>
              <a:rPr lang="en-US" sz="1600" kern="0" dirty="0" err="1" smtClean="0">
                <a:latin typeface="Arial" pitchFamily="34" charset="0"/>
                <a:cs typeface="Arial" pitchFamily="34" charset="0"/>
              </a:rPr>
              <a:t>Lastenräder</a:t>
            </a:r>
            <a:endParaRPr lang="en-US" sz="1600" kern="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600" kern="0" dirty="0" smtClean="0">
                <a:latin typeface="Arial" pitchFamily="34" charset="0"/>
                <a:cs typeface="Arial" pitchFamily="34" charset="0"/>
              </a:rPr>
              <a:t>75 </a:t>
            </a:r>
            <a:r>
              <a:rPr lang="en-US" sz="1600" kern="0" dirty="0" err="1" smtClean="0">
                <a:latin typeface="Arial" pitchFamily="34" charset="0"/>
                <a:cs typeface="Arial" pitchFamily="34" charset="0"/>
              </a:rPr>
              <a:t>Stationen</a:t>
            </a:r>
            <a:r>
              <a:rPr lang="en-US" sz="1600" kern="0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3186606" y="5071169"/>
            <a:ext cx="1994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kern="0" dirty="0" smtClean="0">
                <a:solidFill>
                  <a:srgbClr val="014AA3"/>
                </a:solidFill>
                <a:latin typeface="Arial" pitchFamily="34" charset="0"/>
                <a:cs typeface="Arial" pitchFamily="34" charset="0"/>
              </a:rPr>
              <a:t>Stella </a:t>
            </a:r>
          </a:p>
          <a:p>
            <a:pPr algn="ctr"/>
            <a:r>
              <a:rPr lang="en-US" sz="1600" kern="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1600" kern="0" dirty="0" smtClean="0">
                <a:latin typeface="Arial" pitchFamily="34" charset="0"/>
                <a:cs typeface="Arial" pitchFamily="34" charset="0"/>
              </a:rPr>
              <a:t>00 E-Roller</a:t>
            </a:r>
          </a:p>
          <a:p>
            <a:pPr algn="ctr"/>
            <a:r>
              <a:rPr lang="en-US" sz="1600" kern="0" dirty="0" smtClean="0">
                <a:latin typeface="Arial" pitchFamily="34" charset="0"/>
                <a:cs typeface="Arial" pitchFamily="34" charset="0"/>
              </a:rPr>
              <a:t>15.500 </a:t>
            </a:r>
            <a:r>
              <a:rPr lang="en-US" sz="1600" kern="0" dirty="0" err="1" smtClean="0">
                <a:latin typeface="Arial" pitchFamily="34" charset="0"/>
                <a:cs typeface="Arial" pitchFamily="34" charset="0"/>
              </a:rPr>
              <a:t>Kunden</a:t>
            </a:r>
            <a:endParaRPr lang="en-US" sz="1600" kern="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3455" y="2616775"/>
            <a:ext cx="1415582" cy="1585452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2777" y="3889364"/>
            <a:ext cx="1289845" cy="1773381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6553200" y="4170722"/>
            <a:ext cx="17741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kern="0" dirty="0" smtClean="0">
                <a:solidFill>
                  <a:srgbClr val="014AA3"/>
                </a:solidFill>
                <a:latin typeface="Arial" pitchFamily="34" charset="0"/>
                <a:cs typeface="Arial" pitchFamily="34" charset="0"/>
              </a:rPr>
              <a:t>E-Roller </a:t>
            </a:r>
          </a:p>
          <a:p>
            <a:pPr algn="ctr"/>
            <a:r>
              <a:rPr lang="en-US" sz="1600" kern="0" dirty="0" smtClean="0">
                <a:latin typeface="Arial" pitchFamily="34" charset="0"/>
                <a:cs typeface="Arial" pitchFamily="34" charset="0"/>
              </a:rPr>
              <a:t>3 </a:t>
            </a:r>
            <a:r>
              <a:rPr lang="en-US" sz="1600" kern="0" dirty="0" err="1" smtClean="0">
                <a:latin typeface="Arial" pitchFamily="34" charset="0"/>
                <a:cs typeface="Arial" pitchFamily="34" charset="0"/>
              </a:rPr>
              <a:t>Betreiber</a:t>
            </a:r>
            <a:r>
              <a:rPr lang="en-US" sz="1600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kern="0" dirty="0" err="1" smtClean="0">
                <a:latin typeface="Arial" pitchFamily="34" charset="0"/>
                <a:cs typeface="Arial" pitchFamily="34" charset="0"/>
              </a:rPr>
              <a:t>mit</a:t>
            </a:r>
            <a:r>
              <a:rPr lang="en-US" sz="1600" kern="0" dirty="0" smtClean="0">
                <a:latin typeface="Arial" pitchFamily="34" charset="0"/>
                <a:cs typeface="Arial" pitchFamily="34" charset="0"/>
              </a:rPr>
              <a:t> max. 2.400 </a:t>
            </a:r>
            <a:r>
              <a:rPr lang="en-US" sz="1600" kern="0" dirty="0" err="1" smtClean="0">
                <a:latin typeface="Arial" pitchFamily="34" charset="0"/>
                <a:cs typeface="Arial" pitchFamily="34" charset="0"/>
              </a:rPr>
              <a:t>Fahrzeugen</a:t>
            </a:r>
            <a:endParaRPr lang="en-US" sz="1600" kern="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455758" y="1224441"/>
            <a:ext cx="177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kern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22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6032" y="709489"/>
            <a:ext cx="4771991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014AA3"/>
              </a:buClr>
            </a:pPr>
            <a:r>
              <a:rPr lang="de-DE" sz="2400" i="1" dirty="0" smtClean="0">
                <a:solidFill>
                  <a:srgbClr val="014AA3"/>
                </a:solidFill>
                <a:latin typeface="Arial" pitchFamily="34" charset="0"/>
                <a:cs typeface="Arial" pitchFamily="34" charset="0"/>
              </a:rPr>
              <a:t>Neue Digitale Angebote im ÖPNV</a:t>
            </a:r>
          </a:p>
          <a:p>
            <a:pPr marL="177800" indent="-177800">
              <a:buClr>
                <a:srgbClr val="014AA3"/>
              </a:buClr>
            </a:pPr>
            <a:endParaRPr lang="de-DE" sz="10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spcBef>
                <a:spcPts val="600"/>
              </a:spcBef>
              <a:spcAft>
                <a:spcPts val="600"/>
              </a:spcAft>
              <a:buClr>
                <a:srgbClr val="014AA3"/>
              </a:buClr>
              <a:buFont typeface="Arial" pitchFamily="34" charset="0"/>
              <a:buChar char="•"/>
            </a:pPr>
            <a:r>
              <a:rPr lang="de-DE" sz="2000" dirty="0">
                <a:latin typeface="Arial" pitchFamily="34" charset="0"/>
                <a:cs typeface="Arial" pitchFamily="34" charset="0"/>
              </a:rPr>
              <a:t>Schnellbuslinie X1 Bad Cannstatt – 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(„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Innovationslinie“, 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WLAN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>) </a:t>
            </a:r>
          </a:p>
          <a:p>
            <a:pPr marL="177800" indent="-177800">
              <a:spcBef>
                <a:spcPts val="600"/>
              </a:spcBef>
              <a:spcAft>
                <a:spcPts val="600"/>
              </a:spcAft>
              <a:buClr>
                <a:srgbClr val="014AA3"/>
              </a:buClr>
              <a:buFont typeface="Arial" pitchFamily="34" charset="0"/>
              <a:buChar char="•"/>
            </a:pPr>
            <a:r>
              <a:rPr lang="de-DE" sz="2000" dirty="0" smtClean="0">
                <a:latin typeface="Arial" pitchFamily="34" charset="0"/>
                <a:cs typeface="Arial" pitchFamily="34" charset="0"/>
              </a:rPr>
              <a:t>„SSB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BestPreis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-App“</a:t>
            </a:r>
          </a:p>
          <a:p>
            <a:pPr marL="177800" indent="-177800">
              <a:spcBef>
                <a:spcPts val="600"/>
              </a:spcBef>
              <a:spcAft>
                <a:spcPts val="600"/>
              </a:spcAft>
              <a:buClr>
                <a:srgbClr val="014AA3"/>
              </a:buClr>
              <a:buFont typeface="Arial" pitchFamily="34" charset="0"/>
              <a:buChar char="•"/>
            </a:pPr>
            <a:r>
              <a:rPr lang="de-DE" sz="2000" dirty="0" smtClean="0">
                <a:latin typeface="Arial" pitchFamily="34" charset="0"/>
                <a:cs typeface="Arial" pitchFamily="34" charset="0"/>
              </a:rPr>
              <a:t>„SSB Flex“ – On-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demand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-Shuttle in Kooperation mit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moovel</a:t>
            </a:r>
            <a:endParaRPr lang="de-DE" sz="20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spcBef>
                <a:spcPts val="600"/>
              </a:spcBef>
              <a:spcAft>
                <a:spcPts val="600"/>
              </a:spcAft>
              <a:buClr>
                <a:srgbClr val="014AA3"/>
              </a:buClr>
              <a:buFont typeface="Arial" pitchFamily="34" charset="0"/>
              <a:buChar char="•"/>
            </a:pPr>
            <a:r>
              <a:rPr lang="de-DE" sz="2000" dirty="0" smtClean="0">
                <a:latin typeface="Arial" pitchFamily="34" charset="0"/>
                <a:cs typeface="Arial" pitchFamily="34" charset="0"/>
              </a:rPr>
              <a:t>Neue App „I-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move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-S“ ab 2021: Informieren, buchen und </a:t>
            </a:r>
            <a:br>
              <a:rPr lang="de-DE" sz="2000" dirty="0" smtClean="0">
                <a:latin typeface="Arial" pitchFamily="34" charset="0"/>
                <a:cs typeface="Arial" pitchFamily="34" charset="0"/>
              </a:rPr>
            </a:br>
            <a:r>
              <a:rPr lang="de-DE" sz="2000" dirty="0" smtClean="0">
                <a:latin typeface="Arial" pitchFamily="34" charset="0"/>
                <a:cs typeface="Arial" pitchFamily="34" charset="0"/>
              </a:rPr>
              <a:t>bezahlen über die ganze Mobilitätskette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DDED71E-8771-44AD-BB8A-7D795FDA1179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7298" y="115810"/>
            <a:ext cx="419869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feld 1"/>
          <p:cNvSpPr txBox="1"/>
          <p:nvPr/>
        </p:nvSpPr>
        <p:spPr>
          <a:xfrm>
            <a:off x="5652120" y="2486898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„der schnellste seiner Art“</a:t>
            </a:r>
            <a:endParaRPr lang="de-DE" b="1" dirty="0"/>
          </a:p>
        </p:txBody>
      </p:sp>
      <p:sp>
        <p:nvSpPr>
          <p:cNvPr id="10" name="Rechteck 9"/>
          <p:cNvSpPr/>
          <p:nvPr/>
        </p:nvSpPr>
        <p:spPr>
          <a:xfrm>
            <a:off x="5436096" y="3068960"/>
            <a:ext cx="3118994" cy="2376264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5060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feld 26"/>
          <p:cNvSpPr txBox="1"/>
          <p:nvPr/>
        </p:nvSpPr>
        <p:spPr>
          <a:xfrm>
            <a:off x="4722468" y="814424"/>
            <a:ext cx="4078987" cy="648072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de-DE" sz="1600" u="none" dirty="0" err="1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248294" y="173092"/>
            <a:ext cx="34581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GB" altLang="en-US" sz="2400" b="1" dirty="0" err="1" smtClean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Neubürgermarketing</a:t>
            </a:r>
            <a:endParaRPr lang="de-DE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403925"/>
            <a:ext cx="4900359" cy="4921168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248294" y="783576"/>
            <a:ext cx="3384376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Clr>
                <a:srgbClr val="014AA3"/>
              </a:buClr>
            </a:pPr>
            <a:endParaRPr lang="de-DE" sz="10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spcBef>
                <a:spcPts val="600"/>
              </a:spcBef>
              <a:spcAft>
                <a:spcPts val="600"/>
              </a:spcAft>
              <a:buClr>
                <a:srgbClr val="014AA3"/>
              </a:buClr>
              <a:buFont typeface="Arial" pitchFamily="34" charset="0"/>
              <a:buChar char="•"/>
            </a:pPr>
            <a:r>
              <a:rPr lang="de-DE" sz="2000" dirty="0" smtClean="0">
                <a:latin typeface="Arial" pitchFamily="34" charset="0"/>
                <a:cs typeface="Arial" pitchFamily="34" charset="0"/>
              </a:rPr>
              <a:t>Bei Anmeldung im Bürgerbüro erhält man einen Flyer mit einem Code zum Freischalten eines Handytickets.</a:t>
            </a:r>
            <a:endParaRPr lang="de-DE" sz="2000" dirty="0">
              <a:latin typeface="Arial" pitchFamily="34" charset="0"/>
              <a:cs typeface="Arial" pitchFamily="34" charset="0"/>
            </a:endParaRPr>
          </a:p>
          <a:p>
            <a:pPr marL="177800" indent="-177800">
              <a:spcBef>
                <a:spcPts val="600"/>
              </a:spcBef>
              <a:spcAft>
                <a:spcPts val="600"/>
              </a:spcAft>
              <a:buClr>
                <a:srgbClr val="014AA3"/>
              </a:buClr>
              <a:buFont typeface="Arial" pitchFamily="34" charset="0"/>
              <a:buChar char="•"/>
            </a:pPr>
            <a:r>
              <a:rPr lang="de-DE" sz="2000" dirty="0" smtClean="0">
                <a:latin typeface="Arial" pitchFamily="34" charset="0"/>
                <a:cs typeface="Arial" pitchFamily="34" charset="0"/>
              </a:rPr>
              <a:t>2 Wochen gratis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netzweit</a:t>
            </a:r>
            <a:endParaRPr lang="de-DE" sz="2000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spcBef>
                <a:spcPts val="600"/>
              </a:spcBef>
              <a:spcAft>
                <a:spcPts val="600"/>
              </a:spcAft>
              <a:buClr>
                <a:srgbClr val="014AA3"/>
              </a:buClr>
              <a:buFont typeface="Arial" pitchFamily="34" charset="0"/>
              <a:buChar char="•"/>
            </a:pPr>
            <a:r>
              <a:rPr lang="de-DE" sz="2000" dirty="0" smtClean="0">
                <a:latin typeface="Arial" pitchFamily="34" charset="0"/>
                <a:cs typeface="Arial" pitchFamily="34" charset="0"/>
              </a:rPr>
              <a:t>Zusätzlicher Rabatt bei Einstieg ins Abo</a:t>
            </a:r>
          </a:p>
          <a:p>
            <a:pPr marL="177800" indent="-177800">
              <a:spcBef>
                <a:spcPts val="600"/>
              </a:spcBef>
              <a:spcAft>
                <a:spcPts val="600"/>
              </a:spcAft>
              <a:buClr>
                <a:srgbClr val="014AA3"/>
              </a:buClr>
              <a:buFont typeface="Arial" pitchFamily="34" charset="0"/>
              <a:buChar char="•"/>
            </a:pPr>
            <a:r>
              <a:rPr lang="de-DE" sz="2000" dirty="0" smtClean="0">
                <a:latin typeface="Arial" pitchFamily="34" charset="0"/>
                <a:cs typeface="Arial" pitchFamily="34" charset="0"/>
              </a:rPr>
              <a:t>4.000 Downloads</a:t>
            </a:r>
            <a:r>
              <a:rPr lang="de-DE" sz="2000" dirty="0">
                <a:latin typeface="Arial" pitchFamily="34" charset="0"/>
                <a:cs typeface="Arial" pitchFamily="34" charset="0"/>
              </a:rPr>
              <a:t/>
            </a:r>
            <a:br>
              <a:rPr lang="de-DE" sz="2000" dirty="0">
                <a:latin typeface="Arial" pitchFamily="34" charset="0"/>
                <a:cs typeface="Arial" pitchFamily="34" charset="0"/>
              </a:rPr>
            </a:br>
            <a:r>
              <a:rPr lang="de-DE" sz="2000" dirty="0" smtClean="0">
                <a:latin typeface="Arial" pitchFamily="34" charset="0"/>
                <a:cs typeface="Arial" pitchFamily="34" charset="0"/>
              </a:rPr>
              <a:t>400 neue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Jahresabos</a:t>
            </a:r>
            <a:endParaRPr lang="de-DE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0092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685</Words>
  <Application>Microsoft Office PowerPoint</Application>
  <PresentationFormat>Bildschirmpräsentation (4:3)</PresentationFormat>
  <Paragraphs>132</Paragraphs>
  <Slides>17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4" baseType="lpstr">
      <vt:lpstr>Arial</vt:lpstr>
      <vt:lpstr>Calibri</vt:lpstr>
      <vt:lpstr>Helvetia</vt:lpstr>
      <vt:lpstr>Symbol</vt:lpstr>
      <vt:lpstr>Times New Roman</vt:lpstr>
      <vt:lpstr>Wingdings</vt:lpstr>
      <vt:lpstr>Larissa-Design</vt:lpstr>
      <vt:lpstr>   Smart Mobility in Stuttgart: - Welche intelligenten Services gestalten die Mobilität attraktiver ? Digitaliserungskonferenz Baden-Württemberg am 13. Februar 2020    </vt:lpstr>
      <vt:lpstr>PowerPoint-Präsentation</vt:lpstr>
      <vt:lpstr>Mobilität in Stuttgart: Daten und Fakten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Landeshauptstadt Stuttgart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Urbane Mobilität der Zukunft   Überlegungen aus Sicht einer Stadtverwaltung</dc:title>
  <dc:creator>LHS</dc:creator>
  <cp:lastModifiedBy>Forderer, Wolfgang</cp:lastModifiedBy>
  <cp:revision>284</cp:revision>
  <cp:lastPrinted>2018-03-19T14:57:02Z</cp:lastPrinted>
  <dcterms:created xsi:type="dcterms:W3CDTF">2017-03-21T12:01:35Z</dcterms:created>
  <dcterms:modified xsi:type="dcterms:W3CDTF">2020-02-12T11:55:14Z</dcterms:modified>
</cp:coreProperties>
</file>