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316" r:id="rId4"/>
    <p:sldId id="317" r:id="rId5"/>
    <p:sldId id="284" r:id="rId6"/>
    <p:sldId id="299" r:id="rId7"/>
    <p:sldId id="290" r:id="rId8"/>
    <p:sldId id="296" r:id="rId9"/>
    <p:sldId id="304" r:id="rId10"/>
    <p:sldId id="291" r:id="rId11"/>
    <p:sldId id="283" r:id="rId12"/>
    <p:sldId id="305" r:id="rId13"/>
    <p:sldId id="318" r:id="rId14"/>
    <p:sldId id="322" r:id="rId15"/>
    <p:sldId id="303" r:id="rId16"/>
    <p:sldId id="285" r:id="rId17"/>
    <p:sldId id="320" r:id="rId18"/>
    <p:sldId id="321" r:id="rId19"/>
    <p:sldId id="314" r:id="rId20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EB5"/>
    <a:srgbClr val="00D25F"/>
    <a:srgbClr val="4FA735"/>
    <a:srgbClr val="1D2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5" autoAdjust="0"/>
    <p:restoredTop sz="94662" autoAdjust="0"/>
  </p:normalViewPr>
  <p:slideViewPr>
    <p:cSldViewPr snapToGrid="0" snapToObjects="1">
      <p:cViewPr>
        <p:scale>
          <a:sx n="80" d="100"/>
          <a:sy n="80" d="100"/>
        </p:scale>
        <p:origin x="-519" y="-108"/>
      </p:cViewPr>
      <p:guideLst>
        <p:guide orient="horz" pos="2697"/>
        <p:guide pos="5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-2772" y="-69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73692-4326-4195-A38B-8D2B604E280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AF26927-3223-408D-B851-DD6BC414C355}">
      <dgm:prSet phldrT="[Text]" custT="1"/>
      <dgm:spPr/>
      <dgm:t>
        <a:bodyPr/>
        <a:lstStyle/>
        <a:p>
          <a:r>
            <a:rPr lang="de-DE" sz="1400" dirty="0" smtClean="0"/>
            <a:t>Fachkräfte-mangel  in Medizin und Pflege</a:t>
          </a:r>
        </a:p>
      </dgm:t>
    </dgm:pt>
    <dgm:pt modelId="{881F3E10-0110-46D9-B9FA-1BA78690A0FF}" type="parTrans" cxnId="{F42FF8BE-DA07-4B53-A298-2FA1A3C4FEEA}">
      <dgm:prSet/>
      <dgm:spPr/>
      <dgm:t>
        <a:bodyPr/>
        <a:lstStyle/>
        <a:p>
          <a:endParaRPr lang="de-DE"/>
        </a:p>
      </dgm:t>
    </dgm:pt>
    <dgm:pt modelId="{2F85C011-4144-4464-8DDA-E22D0E2BA718}" type="sibTrans" cxnId="{F42FF8BE-DA07-4B53-A298-2FA1A3C4FEEA}">
      <dgm:prSet/>
      <dgm:spPr/>
      <dgm:t>
        <a:bodyPr/>
        <a:lstStyle/>
        <a:p>
          <a:endParaRPr lang="de-DE"/>
        </a:p>
      </dgm:t>
    </dgm:pt>
    <dgm:pt modelId="{62129F9D-7137-406B-825D-BFB85888F8FE}">
      <dgm:prSet phldrT="[Text]" custT="1"/>
      <dgm:spPr/>
      <dgm:t>
        <a:bodyPr/>
        <a:lstStyle/>
        <a:p>
          <a:r>
            <a:rPr lang="de-DE" sz="1050" dirty="0" smtClean="0"/>
            <a:t>Steigender Bedarf an </a:t>
          </a:r>
          <a:r>
            <a:rPr lang="de-DE" sz="1050" dirty="0" smtClean="0"/>
            <a:t>pflegerischer und medizinischer </a:t>
          </a:r>
          <a:r>
            <a:rPr lang="de-DE" sz="1050" dirty="0" smtClean="0"/>
            <a:t>Versorgung</a:t>
          </a:r>
          <a:endParaRPr lang="de-DE" sz="1050" dirty="0"/>
        </a:p>
      </dgm:t>
    </dgm:pt>
    <dgm:pt modelId="{DD0ECF42-3EF6-424F-A6A6-C3885CBE61ED}" type="parTrans" cxnId="{CC7F9A67-4CCF-45FC-8611-5C29B04B58AE}">
      <dgm:prSet/>
      <dgm:spPr/>
      <dgm:t>
        <a:bodyPr/>
        <a:lstStyle/>
        <a:p>
          <a:endParaRPr lang="de-DE"/>
        </a:p>
      </dgm:t>
    </dgm:pt>
    <dgm:pt modelId="{EA6729EB-6303-425A-BEDE-7F05745B497D}" type="sibTrans" cxnId="{CC7F9A67-4CCF-45FC-8611-5C29B04B58AE}">
      <dgm:prSet/>
      <dgm:spPr/>
      <dgm:t>
        <a:bodyPr/>
        <a:lstStyle/>
        <a:p>
          <a:endParaRPr lang="de-DE"/>
        </a:p>
      </dgm:t>
    </dgm:pt>
    <dgm:pt modelId="{EDA99E30-445C-44CB-BC40-6D75A0A11558}">
      <dgm:prSet phldrT="[Text]" custT="1"/>
      <dgm:spPr/>
      <dgm:t>
        <a:bodyPr/>
        <a:lstStyle/>
        <a:p>
          <a:r>
            <a:rPr lang="de-DE" sz="1100" dirty="0" smtClean="0"/>
            <a:t>Gefährdete Versorgung in dünn besiedelten Gebieten</a:t>
          </a:r>
          <a:endParaRPr lang="de-DE" sz="1100" dirty="0"/>
        </a:p>
      </dgm:t>
    </dgm:pt>
    <dgm:pt modelId="{E5CCEB4A-5701-4DB4-B18A-6D6C751AFBEE}" type="parTrans" cxnId="{381C294B-BE05-4F84-A605-66361B440454}">
      <dgm:prSet/>
      <dgm:spPr/>
      <dgm:t>
        <a:bodyPr/>
        <a:lstStyle/>
        <a:p>
          <a:endParaRPr lang="de-DE"/>
        </a:p>
      </dgm:t>
    </dgm:pt>
    <dgm:pt modelId="{4DFD2618-A0C1-421B-A90D-CA1D84864EF3}" type="sibTrans" cxnId="{381C294B-BE05-4F84-A605-66361B440454}">
      <dgm:prSet/>
      <dgm:spPr/>
      <dgm:t>
        <a:bodyPr/>
        <a:lstStyle/>
        <a:p>
          <a:endParaRPr lang="de-DE"/>
        </a:p>
      </dgm:t>
    </dgm:pt>
    <dgm:pt modelId="{DD98C0C0-82D4-4A12-AAD7-9742C15A8557}">
      <dgm:prSet phldrT="[Text]"/>
      <dgm:spPr/>
      <dgm:t>
        <a:bodyPr/>
        <a:lstStyle/>
        <a:p>
          <a:pPr algn="l"/>
          <a:r>
            <a:rPr lang="de-DE" dirty="0" smtClean="0">
              <a:solidFill>
                <a:schemeClr val="tx1"/>
              </a:solidFill>
            </a:rPr>
            <a:t>1. Vernetzung losgelöst der Sektorengrenzen (SGB V, SGB XI, SGB XII)</a:t>
          </a:r>
        </a:p>
        <a:p>
          <a:pPr algn="l"/>
          <a:r>
            <a:rPr lang="de-DE" dirty="0" smtClean="0">
              <a:solidFill>
                <a:schemeClr val="tx1"/>
              </a:solidFill>
            </a:rPr>
            <a:t>2. Versorgungskontinuität in Medizin und Pflege </a:t>
          </a:r>
        </a:p>
        <a:p>
          <a:pPr algn="l"/>
          <a:r>
            <a:rPr lang="de-DE" dirty="0" smtClean="0">
              <a:solidFill>
                <a:schemeClr val="tx1"/>
              </a:solidFill>
            </a:rPr>
            <a:t>3. </a:t>
          </a:r>
          <a:r>
            <a:rPr lang="de-DE" b="0" dirty="0" smtClean="0">
              <a:solidFill>
                <a:schemeClr val="tx1"/>
              </a:solidFill>
            </a:rPr>
            <a:t>Digitalisierung als Chance, Prozesse in der Versorgung neu zu denken – losgelöst von den Sektoren im Gesundheitssystem </a:t>
          </a:r>
        </a:p>
      </dgm:t>
    </dgm:pt>
    <dgm:pt modelId="{9B424ACF-20FF-4419-A3A8-3289E1C303B8}" type="parTrans" cxnId="{0B25DA9F-8F0A-498F-82AD-32CFFCD66115}">
      <dgm:prSet/>
      <dgm:spPr/>
      <dgm:t>
        <a:bodyPr/>
        <a:lstStyle/>
        <a:p>
          <a:endParaRPr lang="de-DE"/>
        </a:p>
      </dgm:t>
    </dgm:pt>
    <dgm:pt modelId="{2537AF74-E287-4A80-AD44-E443792B26A5}" type="sibTrans" cxnId="{0B25DA9F-8F0A-498F-82AD-32CFFCD66115}">
      <dgm:prSet/>
      <dgm:spPr/>
      <dgm:t>
        <a:bodyPr/>
        <a:lstStyle/>
        <a:p>
          <a:endParaRPr lang="de-DE"/>
        </a:p>
      </dgm:t>
    </dgm:pt>
    <dgm:pt modelId="{B0BA706F-8BF3-42D9-933C-07117AD78868}" type="pres">
      <dgm:prSet presAssocID="{FE273692-4326-4195-A38B-8D2B604E280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D9DAC82-1663-4002-916F-18568F2409FD}" type="pres">
      <dgm:prSet presAssocID="{FE273692-4326-4195-A38B-8D2B604E2802}" presName="ellipse" presStyleLbl="trBgShp" presStyleIdx="0" presStyleCnt="1"/>
      <dgm:spPr/>
    </dgm:pt>
    <dgm:pt modelId="{19BEA3EA-BB70-48D1-B534-B679D83AD0B4}" type="pres">
      <dgm:prSet presAssocID="{FE273692-4326-4195-A38B-8D2B604E2802}" presName="arrow1" presStyleLbl="fgShp" presStyleIdx="0" presStyleCnt="1" custLinFactNeighborX="13976" custLinFactNeighborY="-33520"/>
      <dgm:spPr/>
    </dgm:pt>
    <dgm:pt modelId="{FCF5E967-21B7-4375-9A36-BC06802D7A52}" type="pres">
      <dgm:prSet presAssocID="{FE273692-4326-4195-A38B-8D2B604E2802}" presName="rectangle" presStyleLbl="revTx" presStyleIdx="0" presStyleCnt="1" custScaleX="163331" custScaleY="164510" custLinFactNeighborY="668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03E176-0811-49D6-B262-76E863E91042}" type="pres">
      <dgm:prSet presAssocID="{62129F9D-7137-406B-825D-BFB85888F8F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C4F962-001F-45B9-8022-D0F5D852F6F4}" type="pres">
      <dgm:prSet presAssocID="{EDA99E30-445C-44CB-BC40-6D75A0A1155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1099D7-18DE-4A59-A805-306D9D43933D}" type="pres">
      <dgm:prSet presAssocID="{DD98C0C0-82D4-4A12-AAD7-9742C15A8557}" presName="item3" presStyleLbl="node1" presStyleIdx="2" presStyleCnt="3" custLinFactNeighborY="-168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41955C-3235-467C-9653-0CD1515F653C}" type="pres">
      <dgm:prSet presAssocID="{FE273692-4326-4195-A38B-8D2B604E2802}" presName="funnel" presStyleLbl="trAlignAcc1" presStyleIdx="0" presStyleCnt="1" custScaleX="106844" custScaleY="101927"/>
      <dgm:spPr/>
    </dgm:pt>
  </dgm:ptLst>
  <dgm:cxnLst>
    <dgm:cxn modelId="{DC89B21C-0EE2-496A-B0E3-6E0081500BB2}" type="presOf" srcId="{EDA99E30-445C-44CB-BC40-6D75A0A11558}" destId="{5A03E176-0811-49D6-B262-76E863E91042}" srcOrd="0" destOrd="0" presId="urn:microsoft.com/office/officeart/2005/8/layout/funnel1"/>
    <dgm:cxn modelId="{CC7F9A67-4CCF-45FC-8611-5C29B04B58AE}" srcId="{FE273692-4326-4195-A38B-8D2B604E2802}" destId="{62129F9D-7137-406B-825D-BFB85888F8FE}" srcOrd="1" destOrd="0" parTransId="{DD0ECF42-3EF6-424F-A6A6-C3885CBE61ED}" sibTransId="{EA6729EB-6303-425A-BEDE-7F05745B497D}"/>
    <dgm:cxn modelId="{381C294B-BE05-4F84-A605-66361B440454}" srcId="{FE273692-4326-4195-A38B-8D2B604E2802}" destId="{EDA99E30-445C-44CB-BC40-6D75A0A11558}" srcOrd="2" destOrd="0" parTransId="{E5CCEB4A-5701-4DB4-B18A-6D6C751AFBEE}" sibTransId="{4DFD2618-A0C1-421B-A90D-CA1D84864EF3}"/>
    <dgm:cxn modelId="{95DC9275-C8CA-4651-97AE-6A01F1616433}" type="presOf" srcId="{FE273692-4326-4195-A38B-8D2B604E2802}" destId="{B0BA706F-8BF3-42D9-933C-07117AD78868}" srcOrd="0" destOrd="0" presId="urn:microsoft.com/office/officeart/2005/8/layout/funnel1"/>
    <dgm:cxn modelId="{0B25DA9F-8F0A-498F-82AD-32CFFCD66115}" srcId="{FE273692-4326-4195-A38B-8D2B604E2802}" destId="{DD98C0C0-82D4-4A12-AAD7-9742C15A8557}" srcOrd="3" destOrd="0" parTransId="{9B424ACF-20FF-4419-A3A8-3289E1C303B8}" sibTransId="{2537AF74-E287-4A80-AD44-E443792B26A5}"/>
    <dgm:cxn modelId="{4A1AD7CB-14C8-4BBC-8A1F-B1F316063FB1}" type="presOf" srcId="{1AF26927-3223-408D-B851-DD6BC414C355}" destId="{391099D7-18DE-4A59-A805-306D9D43933D}" srcOrd="0" destOrd="0" presId="urn:microsoft.com/office/officeart/2005/8/layout/funnel1"/>
    <dgm:cxn modelId="{F42FF8BE-DA07-4B53-A298-2FA1A3C4FEEA}" srcId="{FE273692-4326-4195-A38B-8D2B604E2802}" destId="{1AF26927-3223-408D-B851-DD6BC414C355}" srcOrd="0" destOrd="0" parTransId="{881F3E10-0110-46D9-B9FA-1BA78690A0FF}" sibTransId="{2F85C011-4144-4464-8DDA-E22D0E2BA718}"/>
    <dgm:cxn modelId="{3DB72477-9F18-422E-B674-EFE616FBFCCE}" type="presOf" srcId="{62129F9D-7137-406B-825D-BFB85888F8FE}" destId="{55C4F962-001F-45B9-8022-D0F5D852F6F4}" srcOrd="0" destOrd="0" presId="urn:microsoft.com/office/officeart/2005/8/layout/funnel1"/>
    <dgm:cxn modelId="{60F5CE55-1AB5-4D0D-8C0F-24A15381A6A8}" type="presOf" srcId="{DD98C0C0-82D4-4A12-AAD7-9742C15A8557}" destId="{FCF5E967-21B7-4375-9A36-BC06802D7A52}" srcOrd="0" destOrd="0" presId="urn:microsoft.com/office/officeart/2005/8/layout/funnel1"/>
    <dgm:cxn modelId="{98982B9B-5526-48C1-A661-2CEE33BD7EE6}" type="presParOf" srcId="{B0BA706F-8BF3-42D9-933C-07117AD78868}" destId="{CD9DAC82-1663-4002-916F-18568F2409FD}" srcOrd="0" destOrd="0" presId="urn:microsoft.com/office/officeart/2005/8/layout/funnel1"/>
    <dgm:cxn modelId="{7EFD68E5-9F92-4F6F-893C-4E246E7F7E5F}" type="presParOf" srcId="{B0BA706F-8BF3-42D9-933C-07117AD78868}" destId="{19BEA3EA-BB70-48D1-B534-B679D83AD0B4}" srcOrd="1" destOrd="0" presId="urn:microsoft.com/office/officeart/2005/8/layout/funnel1"/>
    <dgm:cxn modelId="{0B9CC89E-B102-4B3D-B989-893AA683B075}" type="presParOf" srcId="{B0BA706F-8BF3-42D9-933C-07117AD78868}" destId="{FCF5E967-21B7-4375-9A36-BC06802D7A52}" srcOrd="2" destOrd="0" presId="urn:microsoft.com/office/officeart/2005/8/layout/funnel1"/>
    <dgm:cxn modelId="{65005572-5DB8-411A-A168-760C08348B38}" type="presParOf" srcId="{B0BA706F-8BF3-42D9-933C-07117AD78868}" destId="{5A03E176-0811-49D6-B262-76E863E91042}" srcOrd="3" destOrd="0" presId="urn:microsoft.com/office/officeart/2005/8/layout/funnel1"/>
    <dgm:cxn modelId="{B9D0A74A-06B5-4617-A46B-DB8E499200F3}" type="presParOf" srcId="{B0BA706F-8BF3-42D9-933C-07117AD78868}" destId="{55C4F962-001F-45B9-8022-D0F5D852F6F4}" srcOrd="4" destOrd="0" presId="urn:microsoft.com/office/officeart/2005/8/layout/funnel1"/>
    <dgm:cxn modelId="{47FF356F-C11A-45FE-937F-DD5A591D7095}" type="presParOf" srcId="{B0BA706F-8BF3-42D9-933C-07117AD78868}" destId="{391099D7-18DE-4A59-A805-306D9D43933D}" srcOrd="5" destOrd="0" presId="urn:microsoft.com/office/officeart/2005/8/layout/funnel1"/>
    <dgm:cxn modelId="{CFC7E39C-6EED-4D79-B3EF-1DD2FFBEC971}" type="presParOf" srcId="{B0BA706F-8BF3-42D9-933C-07117AD78868}" destId="{1241955C-3235-467C-9653-0CD1515F65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BF061-4BBA-4C1F-96E2-937462FACF5B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F206F6F1-3058-4639-8AA4-6B3A44E3FBF9}">
      <dgm:prSet phldrT="[Text]" custT="1"/>
      <dgm:spPr>
        <a:solidFill>
          <a:srgbClr val="00D25F"/>
        </a:solidFill>
      </dgm:spPr>
      <dgm:t>
        <a:bodyPr/>
        <a:lstStyle/>
        <a:p>
          <a:r>
            <a:rPr lang="de-DE" sz="16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sechs</a:t>
          </a:r>
        </a:p>
        <a:p>
          <a:r>
            <a:rPr lang="de-DE" sz="16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Ziele des </a:t>
          </a:r>
          <a:r>
            <a:rPr lang="de-DE" sz="1600" b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LKr</a:t>
          </a:r>
          <a:r>
            <a:rPr lang="de-DE" sz="16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OS</a:t>
          </a:r>
          <a:endParaRPr lang="de-DE" sz="1600" b="1" u="sng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A1222-69FC-449B-8286-2D8B25F1775E}" type="parTrans" cxnId="{F3D30185-89CA-442B-852D-36DD35D4C38C}">
      <dgm:prSet/>
      <dgm:spPr/>
      <dgm:t>
        <a:bodyPr/>
        <a:lstStyle/>
        <a:p>
          <a:endParaRPr lang="de-DE"/>
        </a:p>
      </dgm:t>
    </dgm:pt>
    <dgm:pt modelId="{CA4F3979-4D62-4E33-975E-5A50A749A930}" type="sibTrans" cxnId="{F3D30185-89CA-442B-852D-36DD35D4C38C}">
      <dgm:prSet/>
      <dgm:spPr/>
      <dgm:t>
        <a:bodyPr/>
        <a:lstStyle/>
        <a:p>
          <a:endParaRPr lang="de-DE"/>
        </a:p>
      </dgm:t>
    </dgm:pt>
    <dgm:pt modelId="{6BDB1B00-30E2-41AC-B56B-BD568F16185C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Verbleib </a:t>
          </a:r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der eigenen Häuslichkeit</a:t>
          </a:r>
          <a:endParaRPr lang="de-DE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41539-0E95-4DE4-8DA7-FE76295F0065}" type="parTrans" cxnId="{D65C6DE9-16E0-4AC3-ACCF-0B0CAEB11065}">
      <dgm:prSet/>
      <dgm:spPr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5D97B04F-E089-43B0-A968-A9C8F152963F}" type="sibTrans" cxnId="{D65C6DE9-16E0-4AC3-ACCF-0B0CAEB11065}">
      <dgm:prSet/>
      <dgm:spPr/>
      <dgm:t>
        <a:bodyPr/>
        <a:lstStyle/>
        <a:p>
          <a:endParaRPr lang="de-DE"/>
        </a:p>
      </dgm:t>
    </dgm:pt>
    <dgm:pt modelId="{3EA219F0-C95F-443B-9008-0A3CA0C6F6CC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Unterstützung </a:t>
          </a:r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pflegender Angehöriger</a:t>
          </a:r>
          <a:endParaRPr lang="de-DE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0FBF7-F0A0-49F0-92CF-4271DDB68C54}" type="parTrans" cxnId="{AA479303-1409-4FEA-BE45-C43136AF0E36}">
      <dgm:prSet/>
      <dgm:spPr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D9C7F36C-4911-45A0-8028-55177D69A41F}" type="sibTrans" cxnId="{AA479303-1409-4FEA-BE45-C43136AF0E36}">
      <dgm:prSet/>
      <dgm:spPr/>
      <dgm:t>
        <a:bodyPr/>
        <a:lstStyle/>
        <a:p>
          <a:endParaRPr lang="de-DE"/>
        </a:p>
      </dgm:t>
    </dgm:pt>
    <dgm:pt modelId="{D4AEDDA9-4D2D-4C19-91E7-F63A20164F17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Kommunale Ansprechstellen und Beratung für Seniorinnen und Senioren</a:t>
          </a:r>
          <a:endParaRPr lang="de-DE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06FAB-F20B-4C5C-8F87-F9ADB42A47F1}" type="parTrans" cxnId="{A73E7CCC-8A19-4BBC-9F79-00FA0E33FA4B}">
      <dgm:prSet/>
      <dgm:spPr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F1E62711-065C-45EE-9776-2472D6858D4E}" type="sibTrans" cxnId="{A73E7CCC-8A19-4BBC-9F79-00FA0E33FA4B}">
      <dgm:prSet/>
      <dgm:spPr/>
      <dgm:t>
        <a:bodyPr/>
        <a:lstStyle/>
        <a:p>
          <a:endParaRPr lang="de-DE"/>
        </a:p>
      </dgm:t>
    </dgm:pt>
    <dgm:pt modelId="{C16BEA92-90AD-4D23-AECB-01461D325D65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Sicherungs-</a:t>
          </a:r>
          <a:r>
            <a:rPr lang="de-DE" sz="16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maßnahmen</a:t>
          </a:r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für eine qualifizierte pflegerische und </a:t>
          </a:r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medizinische Versorgung</a:t>
          </a:r>
          <a:endParaRPr lang="de-DE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F0061-4015-49BF-A8F4-910FD190B4F0}" type="parTrans" cxnId="{5516553C-EC96-4406-9168-F140BB4CCC45}">
      <dgm:prSet/>
      <dgm:spPr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37338EC4-706F-4C32-B9D1-DB0AA1F01947}" type="sibTrans" cxnId="{5516553C-EC96-4406-9168-F140BB4CCC45}">
      <dgm:prSet/>
      <dgm:spPr/>
      <dgm:t>
        <a:bodyPr/>
        <a:lstStyle/>
        <a:p>
          <a:endParaRPr lang="de-DE"/>
        </a:p>
      </dgm:t>
    </dgm:pt>
    <dgm:pt modelId="{38C24B6B-ECE6-4D1C-93B0-A2851A18B290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Hand in Hand der </a:t>
          </a:r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medizinischen und </a:t>
          </a:r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pflegerischen Versorgung</a:t>
          </a:r>
          <a:endParaRPr lang="de-DE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0A5DC-DD92-40ED-A8F4-45F2D7A8902D}" type="parTrans" cxnId="{D636E116-CDD1-4684-8403-012DE66113B9}">
      <dgm:prSet/>
      <dgm:spPr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B5272CCE-4C21-42B5-9C35-5419A98155C3}" type="sibTrans" cxnId="{D636E116-CDD1-4684-8403-012DE66113B9}">
      <dgm:prSet/>
      <dgm:spPr/>
      <dgm:t>
        <a:bodyPr/>
        <a:lstStyle/>
        <a:p>
          <a:endParaRPr lang="de-DE"/>
        </a:p>
      </dgm:t>
    </dgm:pt>
    <dgm:pt modelId="{7F013BA7-4023-4300-BA33-181A56A274C9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Entlastung der Pflege durch Investitionen in die Digitalisierung</a:t>
          </a:r>
          <a:endParaRPr lang="de-DE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B793B-C0A6-4F82-A1B5-2AA630DD852C}" type="parTrans" cxnId="{98D375BB-B412-4668-A3D8-84BAB5C12F0A}">
      <dgm:prSet/>
      <dgm:spPr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68419791-A0E4-43F3-9A9B-373995325BB1}" type="sibTrans" cxnId="{98D375BB-B412-4668-A3D8-84BAB5C12F0A}">
      <dgm:prSet/>
      <dgm:spPr/>
      <dgm:t>
        <a:bodyPr/>
        <a:lstStyle/>
        <a:p>
          <a:endParaRPr lang="de-DE"/>
        </a:p>
      </dgm:t>
    </dgm:pt>
    <dgm:pt modelId="{97A19DDC-1FAE-4424-9756-4E4F37454A87}" type="pres">
      <dgm:prSet presAssocID="{A24BF061-4BBA-4C1F-96E2-937462FACF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765F5A-16C4-410B-8A9B-F546F7B8A938}" type="pres">
      <dgm:prSet presAssocID="{F206F6F1-3058-4639-8AA4-6B3A44E3FBF9}" presName="centerShape" presStyleLbl="node0" presStyleIdx="0" presStyleCnt="1" custScaleX="188878" custScaleY="128745"/>
      <dgm:spPr/>
      <dgm:t>
        <a:bodyPr/>
        <a:lstStyle/>
        <a:p>
          <a:endParaRPr lang="de-DE"/>
        </a:p>
      </dgm:t>
    </dgm:pt>
    <dgm:pt modelId="{74D1F6C4-1D0D-4821-AC1F-CB15D9A681CA}" type="pres">
      <dgm:prSet presAssocID="{1BA41539-0E95-4DE4-8DA7-FE76295F0065}" presName="Name9" presStyleLbl="parChTrans1D2" presStyleIdx="0" presStyleCnt="6"/>
      <dgm:spPr/>
      <dgm:t>
        <a:bodyPr/>
        <a:lstStyle/>
        <a:p>
          <a:endParaRPr lang="de-DE"/>
        </a:p>
      </dgm:t>
    </dgm:pt>
    <dgm:pt modelId="{BEA31BF9-7076-421E-B64D-5E65FEFD1D70}" type="pres">
      <dgm:prSet presAssocID="{1BA41539-0E95-4DE4-8DA7-FE76295F0065}" presName="connTx" presStyleLbl="parChTrans1D2" presStyleIdx="0" presStyleCnt="6"/>
      <dgm:spPr/>
      <dgm:t>
        <a:bodyPr/>
        <a:lstStyle/>
        <a:p>
          <a:endParaRPr lang="de-DE"/>
        </a:p>
      </dgm:t>
    </dgm:pt>
    <dgm:pt modelId="{47ECDB39-5E07-4558-BABA-F633C0B15476}" type="pres">
      <dgm:prSet presAssocID="{6BDB1B00-30E2-41AC-B56B-BD568F16185C}" presName="node" presStyleLbl="node1" presStyleIdx="0" presStyleCnt="6" custScaleX="174431" custScaleY="737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53746C-B111-4C66-9C74-FCF083CA83F5}" type="pres">
      <dgm:prSet presAssocID="{A3F0FBF7-F0A0-49F0-92CF-4271DDB68C54}" presName="Name9" presStyleLbl="parChTrans1D2" presStyleIdx="1" presStyleCnt="6"/>
      <dgm:spPr/>
      <dgm:t>
        <a:bodyPr/>
        <a:lstStyle/>
        <a:p>
          <a:endParaRPr lang="de-DE"/>
        </a:p>
      </dgm:t>
    </dgm:pt>
    <dgm:pt modelId="{8F927074-8F83-4C9A-95CB-97B01508CFA5}" type="pres">
      <dgm:prSet presAssocID="{A3F0FBF7-F0A0-49F0-92CF-4271DDB68C54}" presName="connTx" presStyleLbl="parChTrans1D2" presStyleIdx="1" presStyleCnt="6"/>
      <dgm:spPr/>
      <dgm:t>
        <a:bodyPr/>
        <a:lstStyle/>
        <a:p>
          <a:endParaRPr lang="de-DE"/>
        </a:p>
      </dgm:t>
    </dgm:pt>
    <dgm:pt modelId="{3DA3EA20-7307-4695-87BD-BD40796F70C5}" type="pres">
      <dgm:prSet presAssocID="{3EA219F0-C95F-443B-9008-0A3CA0C6F6CC}" presName="node" presStyleLbl="node1" presStyleIdx="1" presStyleCnt="6" custScaleX="178469" custScaleY="79594" custRadScaleRad="154508" custRadScaleInc="1588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09DAA3-D9A1-4D63-B2BE-88A251EFD500}" type="pres">
      <dgm:prSet presAssocID="{A3906FAB-F20B-4C5C-8F87-F9ADB42A47F1}" presName="Name9" presStyleLbl="parChTrans1D2" presStyleIdx="2" presStyleCnt="6"/>
      <dgm:spPr/>
      <dgm:t>
        <a:bodyPr/>
        <a:lstStyle/>
        <a:p>
          <a:endParaRPr lang="de-DE"/>
        </a:p>
      </dgm:t>
    </dgm:pt>
    <dgm:pt modelId="{1E2527B3-007C-4828-A47E-FC641BD8B411}" type="pres">
      <dgm:prSet presAssocID="{A3906FAB-F20B-4C5C-8F87-F9ADB42A47F1}" presName="connTx" presStyleLbl="parChTrans1D2" presStyleIdx="2" presStyleCnt="6"/>
      <dgm:spPr/>
      <dgm:t>
        <a:bodyPr/>
        <a:lstStyle/>
        <a:p>
          <a:endParaRPr lang="de-DE"/>
        </a:p>
      </dgm:t>
    </dgm:pt>
    <dgm:pt modelId="{F331B236-A29D-4DDA-9D1D-39A3B7B5B3C7}" type="pres">
      <dgm:prSet presAssocID="{D4AEDDA9-4D2D-4C19-91E7-F63A20164F17}" presName="node" presStyleLbl="node1" presStyleIdx="2" presStyleCnt="6" custScaleX="190839" custScaleY="95322" custRadScaleRad="97581" custRadScaleInc="212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497BAF-D328-410A-BDD1-918592EF49D1}" type="pres">
      <dgm:prSet presAssocID="{4F3F0061-4015-49BF-A8F4-910FD190B4F0}" presName="Name9" presStyleLbl="parChTrans1D2" presStyleIdx="3" presStyleCnt="6"/>
      <dgm:spPr/>
      <dgm:t>
        <a:bodyPr/>
        <a:lstStyle/>
        <a:p>
          <a:endParaRPr lang="de-DE"/>
        </a:p>
      </dgm:t>
    </dgm:pt>
    <dgm:pt modelId="{86A7FB90-2FBC-4109-A7BC-692E911F9444}" type="pres">
      <dgm:prSet presAssocID="{4F3F0061-4015-49BF-A8F4-910FD190B4F0}" presName="connTx" presStyleLbl="parChTrans1D2" presStyleIdx="3" presStyleCnt="6"/>
      <dgm:spPr/>
      <dgm:t>
        <a:bodyPr/>
        <a:lstStyle/>
        <a:p>
          <a:endParaRPr lang="de-DE"/>
        </a:p>
      </dgm:t>
    </dgm:pt>
    <dgm:pt modelId="{C48DBFBE-4D74-4811-851E-380E79E20D37}" type="pres">
      <dgm:prSet presAssocID="{C16BEA92-90AD-4D23-AECB-01461D325D65}" presName="node" presStyleLbl="node1" presStyleIdx="3" presStyleCnt="6" custScaleX="219237" custScaleY="111016" custRadScaleRad="177603" custRadScaleInc="-372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BD1A6E-4C07-4C4B-8660-B86E93CA57C5}" type="pres">
      <dgm:prSet presAssocID="{37C0A5DC-DD92-40ED-A8F4-45F2D7A8902D}" presName="Name9" presStyleLbl="parChTrans1D2" presStyleIdx="4" presStyleCnt="6"/>
      <dgm:spPr/>
      <dgm:t>
        <a:bodyPr/>
        <a:lstStyle/>
        <a:p>
          <a:endParaRPr lang="de-DE"/>
        </a:p>
      </dgm:t>
    </dgm:pt>
    <dgm:pt modelId="{0118F580-7B2D-4D64-BFC1-1F73B40A5974}" type="pres">
      <dgm:prSet presAssocID="{37C0A5DC-DD92-40ED-A8F4-45F2D7A8902D}" presName="connTx" presStyleLbl="parChTrans1D2" presStyleIdx="4" presStyleCnt="6"/>
      <dgm:spPr/>
      <dgm:t>
        <a:bodyPr/>
        <a:lstStyle/>
        <a:p>
          <a:endParaRPr lang="de-DE"/>
        </a:p>
      </dgm:t>
    </dgm:pt>
    <dgm:pt modelId="{33C6E01F-8A4D-4A74-8EAE-8029E96FC0DF}" type="pres">
      <dgm:prSet presAssocID="{38C24B6B-ECE6-4D1C-93B0-A2851A18B290}" presName="node" presStyleLbl="node1" presStyleIdx="4" presStyleCnt="6" custScaleX="190328" custScaleY="112669" custRadScaleRad="195496" custRadScaleInc="364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B3E623-B7C3-4905-8B41-5572978A253B}" type="pres">
      <dgm:prSet presAssocID="{262B793B-C0A6-4F82-A1B5-2AA630DD852C}" presName="Name9" presStyleLbl="parChTrans1D2" presStyleIdx="5" presStyleCnt="6"/>
      <dgm:spPr/>
      <dgm:t>
        <a:bodyPr/>
        <a:lstStyle/>
        <a:p>
          <a:endParaRPr lang="de-DE"/>
        </a:p>
      </dgm:t>
    </dgm:pt>
    <dgm:pt modelId="{7CF628D3-F2F7-4885-8BC3-8BA9C6E134C5}" type="pres">
      <dgm:prSet presAssocID="{262B793B-C0A6-4F82-A1B5-2AA630DD852C}" presName="connTx" presStyleLbl="parChTrans1D2" presStyleIdx="5" presStyleCnt="6"/>
      <dgm:spPr/>
      <dgm:t>
        <a:bodyPr/>
        <a:lstStyle/>
        <a:p>
          <a:endParaRPr lang="de-DE"/>
        </a:p>
      </dgm:t>
    </dgm:pt>
    <dgm:pt modelId="{86F779D4-9F1B-4B34-9BD1-94701B02406A}" type="pres">
      <dgm:prSet presAssocID="{7F013BA7-4023-4300-BA33-181A56A274C9}" presName="node" presStyleLbl="node1" presStyleIdx="5" presStyleCnt="6" custScaleX="206296" custScaleY="92749" custRadScaleRad="177431" custRadScaleInc="-226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65C6DE9-16E0-4AC3-ACCF-0B0CAEB11065}" srcId="{F206F6F1-3058-4639-8AA4-6B3A44E3FBF9}" destId="{6BDB1B00-30E2-41AC-B56B-BD568F16185C}" srcOrd="0" destOrd="0" parTransId="{1BA41539-0E95-4DE4-8DA7-FE76295F0065}" sibTransId="{5D97B04F-E089-43B0-A968-A9C8F152963F}"/>
    <dgm:cxn modelId="{A73E7CCC-8A19-4BBC-9F79-00FA0E33FA4B}" srcId="{F206F6F1-3058-4639-8AA4-6B3A44E3FBF9}" destId="{D4AEDDA9-4D2D-4C19-91E7-F63A20164F17}" srcOrd="2" destOrd="0" parTransId="{A3906FAB-F20B-4C5C-8F87-F9ADB42A47F1}" sibTransId="{F1E62711-065C-45EE-9776-2472D6858D4E}"/>
    <dgm:cxn modelId="{44809D8C-CCB3-4C7C-9FE4-E12752247127}" type="presOf" srcId="{A24BF061-4BBA-4C1F-96E2-937462FACF5B}" destId="{97A19DDC-1FAE-4424-9756-4E4F37454A87}" srcOrd="0" destOrd="0" presId="urn:microsoft.com/office/officeart/2005/8/layout/radial1"/>
    <dgm:cxn modelId="{21C5B599-BCD5-4871-8735-98CB09A09734}" type="presOf" srcId="{3EA219F0-C95F-443B-9008-0A3CA0C6F6CC}" destId="{3DA3EA20-7307-4695-87BD-BD40796F70C5}" srcOrd="0" destOrd="0" presId="urn:microsoft.com/office/officeart/2005/8/layout/radial1"/>
    <dgm:cxn modelId="{4C7D81FD-9928-47FF-961B-B20542806F4D}" type="presOf" srcId="{37C0A5DC-DD92-40ED-A8F4-45F2D7A8902D}" destId="{F6BD1A6E-4C07-4C4B-8660-B86E93CA57C5}" srcOrd="0" destOrd="0" presId="urn:microsoft.com/office/officeart/2005/8/layout/radial1"/>
    <dgm:cxn modelId="{F1B74A32-5F3B-4CA8-B635-A67561B55E79}" type="presOf" srcId="{262B793B-C0A6-4F82-A1B5-2AA630DD852C}" destId="{7CF628D3-F2F7-4885-8BC3-8BA9C6E134C5}" srcOrd="1" destOrd="0" presId="urn:microsoft.com/office/officeart/2005/8/layout/radial1"/>
    <dgm:cxn modelId="{0360CA18-C55B-4F99-B322-7B32327F5994}" type="presOf" srcId="{C16BEA92-90AD-4D23-AECB-01461D325D65}" destId="{C48DBFBE-4D74-4811-851E-380E79E20D37}" srcOrd="0" destOrd="0" presId="urn:microsoft.com/office/officeart/2005/8/layout/radial1"/>
    <dgm:cxn modelId="{608F6B8D-522E-4781-8F00-95DFA88AC298}" type="presOf" srcId="{37C0A5DC-DD92-40ED-A8F4-45F2D7A8902D}" destId="{0118F580-7B2D-4D64-BFC1-1F73B40A5974}" srcOrd="1" destOrd="0" presId="urn:microsoft.com/office/officeart/2005/8/layout/radial1"/>
    <dgm:cxn modelId="{F078BA28-8FC4-4273-AC36-FC1AD89E2403}" type="presOf" srcId="{1BA41539-0E95-4DE4-8DA7-FE76295F0065}" destId="{74D1F6C4-1D0D-4821-AC1F-CB15D9A681CA}" srcOrd="0" destOrd="0" presId="urn:microsoft.com/office/officeart/2005/8/layout/radial1"/>
    <dgm:cxn modelId="{2ED3EA0B-0857-469B-AB17-F19C5D32A2B2}" type="presOf" srcId="{A3906FAB-F20B-4C5C-8F87-F9ADB42A47F1}" destId="{0D09DAA3-D9A1-4D63-B2BE-88A251EFD500}" srcOrd="0" destOrd="0" presId="urn:microsoft.com/office/officeart/2005/8/layout/radial1"/>
    <dgm:cxn modelId="{A30F1D90-B283-49CB-AA16-B5B8777B23DF}" type="presOf" srcId="{4F3F0061-4015-49BF-A8F4-910FD190B4F0}" destId="{3B497BAF-D328-410A-BDD1-918592EF49D1}" srcOrd="0" destOrd="0" presId="urn:microsoft.com/office/officeart/2005/8/layout/radial1"/>
    <dgm:cxn modelId="{663B9137-1540-4051-870D-8A2A3EE224A5}" type="presOf" srcId="{F206F6F1-3058-4639-8AA4-6B3A44E3FBF9}" destId="{95765F5A-16C4-410B-8A9B-F546F7B8A938}" srcOrd="0" destOrd="0" presId="urn:microsoft.com/office/officeart/2005/8/layout/radial1"/>
    <dgm:cxn modelId="{4BA72694-A345-4D84-BA9F-8AECC198A274}" type="presOf" srcId="{D4AEDDA9-4D2D-4C19-91E7-F63A20164F17}" destId="{F331B236-A29D-4DDA-9D1D-39A3B7B5B3C7}" srcOrd="0" destOrd="0" presId="urn:microsoft.com/office/officeart/2005/8/layout/radial1"/>
    <dgm:cxn modelId="{AEACB714-2508-4F96-B751-C7A14E708407}" type="presOf" srcId="{7F013BA7-4023-4300-BA33-181A56A274C9}" destId="{86F779D4-9F1B-4B34-9BD1-94701B02406A}" srcOrd="0" destOrd="0" presId="urn:microsoft.com/office/officeart/2005/8/layout/radial1"/>
    <dgm:cxn modelId="{5A50DE56-1A32-45DD-86B3-34FBA0A1A9A4}" type="presOf" srcId="{38C24B6B-ECE6-4D1C-93B0-A2851A18B290}" destId="{33C6E01F-8A4D-4A74-8EAE-8029E96FC0DF}" srcOrd="0" destOrd="0" presId="urn:microsoft.com/office/officeart/2005/8/layout/radial1"/>
    <dgm:cxn modelId="{98D375BB-B412-4668-A3D8-84BAB5C12F0A}" srcId="{F206F6F1-3058-4639-8AA4-6B3A44E3FBF9}" destId="{7F013BA7-4023-4300-BA33-181A56A274C9}" srcOrd="5" destOrd="0" parTransId="{262B793B-C0A6-4F82-A1B5-2AA630DD852C}" sibTransId="{68419791-A0E4-43F3-9A9B-373995325BB1}"/>
    <dgm:cxn modelId="{7A5508B3-2969-4C09-844F-A5118D1D8B9C}" type="presOf" srcId="{4F3F0061-4015-49BF-A8F4-910FD190B4F0}" destId="{86A7FB90-2FBC-4109-A7BC-692E911F9444}" srcOrd="1" destOrd="0" presId="urn:microsoft.com/office/officeart/2005/8/layout/radial1"/>
    <dgm:cxn modelId="{FE26F6B4-DC6F-4C24-888E-5E6F54F4893A}" type="presOf" srcId="{6BDB1B00-30E2-41AC-B56B-BD568F16185C}" destId="{47ECDB39-5E07-4558-BABA-F633C0B15476}" srcOrd="0" destOrd="0" presId="urn:microsoft.com/office/officeart/2005/8/layout/radial1"/>
    <dgm:cxn modelId="{723EC87E-B44C-4142-AAD3-A49905E7A807}" type="presOf" srcId="{A3906FAB-F20B-4C5C-8F87-F9ADB42A47F1}" destId="{1E2527B3-007C-4828-A47E-FC641BD8B411}" srcOrd="1" destOrd="0" presId="urn:microsoft.com/office/officeart/2005/8/layout/radial1"/>
    <dgm:cxn modelId="{D636E116-CDD1-4684-8403-012DE66113B9}" srcId="{F206F6F1-3058-4639-8AA4-6B3A44E3FBF9}" destId="{38C24B6B-ECE6-4D1C-93B0-A2851A18B290}" srcOrd="4" destOrd="0" parTransId="{37C0A5DC-DD92-40ED-A8F4-45F2D7A8902D}" sibTransId="{B5272CCE-4C21-42B5-9C35-5419A98155C3}"/>
    <dgm:cxn modelId="{8A99B4AF-01CA-4DE5-BD4F-7039F3E3639F}" type="presOf" srcId="{262B793B-C0A6-4F82-A1B5-2AA630DD852C}" destId="{E1B3E623-B7C3-4905-8B41-5572978A253B}" srcOrd="0" destOrd="0" presId="urn:microsoft.com/office/officeart/2005/8/layout/radial1"/>
    <dgm:cxn modelId="{08CAD0BB-5566-4931-A8C6-F6ECF68C5209}" type="presOf" srcId="{A3F0FBF7-F0A0-49F0-92CF-4271DDB68C54}" destId="{9953746C-B111-4C66-9C74-FCF083CA83F5}" srcOrd="0" destOrd="0" presId="urn:microsoft.com/office/officeart/2005/8/layout/radial1"/>
    <dgm:cxn modelId="{5516553C-EC96-4406-9168-F140BB4CCC45}" srcId="{F206F6F1-3058-4639-8AA4-6B3A44E3FBF9}" destId="{C16BEA92-90AD-4D23-AECB-01461D325D65}" srcOrd="3" destOrd="0" parTransId="{4F3F0061-4015-49BF-A8F4-910FD190B4F0}" sibTransId="{37338EC4-706F-4C32-B9D1-DB0AA1F01947}"/>
    <dgm:cxn modelId="{F3D30185-89CA-442B-852D-36DD35D4C38C}" srcId="{A24BF061-4BBA-4C1F-96E2-937462FACF5B}" destId="{F206F6F1-3058-4639-8AA4-6B3A44E3FBF9}" srcOrd="0" destOrd="0" parTransId="{1BFA1222-69FC-449B-8286-2D8B25F1775E}" sibTransId="{CA4F3979-4D62-4E33-975E-5A50A749A930}"/>
    <dgm:cxn modelId="{8D7C42FA-1655-497E-B81A-F40AA37170E5}" type="presOf" srcId="{A3F0FBF7-F0A0-49F0-92CF-4271DDB68C54}" destId="{8F927074-8F83-4C9A-95CB-97B01508CFA5}" srcOrd="1" destOrd="0" presId="urn:microsoft.com/office/officeart/2005/8/layout/radial1"/>
    <dgm:cxn modelId="{D79BA22D-E99A-4864-974C-DA6DC407393C}" type="presOf" srcId="{1BA41539-0E95-4DE4-8DA7-FE76295F0065}" destId="{BEA31BF9-7076-421E-B64D-5E65FEFD1D70}" srcOrd="1" destOrd="0" presId="urn:microsoft.com/office/officeart/2005/8/layout/radial1"/>
    <dgm:cxn modelId="{AA479303-1409-4FEA-BE45-C43136AF0E36}" srcId="{F206F6F1-3058-4639-8AA4-6B3A44E3FBF9}" destId="{3EA219F0-C95F-443B-9008-0A3CA0C6F6CC}" srcOrd="1" destOrd="0" parTransId="{A3F0FBF7-F0A0-49F0-92CF-4271DDB68C54}" sibTransId="{D9C7F36C-4911-45A0-8028-55177D69A41F}"/>
    <dgm:cxn modelId="{91FDA6EB-C24E-4A8B-A783-672BB2DAC884}" type="presParOf" srcId="{97A19DDC-1FAE-4424-9756-4E4F37454A87}" destId="{95765F5A-16C4-410B-8A9B-F546F7B8A938}" srcOrd="0" destOrd="0" presId="urn:microsoft.com/office/officeart/2005/8/layout/radial1"/>
    <dgm:cxn modelId="{E33A868B-5CA1-410A-B97D-8DFD170BC2AB}" type="presParOf" srcId="{97A19DDC-1FAE-4424-9756-4E4F37454A87}" destId="{74D1F6C4-1D0D-4821-AC1F-CB15D9A681CA}" srcOrd="1" destOrd="0" presId="urn:microsoft.com/office/officeart/2005/8/layout/radial1"/>
    <dgm:cxn modelId="{64742629-108B-4D8C-BE99-19A7E09BB690}" type="presParOf" srcId="{74D1F6C4-1D0D-4821-AC1F-CB15D9A681CA}" destId="{BEA31BF9-7076-421E-B64D-5E65FEFD1D70}" srcOrd="0" destOrd="0" presId="urn:microsoft.com/office/officeart/2005/8/layout/radial1"/>
    <dgm:cxn modelId="{64878F74-D11B-42E6-BDD6-281F65E97710}" type="presParOf" srcId="{97A19DDC-1FAE-4424-9756-4E4F37454A87}" destId="{47ECDB39-5E07-4558-BABA-F633C0B15476}" srcOrd="2" destOrd="0" presId="urn:microsoft.com/office/officeart/2005/8/layout/radial1"/>
    <dgm:cxn modelId="{A6B8CA90-6A2A-4C92-BAAE-FC8980355663}" type="presParOf" srcId="{97A19DDC-1FAE-4424-9756-4E4F37454A87}" destId="{9953746C-B111-4C66-9C74-FCF083CA83F5}" srcOrd="3" destOrd="0" presId="urn:microsoft.com/office/officeart/2005/8/layout/radial1"/>
    <dgm:cxn modelId="{64AC7D15-C138-4BEF-A465-2DA9208BF123}" type="presParOf" srcId="{9953746C-B111-4C66-9C74-FCF083CA83F5}" destId="{8F927074-8F83-4C9A-95CB-97B01508CFA5}" srcOrd="0" destOrd="0" presId="urn:microsoft.com/office/officeart/2005/8/layout/radial1"/>
    <dgm:cxn modelId="{C8349E5F-91FF-4F8F-BCA2-38FBB2AECA2D}" type="presParOf" srcId="{97A19DDC-1FAE-4424-9756-4E4F37454A87}" destId="{3DA3EA20-7307-4695-87BD-BD40796F70C5}" srcOrd="4" destOrd="0" presId="urn:microsoft.com/office/officeart/2005/8/layout/radial1"/>
    <dgm:cxn modelId="{022810A5-ACAE-4C5A-86E1-C1F71646EC66}" type="presParOf" srcId="{97A19DDC-1FAE-4424-9756-4E4F37454A87}" destId="{0D09DAA3-D9A1-4D63-B2BE-88A251EFD500}" srcOrd="5" destOrd="0" presId="urn:microsoft.com/office/officeart/2005/8/layout/radial1"/>
    <dgm:cxn modelId="{1AA18789-41B2-43BB-B8A6-A8912887E218}" type="presParOf" srcId="{0D09DAA3-D9A1-4D63-B2BE-88A251EFD500}" destId="{1E2527B3-007C-4828-A47E-FC641BD8B411}" srcOrd="0" destOrd="0" presId="urn:microsoft.com/office/officeart/2005/8/layout/radial1"/>
    <dgm:cxn modelId="{27C99C9A-CE24-4D86-AA18-579BDD0AB513}" type="presParOf" srcId="{97A19DDC-1FAE-4424-9756-4E4F37454A87}" destId="{F331B236-A29D-4DDA-9D1D-39A3B7B5B3C7}" srcOrd="6" destOrd="0" presId="urn:microsoft.com/office/officeart/2005/8/layout/radial1"/>
    <dgm:cxn modelId="{70857340-7E55-4F1A-BBE0-926015AD206D}" type="presParOf" srcId="{97A19DDC-1FAE-4424-9756-4E4F37454A87}" destId="{3B497BAF-D328-410A-BDD1-918592EF49D1}" srcOrd="7" destOrd="0" presId="urn:microsoft.com/office/officeart/2005/8/layout/radial1"/>
    <dgm:cxn modelId="{B5E3FEA4-59FD-4F62-AB1B-72A7CA770C16}" type="presParOf" srcId="{3B497BAF-D328-410A-BDD1-918592EF49D1}" destId="{86A7FB90-2FBC-4109-A7BC-692E911F9444}" srcOrd="0" destOrd="0" presId="urn:microsoft.com/office/officeart/2005/8/layout/radial1"/>
    <dgm:cxn modelId="{8C67D218-0A79-48F2-BAD2-A736A5FA8382}" type="presParOf" srcId="{97A19DDC-1FAE-4424-9756-4E4F37454A87}" destId="{C48DBFBE-4D74-4811-851E-380E79E20D37}" srcOrd="8" destOrd="0" presId="urn:microsoft.com/office/officeart/2005/8/layout/radial1"/>
    <dgm:cxn modelId="{D216BB48-1FE4-4DA0-B7F2-759145CC19CF}" type="presParOf" srcId="{97A19DDC-1FAE-4424-9756-4E4F37454A87}" destId="{F6BD1A6E-4C07-4C4B-8660-B86E93CA57C5}" srcOrd="9" destOrd="0" presId="urn:microsoft.com/office/officeart/2005/8/layout/radial1"/>
    <dgm:cxn modelId="{AB8EE7E6-C923-434A-81F9-7A3D557EE970}" type="presParOf" srcId="{F6BD1A6E-4C07-4C4B-8660-B86E93CA57C5}" destId="{0118F580-7B2D-4D64-BFC1-1F73B40A5974}" srcOrd="0" destOrd="0" presId="urn:microsoft.com/office/officeart/2005/8/layout/radial1"/>
    <dgm:cxn modelId="{9788C0DB-5676-4CAF-9700-73F506B45A10}" type="presParOf" srcId="{97A19DDC-1FAE-4424-9756-4E4F37454A87}" destId="{33C6E01F-8A4D-4A74-8EAE-8029E96FC0DF}" srcOrd="10" destOrd="0" presId="urn:microsoft.com/office/officeart/2005/8/layout/radial1"/>
    <dgm:cxn modelId="{79C14658-AE5D-4A35-9A8A-90930EBA7646}" type="presParOf" srcId="{97A19DDC-1FAE-4424-9756-4E4F37454A87}" destId="{E1B3E623-B7C3-4905-8B41-5572978A253B}" srcOrd="11" destOrd="0" presId="urn:microsoft.com/office/officeart/2005/8/layout/radial1"/>
    <dgm:cxn modelId="{25ADD6BB-4AAD-46A5-ABA2-56BDBFA470F8}" type="presParOf" srcId="{E1B3E623-B7C3-4905-8B41-5572978A253B}" destId="{7CF628D3-F2F7-4885-8BC3-8BA9C6E134C5}" srcOrd="0" destOrd="0" presId="urn:microsoft.com/office/officeart/2005/8/layout/radial1"/>
    <dgm:cxn modelId="{515EAE83-2255-4CEC-A08E-640E139B0250}" type="presParOf" srcId="{97A19DDC-1FAE-4424-9756-4E4F37454A87}" destId="{86F779D4-9F1B-4B34-9BD1-94701B02406A}" srcOrd="12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8A31D-C47A-4FB1-AA9D-87E51F14A43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BEBF68B-C491-42F4-8385-5AF4E3B331AE}">
      <dgm:prSet phldrT="[Text]" custT="1"/>
      <dgm:spPr/>
      <dgm:t>
        <a:bodyPr/>
        <a:lstStyle/>
        <a:p>
          <a:r>
            <a:rPr lang="de-DE" sz="2400" dirty="0" smtClean="0"/>
            <a:t>Sicherung Pflegepersonal</a:t>
          </a:r>
          <a:endParaRPr lang="de-DE" sz="2400" dirty="0"/>
        </a:p>
      </dgm:t>
    </dgm:pt>
    <dgm:pt modelId="{BF45510A-C881-4519-952E-D9D1208DCCE0}" type="parTrans" cxnId="{49BAA47F-5DC6-4628-8911-1D63E0C47C29}">
      <dgm:prSet/>
      <dgm:spPr/>
      <dgm:t>
        <a:bodyPr/>
        <a:lstStyle/>
        <a:p>
          <a:endParaRPr lang="de-DE"/>
        </a:p>
      </dgm:t>
    </dgm:pt>
    <dgm:pt modelId="{3508C949-741C-46EF-B702-2D08480B7239}" type="sibTrans" cxnId="{49BAA47F-5DC6-4628-8911-1D63E0C47C29}">
      <dgm:prSet/>
      <dgm:spPr/>
      <dgm:t>
        <a:bodyPr/>
        <a:lstStyle/>
        <a:p>
          <a:endParaRPr lang="de-DE"/>
        </a:p>
      </dgm:t>
    </dgm:pt>
    <dgm:pt modelId="{696CF64B-7B8D-4C9A-9163-C27C499CCB6B}">
      <dgm:prSet phldrT="[Text]" custT="1"/>
      <dgm:spPr/>
      <dgm:t>
        <a:bodyPr/>
        <a:lstStyle/>
        <a:p>
          <a:r>
            <a:rPr lang="de-DE" sz="2400" dirty="0" smtClean="0"/>
            <a:t>Basis: </a:t>
          </a:r>
          <a:r>
            <a:rPr lang="de-DE" sz="2400" dirty="0" err="1" smtClean="0"/>
            <a:t>Pflegemonitoring</a:t>
          </a:r>
          <a:endParaRPr lang="de-DE" sz="2400" dirty="0"/>
        </a:p>
      </dgm:t>
    </dgm:pt>
    <dgm:pt modelId="{36CA45D3-F57B-4A77-81B0-A41FD4A5DCD9}" type="parTrans" cxnId="{23B272F4-A8BD-432C-BF12-0A57A47A2C8A}">
      <dgm:prSet/>
      <dgm:spPr/>
      <dgm:t>
        <a:bodyPr/>
        <a:lstStyle/>
        <a:p>
          <a:endParaRPr lang="de-DE"/>
        </a:p>
      </dgm:t>
    </dgm:pt>
    <dgm:pt modelId="{96431EF0-ADDE-42E8-9D13-59D7E9C2FAC5}" type="sibTrans" cxnId="{23B272F4-A8BD-432C-BF12-0A57A47A2C8A}">
      <dgm:prSet/>
      <dgm:spPr/>
      <dgm:t>
        <a:bodyPr/>
        <a:lstStyle/>
        <a:p>
          <a:endParaRPr lang="de-DE"/>
        </a:p>
      </dgm:t>
    </dgm:pt>
    <dgm:pt modelId="{095C689D-DF5A-4C0A-B4D1-CA2695AEC9DD}">
      <dgm:prSet phldrT="[Text]" custT="1"/>
      <dgm:spPr/>
      <dgm:t>
        <a:bodyPr/>
        <a:lstStyle/>
        <a:p>
          <a:endParaRPr lang="de-DE" sz="2400" dirty="0"/>
        </a:p>
      </dgm:t>
    </dgm:pt>
    <dgm:pt modelId="{4E05966F-37DE-4728-B9A1-9AC2ED4C4934}" type="parTrans" cxnId="{9E805132-D23C-494B-9D2E-37D10A549E85}">
      <dgm:prSet/>
      <dgm:spPr/>
      <dgm:t>
        <a:bodyPr/>
        <a:lstStyle/>
        <a:p>
          <a:endParaRPr lang="de-DE"/>
        </a:p>
      </dgm:t>
    </dgm:pt>
    <dgm:pt modelId="{C99834EF-F046-4132-B5EA-822DF970CB49}" type="sibTrans" cxnId="{9E805132-D23C-494B-9D2E-37D10A549E85}">
      <dgm:prSet/>
      <dgm:spPr/>
      <dgm:t>
        <a:bodyPr/>
        <a:lstStyle/>
        <a:p>
          <a:endParaRPr lang="de-DE"/>
        </a:p>
      </dgm:t>
    </dgm:pt>
    <dgm:pt modelId="{15EBEE40-F342-42F8-91F0-BA93420A77FF}">
      <dgm:prSet phldrT="[Text]" custT="1"/>
      <dgm:spPr/>
      <dgm:t>
        <a:bodyPr/>
        <a:lstStyle/>
        <a:p>
          <a:endParaRPr lang="de-DE" sz="2400" dirty="0"/>
        </a:p>
      </dgm:t>
    </dgm:pt>
    <dgm:pt modelId="{5563037C-2E3F-4288-872A-139E5975EB9F}" type="parTrans" cxnId="{330FA221-6A30-467F-AA66-38EA06DB84D8}">
      <dgm:prSet/>
      <dgm:spPr/>
      <dgm:t>
        <a:bodyPr/>
        <a:lstStyle/>
        <a:p>
          <a:endParaRPr lang="de-DE"/>
        </a:p>
      </dgm:t>
    </dgm:pt>
    <dgm:pt modelId="{84191862-85F5-4033-AAC9-5FDA8B756D8F}" type="sibTrans" cxnId="{330FA221-6A30-467F-AA66-38EA06DB84D8}">
      <dgm:prSet/>
      <dgm:spPr/>
      <dgm:t>
        <a:bodyPr/>
        <a:lstStyle/>
        <a:p>
          <a:endParaRPr lang="de-DE"/>
        </a:p>
      </dgm:t>
    </dgm:pt>
    <dgm:pt modelId="{BEF01987-D0FA-47B5-A7F1-C1D1D06695D0}">
      <dgm:prSet phldrT="[Text]" custT="1"/>
      <dgm:spPr/>
      <dgm:t>
        <a:bodyPr/>
        <a:lstStyle/>
        <a:p>
          <a:r>
            <a:rPr lang="de-DE" sz="2400" dirty="0" smtClean="0"/>
            <a:t>Verbund Pflege</a:t>
          </a:r>
          <a:endParaRPr lang="de-DE" sz="2400" dirty="0"/>
        </a:p>
      </dgm:t>
    </dgm:pt>
    <dgm:pt modelId="{2074E049-4FF6-4D1E-9463-5DDCADB0BDC6}" type="parTrans" cxnId="{2F4350D0-5A87-40D1-B2A1-2D1764C04DAD}">
      <dgm:prSet/>
      <dgm:spPr/>
      <dgm:t>
        <a:bodyPr/>
        <a:lstStyle/>
        <a:p>
          <a:endParaRPr lang="de-DE"/>
        </a:p>
      </dgm:t>
    </dgm:pt>
    <dgm:pt modelId="{4620896C-5195-4EB5-B059-D0C84ED206CC}" type="sibTrans" cxnId="{2F4350D0-5A87-40D1-B2A1-2D1764C04DAD}">
      <dgm:prSet/>
      <dgm:spPr/>
      <dgm:t>
        <a:bodyPr/>
        <a:lstStyle/>
        <a:p>
          <a:endParaRPr lang="de-DE"/>
        </a:p>
      </dgm:t>
    </dgm:pt>
    <dgm:pt modelId="{FDBBA149-A325-42B8-8422-602D5A35C5E1}">
      <dgm:prSet phldrT="[Text]" custT="1"/>
      <dgm:spPr/>
      <dgm:t>
        <a:bodyPr/>
        <a:lstStyle/>
        <a:p>
          <a:r>
            <a:rPr lang="de-DE" sz="2400" dirty="0" smtClean="0"/>
            <a:t>Arbeit sektorenübergreifend</a:t>
          </a:r>
          <a:endParaRPr lang="de-DE" sz="2400" dirty="0"/>
        </a:p>
      </dgm:t>
    </dgm:pt>
    <dgm:pt modelId="{92AF85EC-899F-40C9-8E61-1C7A067B4B31}" type="parTrans" cxnId="{A6251E2C-3EBB-4043-AFDC-D95B01E7C1AE}">
      <dgm:prSet/>
      <dgm:spPr/>
      <dgm:t>
        <a:bodyPr/>
        <a:lstStyle/>
        <a:p>
          <a:endParaRPr lang="de-DE"/>
        </a:p>
      </dgm:t>
    </dgm:pt>
    <dgm:pt modelId="{04C24324-3BD0-457A-BA92-E3CC0D61EBC4}" type="sibTrans" cxnId="{A6251E2C-3EBB-4043-AFDC-D95B01E7C1AE}">
      <dgm:prSet/>
      <dgm:spPr/>
      <dgm:t>
        <a:bodyPr/>
        <a:lstStyle/>
        <a:p>
          <a:endParaRPr lang="de-DE"/>
        </a:p>
      </dgm:t>
    </dgm:pt>
    <dgm:pt modelId="{6DC7E946-4F72-4BBA-AF33-243A7E5B7441}">
      <dgm:prSet phldrT="[Text]" custT="1"/>
      <dgm:spPr/>
      <dgm:t>
        <a:bodyPr/>
        <a:lstStyle/>
        <a:p>
          <a:endParaRPr lang="de-DE" sz="2400" dirty="0"/>
        </a:p>
      </dgm:t>
    </dgm:pt>
    <dgm:pt modelId="{8EC7ADA2-E0C4-4F53-A2DA-F200F9A34268}" type="parTrans" cxnId="{96E74221-D3D3-4055-96E1-26339FBF3C2B}">
      <dgm:prSet/>
      <dgm:spPr/>
      <dgm:t>
        <a:bodyPr/>
        <a:lstStyle/>
        <a:p>
          <a:endParaRPr lang="de-DE"/>
        </a:p>
      </dgm:t>
    </dgm:pt>
    <dgm:pt modelId="{44E6194B-EB46-4856-A889-8FFE4DBBA6FA}" type="sibTrans" cxnId="{96E74221-D3D3-4055-96E1-26339FBF3C2B}">
      <dgm:prSet/>
      <dgm:spPr/>
      <dgm:t>
        <a:bodyPr/>
        <a:lstStyle/>
        <a:p>
          <a:endParaRPr lang="de-DE"/>
        </a:p>
      </dgm:t>
    </dgm:pt>
    <dgm:pt modelId="{9FC37937-4A9C-42B1-9596-E5B2C74A3FDD}">
      <dgm:prSet phldrT="[Text]" custT="1"/>
      <dgm:spPr/>
      <dgm:t>
        <a:bodyPr/>
        <a:lstStyle/>
        <a:p>
          <a:endParaRPr lang="de-DE" sz="2400" dirty="0"/>
        </a:p>
      </dgm:t>
    </dgm:pt>
    <dgm:pt modelId="{DA79A3EF-AA1B-4F00-85B6-12D7F23D82C5}" type="parTrans" cxnId="{4534D685-4001-4675-88A0-2930539DA3E0}">
      <dgm:prSet/>
      <dgm:spPr/>
      <dgm:t>
        <a:bodyPr/>
        <a:lstStyle/>
        <a:p>
          <a:endParaRPr lang="de-DE"/>
        </a:p>
      </dgm:t>
    </dgm:pt>
    <dgm:pt modelId="{EAA5AE3A-56DA-427C-89B5-C16FDC26F507}" type="sibTrans" cxnId="{4534D685-4001-4675-88A0-2930539DA3E0}">
      <dgm:prSet/>
      <dgm:spPr/>
      <dgm:t>
        <a:bodyPr/>
        <a:lstStyle/>
        <a:p>
          <a:endParaRPr lang="de-DE"/>
        </a:p>
      </dgm:t>
    </dgm:pt>
    <dgm:pt modelId="{84372647-CA57-4944-8854-25E57C9C5343}" type="pres">
      <dgm:prSet presAssocID="{A5F8A31D-C47A-4FB1-AA9D-87E51F14A4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08E5FD9-AAC3-4998-93BF-0516501276FA}" type="pres">
      <dgm:prSet presAssocID="{CBEBF68B-C491-42F4-8385-5AF4E3B331AE}" presName="linNode" presStyleCnt="0"/>
      <dgm:spPr/>
    </dgm:pt>
    <dgm:pt modelId="{9760A470-3041-4820-8FFC-386740D7CC97}" type="pres">
      <dgm:prSet presAssocID="{CBEBF68B-C491-42F4-8385-5AF4E3B331AE}" presName="parentShp" presStyleLbl="node1" presStyleIdx="0" presStyleCnt="1" custScaleX="733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739C2A-8F8E-4236-97BB-6A8A7E80A338}" type="pres">
      <dgm:prSet presAssocID="{CBEBF68B-C491-42F4-8385-5AF4E3B331AE}" presName="childShp" presStyleLbl="bgAccFollowNode1" presStyleIdx="0" presStyleCnt="1" custScaleX="1177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42993A-9230-42FF-B378-E1A951CA9178}" type="presOf" srcId="{9FC37937-4A9C-42B1-9596-E5B2C74A3FDD}" destId="{2C739C2A-8F8E-4236-97BB-6A8A7E80A338}" srcOrd="0" destOrd="1" presId="urn:microsoft.com/office/officeart/2005/8/layout/vList6"/>
    <dgm:cxn modelId="{CA17AFB0-6BCB-4081-ABAB-7EECC8377A4E}" type="presOf" srcId="{15EBEE40-F342-42F8-91F0-BA93420A77FF}" destId="{2C739C2A-8F8E-4236-97BB-6A8A7E80A338}" srcOrd="0" destOrd="5" presId="urn:microsoft.com/office/officeart/2005/8/layout/vList6"/>
    <dgm:cxn modelId="{EA3FB772-F06A-459B-9AE6-0816089EE00D}" type="presOf" srcId="{6DC7E946-4F72-4BBA-AF33-243A7E5B7441}" destId="{2C739C2A-8F8E-4236-97BB-6A8A7E80A338}" srcOrd="0" destOrd="0" presId="urn:microsoft.com/office/officeart/2005/8/layout/vList6"/>
    <dgm:cxn modelId="{9E805132-D23C-494B-9D2E-37D10A549E85}" srcId="{CBEBF68B-C491-42F4-8385-5AF4E3B331AE}" destId="{095C689D-DF5A-4C0A-B4D1-CA2695AEC9DD}" srcOrd="6" destOrd="0" parTransId="{4E05966F-37DE-4728-B9A1-9AC2ED4C4934}" sibTransId="{C99834EF-F046-4132-B5EA-822DF970CB49}"/>
    <dgm:cxn modelId="{4534D685-4001-4675-88A0-2930539DA3E0}" srcId="{CBEBF68B-C491-42F4-8385-5AF4E3B331AE}" destId="{9FC37937-4A9C-42B1-9596-E5B2C74A3FDD}" srcOrd="1" destOrd="0" parTransId="{DA79A3EF-AA1B-4F00-85B6-12D7F23D82C5}" sibTransId="{EAA5AE3A-56DA-427C-89B5-C16FDC26F507}"/>
    <dgm:cxn modelId="{88E0B582-EA97-4E1B-8AAA-2C3859BD58D7}" type="presOf" srcId="{A5F8A31D-C47A-4FB1-AA9D-87E51F14A434}" destId="{84372647-CA57-4944-8854-25E57C9C5343}" srcOrd="0" destOrd="0" presId="urn:microsoft.com/office/officeart/2005/8/layout/vList6"/>
    <dgm:cxn modelId="{FA13B40D-8D0A-46A9-B1E5-D0A5919EFB5C}" type="presOf" srcId="{095C689D-DF5A-4C0A-B4D1-CA2695AEC9DD}" destId="{2C739C2A-8F8E-4236-97BB-6A8A7E80A338}" srcOrd="0" destOrd="6" presId="urn:microsoft.com/office/officeart/2005/8/layout/vList6"/>
    <dgm:cxn modelId="{3312B054-39D7-4F08-B658-AF244067A3BD}" type="presOf" srcId="{CBEBF68B-C491-42F4-8385-5AF4E3B331AE}" destId="{9760A470-3041-4820-8FFC-386740D7CC97}" srcOrd="0" destOrd="0" presId="urn:microsoft.com/office/officeart/2005/8/layout/vList6"/>
    <dgm:cxn modelId="{330FA221-6A30-467F-AA66-38EA06DB84D8}" srcId="{CBEBF68B-C491-42F4-8385-5AF4E3B331AE}" destId="{15EBEE40-F342-42F8-91F0-BA93420A77FF}" srcOrd="5" destOrd="0" parTransId="{5563037C-2E3F-4288-872A-139E5975EB9F}" sibTransId="{84191862-85F5-4033-AAC9-5FDA8B756D8F}"/>
    <dgm:cxn modelId="{23B272F4-A8BD-432C-BF12-0A57A47A2C8A}" srcId="{CBEBF68B-C491-42F4-8385-5AF4E3B331AE}" destId="{696CF64B-7B8D-4C9A-9163-C27C499CCB6B}" srcOrd="3" destOrd="0" parTransId="{36CA45D3-F57B-4A77-81B0-A41FD4A5DCD9}" sibTransId="{96431EF0-ADDE-42E8-9D13-59D7E9C2FAC5}"/>
    <dgm:cxn modelId="{96E74221-D3D3-4055-96E1-26339FBF3C2B}" srcId="{CBEBF68B-C491-42F4-8385-5AF4E3B331AE}" destId="{6DC7E946-4F72-4BBA-AF33-243A7E5B7441}" srcOrd="0" destOrd="0" parTransId="{8EC7ADA2-E0C4-4F53-A2DA-F200F9A34268}" sibTransId="{44E6194B-EB46-4856-A889-8FFE4DBBA6FA}"/>
    <dgm:cxn modelId="{2F4350D0-5A87-40D1-B2A1-2D1764C04DAD}" srcId="{CBEBF68B-C491-42F4-8385-5AF4E3B331AE}" destId="{BEF01987-D0FA-47B5-A7F1-C1D1D06695D0}" srcOrd="2" destOrd="0" parTransId="{2074E049-4FF6-4D1E-9463-5DDCADB0BDC6}" sibTransId="{4620896C-5195-4EB5-B059-D0C84ED206CC}"/>
    <dgm:cxn modelId="{172E8E2F-1DB1-41FE-BF1E-250892D2CE81}" type="presOf" srcId="{FDBBA149-A325-42B8-8422-602D5A35C5E1}" destId="{2C739C2A-8F8E-4236-97BB-6A8A7E80A338}" srcOrd="0" destOrd="4" presId="urn:microsoft.com/office/officeart/2005/8/layout/vList6"/>
    <dgm:cxn modelId="{406DC4D5-130E-40F8-8893-D24BCA37BB86}" type="presOf" srcId="{696CF64B-7B8D-4C9A-9163-C27C499CCB6B}" destId="{2C739C2A-8F8E-4236-97BB-6A8A7E80A338}" srcOrd="0" destOrd="3" presId="urn:microsoft.com/office/officeart/2005/8/layout/vList6"/>
    <dgm:cxn modelId="{A6251E2C-3EBB-4043-AFDC-D95B01E7C1AE}" srcId="{CBEBF68B-C491-42F4-8385-5AF4E3B331AE}" destId="{FDBBA149-A325-42B8-8422-602D5A35C5E1}" srcOrd="4" destOrd="0" parTransId="{92AF85EC-899F-40C9-8E61-1C7A067B4B31}" sibTransId="{04C24324-3BD0-457A-BA92-E3CC0D61EBC4}"/>
    <dgm:cxn modelId="{49BAA47F-5DC6-4628-8911-1D63E0C47C29}" srcId="{A5F8A31D-C47A-4FB1-AA9D-87E51F14A434}" destId="{CBEBF68B-C491-42F4-8385-5AF4E3B331AE}" srcOrd="0" destOrd="0" parTransId="{BF45510A-C881-4519-952E-D9D1208DCCE0}" sibTransId="{3508C949-741C-46EF-B702-2D08480B7239}"/>
    <dgm:cxn modelId="{58E49EA9-671F-45E7-A0B6-651396D574A7}" type="presOf" srcId="{BEF01987-D0FA-47B5-A7F1-C1D1D06695D0}" destId="{2C739C2A-8F8E-4236-97BB-6A8A7E80A338}" srcOrd="0" destOrd="2" presId="urn:microsoft.com/office/officeart/2005/8/layout/vList6"/>
    <dgm:cxn modelId="{5752F5D0-F237-430A-8980-1C6BCCD9C652}" type="presParOf" srcId="{84372647-CA57-4944-8854-25E57C9C5343}" destId="{E08E5FD9-AAC3-4998-93BF-0516501276FA}" srcOrd="0" destOrd="0" presId="urn:microsoft.com/office/officeart/2005/8/layout/vList6"/>
    <dgm:cxn modelId="{56FDE295-58F1-49D2-B6E2-1878D9CD71F2}" type="presParOf" srcId="{E08E5FD9-AAC3-4998-93BF-0516501276FA}" destId="{9760A470-3041-4820-8FFC-386740D7CC97}" srcOrd="0" destOrd="0" presId="urn:microsoft.com/office/officeart/2005/8/layout/vList6"/>
    <dgm:cxn modelId="{4941EAE4-FF54-4385-8FB6-12378F04DCF1}" type="presParOf" srcId="{E08E5FD9-AAC3-4998-93BF-0516501276FA}" destId="{2C739C2A-8F8E-4236-97BB-6A8A7E80A3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1BDCD-9D2A-4F29-B650-65308F63510D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6D86952-0C73-40E4-9DF5-0EBCDF715E4C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Teil-/ vollstationäre Einrichtungen</a:t>
          </a:r>
          <a:endParaRPr lang="de-DE" b="1" dirty="0">
            <a:solidFill>
              <a:schemeClr val="tx1"/>
            </a:solidFill>
          </a:endParaRPr>
        </a:p>
      </dgm:t>
    </dgm:pt>
    <dgm:pt modelId="{7A5F83EA-269B-4E9A-92A2-C9BD457BCACB}" type="parTrans" cxnId="{F81C0CA3-3C92-4850-A3F8-0764CAE23578}">
      <dgm:prSet/>
      <dgm:spPr/>
      <dgm:t>
        <a:bodyPr/>
        <a:lstStyle/>
        <a:p>
          <a:endParaRPr lang="de-DE"/>
        </a:p>
      </dgm:t>
    </dgm:pt>
    <dgm:pt modelId="{3FD24F04-DE0E-4DE7-9B2C-D5E646E386DC}" type="sibTrans" cxnId="{F81C0CA3-3C92-4850-A3F8-0764CAE23578}">
      <dgm:prSet/>
      <dgm:spPr/>
      <dgm:t>
        <a:bodyPr/>
        <a:lstStyle/>
        <a:p>
          <a:endParaRPr lang="de-DE"/>
        </a:p>
      </dgm:t>
    </dgm:pt>
    <dgm:pt modelId="{C077D231-8F08-4074-9D2D-CC56225AF7C4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79 Rückmeldungen</a:t>
          </a:r>
          <a:endParaRPr lang="de-DE" sz="1800" dirty="0">
            <a:solidFill>
              <a:schemeClr val="tx1"/>
            </a:solidFill>
          </a:endParaRPr>
        </a:p>
      </dgm:t>
    </dgm:pt>
    <dgm:pt modelId="{35E525D5-998D-4639-A31D-CC8EE3DD12FB}" type="parTrans" cxnId="{5F6B495D-3EA4-4D3B-BD76-1EF6F947D315}">
      <dgm:prSet/>
      <dgm:spPr/>
      <dgm:t>
        <a:bodyPr/>
        <a:lstStyle/>
        <a:p>
          <a:endParaRPr lang="de-DE"/>
        </a:p>
      </dgm:t>
    </dgm:pt>
    <dgm:pt modelId="{6A3547F1-6096-4712-B034-66647D81EB6A}" type="sibTrans" cxnId="{5F6B495D-3EA4-4D3B-BD76-1EF6F947D315}">
      <dgm:prSet/>
      <dgm:spPr/>
      <dgm:t>
        <a:bodyPr/>
        <a:lstStyle/>
        <a:p>
          <a:endParaRPr lang="de-DE"/>
        </a:p>
      </dgm:t>
    </dgm:pt>
    <dgm:pt modelId="{C9C14F09-DB41-4912-815A-03887332C262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80%</a:t>
          </a:r>
          <a:endParaRPr lang="de-DE" sz="1800" dirty="0">
            <a:solidFill>
              <a:schemeClr val="tx1"/>
            </a:solidFill>
          </a:endParaRPr>
        </a:p>
      </dgm:t>
    </dgm:pt>
    <dgm:pt modelId="{4A0E6566-39F9-414D-B80D-6D7794D06A8C}" type="parTrans" cxnId="{B87A39F1-15AE-4903-B326-BF7415F8598B}">
      <dgm:prSet/>
      <dgm:spPr/>
      <dgm:t>
        <a:bodyPr/>
        <a:lstStyle/>
        <a:p>
          <a:endParaRPr lang="de-DE"/>
        </a:p>
      </dgm:t>
    </dgm:pt>
    <dgm:pt modelId="{A4635525-762B-4161-9666-906138360161}" type="sibTrans" cxnId="{B87A39F1-15AE-4903-B326-BF7415F8598B}">
      <dgm:prSet/>
      <dgm:spPr/>
      <dgm:t>
        <a:bodyPr/>
        <a:lstStyle/>
        <a:p>
          <a:endParaRPr lang="de-DE"/>
        </a:p>
      </dgm:t>
    </dgm:pt>
    <dgm:pt modelId="{D160BC25-D46C-4DC0-955F-CF53DF628EE9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Ambulante Pflegedienste</a:t>
          </a:r>
          <a:endParaRPr lang="de-DE" b="1" dirty="0">
            <a:solidFill>
              <a:schemeClr val="tx1"/>
            </a:solidFill>
          </a:endParaRPr>
        </a:p>
      </dgm:t>
    </dgm:pt>
    <dgm:pt modelId="{72684FE3-13B9-4296-96F3-00A83BB03AFD}" type="parTrans" cxnId="{D962C224-937D-41EA-8FD4-A8FACC5F057B}">
      <dgm:prSet/>
      <dgm:spPr/>
      <dgm:t>
        <a:bodyPr/>
        <a:lstStyle/>
        <a:p>
          <a:endParaRPr lang="de-DE"/>
        </a:p>
      </dgm:t>
    </dgm:pt>
    <dgm:pt modelId="{F8EF2395-16C1-4C34-8AC2-D3950A255343}" type="sibTrans" cxnId="{D962C224-937D-41EA-8FD4-A8FACC5F057B}">
      <dgm:prSet/>
      <dgm:spPr/>
      <dgm:t>
        <a:bodyPr/>
        <a:lstStyle/>
        <a:p>
          <a:endParaRPr lang="de-DE"/>
        </a:p>
      </dgm:t>
    </dgm:pt>
    <dgm:pt modelId="{F3E52F83-33CD-452B-8058-CE4BF01E36EE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14 Rückmeldungen</a:t>
          </a:r>
          <a:endParaRPr lang="de-DE" sz="1800" dirty="0">
            <a:solidFill>
              <a:schemeClr val="tx1"/>
            </a:solidFill>
          </a:endParaRPr>
        </a:p>
      </dgm:t>
    </dgm:pt>
    <dgm:pt modelId="{5B9DAA82-D383-446E-98AE-B24F8D7EF5B2}" type="parTrans" cxnId="{2E5F5705-84B4-4375-9065-922EAFF63002}">
      <dgm:prSet/>
      <dgm:spPr/>
      <dgm:t>
        <a:bodyPr/>
        <a:lstStyle/>
        <a:p>
          <a:endParaRPr lang="de-DE"/>
        </a:p>
      </dgm:t>
    </dgm:pt>
    <dgm:pt modelId="{275A3125-49C1-43DA-B21D-32A31139FEA8}" type="sibTrans" cxnId="{2E5F5705-84B4-4375-9065-922EAFF63002}">
      <dgm:prSet/>
      <dgm:spPr/>
      <dgm:t>
        <a:bodyPr/>
        <a:lstStyle/>
        <a:p>
          <a:endParaRPr lang="de-DE"/>
        </a:p>
      </dgm:t>
    </dgm:pt>
    <dgm:pt modelId="{70C8EAB1-337F-4434-9A87-AF8B552F4608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29 %</a:t>
          </a:r>
          <a:endParaRPr lang="de-DE" sz="1800" dirty="0">
            <a:solidFill>
              <a:schemeClr val="tx1"/>
            </a:solidFill>
          </a:endParaRPr>
        </a:p>
      </dgm:t>
    </dgm:pt>
    <dgm:pt modelId="{E8339289-F1CC-4B93-9C28-FB852BC73BB0}" type="parTrans" cxnId="{38148521-8E04-4CAA-A66F-085D63819CB0}">
      <dgm:prSet/>
      <dgm:spPr/>
      <dgm:t>
        <a:bodyPr/>
        <a:lstStyle/>
        <a:p>
          <a:endParaRPr lang="de-DE"/>
        </a:p>
      </dgm:t>
    </dgm:pt>
    <dgm:pt modelId="{F44DFE87-CBA2-4AA0-A388-931DC800D4F0}" type="sibTrans" cxnId="{38148521-8E04-4CAA-A66F-085D63819CB0}">
      <dgm:prSet/>
      <dgm:spPr/>
      <dgm:t>
        <a:bodyPr/>
        <a:lstStyle/>
        <a:p>
          <a:endParaRPr lang="de-DE"/>
        </a:p>
      </dgm:t>
    </dgm:pt>
    <dgm:pt modelId="{EB594E40-E52A-4630-9C4B-3F1CFDCB1366}">
      <dgm:prSet phldrT="[Text]"/>
      <dgm:spPr/>
      <dgm:t>
        <a:bodyPr/>
        <a:lstStyle/>
        <a:p>
          <a:r>
            <a:rPr lang="de-DE" b="1" dirty="0" smtClean="0">
              <a:solidFill>
                <a:schemeClr val="tx1"/>
              </a:solidFill>
            </a:rPr>
            <a:t>Krankenhäuser</a:t>
          </a:r>
          <a:endParaRPr lang="de-DE" b="1" dirty="0">
            <a:solidFill>
              <a:schemeClr val="tx1"/>
            </a:solidFill>
          </a:endParaRPr>
        </a:p>
      </dgm:t>
    </dgm:pt>
    <dgm:pt modelId="{139D93FE-A3E9-4420-BD77-892080039F45}" type="parTrans" cxnId="{58BBF113-2DEC-4BC7-918D-F613F6F618F2}">
      <dgm:prSet/>
      <dgm:spPr/>
      <dgm:t>
        <a:bodyPr/>
        <a:lstStyle/>
        <a:p>
          <a:endParaRPr lang="de-DE"/>
        </a:p>
      </dgm:t>
    </dgm:pt>
    <dgm:pt modelId="{888377AA-1C86-44EE-B895-9F4D9EE7E039}" type="sibTrans" cxnId="{58BBF113-2DEC-4BC7-918D-F613F6F618F2}">
      <dgm:prSet/>
      <dgm:spPr/>
      <dgm:t>
        <a:bodyPr/>
        <a:lstStyle/>
        <a:p>
          <a:endParaRPr lang="de-DE"/>
        </a:p>
      </dgm:t>
    </dgm:pt>
    <dgm:pt modelId="{7C3484D9-0E4F-495F-9161-C390E952E163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12 Rückmeldungen</a:t>
          </a:r>
          <a:endParaRPr lang="de-DE" sz="1800" dirty="0">
            <a:solidFill>
              <a:schemeClr val="tx1"/>
            </a:solidFill>
          </a:endParaRPr>
        </a:p>
      </dgm:t>
    </dgm:pt>
    <dgm:pt modelId="{29D45AF2-EC3F-4373-9A23-FC8DAA51BD86}" type="parTrans" cxnId="{74EAFAC9-E788-434B-80BF-A8F87B6D6F47}">
      <dgm:prSet/>
      <dgm:spPr/>
      <dgm:t>
        <a:bodyPr/>
        <a:lstStyle/>
        <a:p>
          <a:endParaRPr lang="de-DE"/>
        </a:p>
      </dgm:t>
    </dgm:pt>
    <dgm:pt modelId="{2659924A-92C2-4777-BD9A-60590D4A1DF6}" type="sibTrans" cxnId="{74EAFAC9-E788-434B-80BF-A8F87B6D6F47}">
      <dgm:prSet/>
      <dgm:spPr/>
      <dgm:t>
        <a:bodyPr/>
        <a:lstStyle/>
        <a:p>
          <a:endParaRPr lang="de-DE"/>
        </a:p>
      </dgm:t>
    </dgm:pt>
    <dgm:pt modelId="{9FFD7468-0897-4E30-BF43-A5BEF49255D9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67%</a:t>
          </a:r>
          <a:endParaRPr lang="de-DE" sz="1800" dirty="0">
            <a:solidFill>
              <a:schemeClr val="tx1"/>
            </a:solidFill>
          </a:endParaRPr>
        </a:p>
      </dgm:t>
    </dgm:pt>
    <dgm:pt modelId="{21A34782-E90B-4D35-A867-6CD9A2CD5B3A}" type="parTrans" cxnId="{CFA19802-3615-475C-B23F-36814E2BF9D6}">
      <dgm:prSet/>
      <dgm:spPr/>
      <dgm:t>
        <a:bodyPr/>
        <a:lstStyle/>
        <a:p>
          <a:endParaRPr lang="de-DE"/>
        </a:p>
      </dgm:t>
    </dgm:pt>
    <dgm:pt modelId="{3A2373EF-7671-4318-985F-5C1A5EADBD84}" type="sibTrans" cxnId="{CFA19802-3615-475C-B23F-36814E2BF9D6}">
      <dgm:prSet/>
      <dgm:spPr/>
      <dgm:t>
        <a:bodyPr/>
        <a:lstStyle/>
        <a:p>
          <a:endParaRPr lang="de-DE"/>
        </a:p>
      </dgm:t>
    </dgm:pt>
    <dgm:pt modelId="{42AC207A-8B48-404B-AB25-30FE59145D81}" type="pres">
      <dgm:prSet presAssocID="{A171BDCD-9D2A-4F29-B650-65308F6351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9445622-88DC-4FF4-A2A7-C90173C1D18C}" type="pres">
      <dgm:prSet presAssocID="{36D86952-0C73-40E4-9DF5-0EBCDF715E4C}" presName="horFlow" presStyleCnt="0"/>
      <dgm:spPr/>
    </dgm:pt>
    <dgm:pt modelId="{2DED357B-94E8-4B1B-AFBD-8EDBFF6929AE}" type="pres">
      <dgm:prSet presAssocID="{36D86952-0C73-40E4-9DF5-0EBCDF715E4C}" presName="bigChev" presStyleLbl="node1" presStyleIdx="0" presStyleCnt="3"/>
      <dgm:spPr/>
      <dgm:t>
        <a:bodyPr/>
        <a:lstStyle/>
        <a:p>
          <a:endParaRPr lang="de-DE"/>
        </a:p>
      </dgm:t>
    </dgm:pt>
    <dgm:pt modelId="{8CED48FC-0AAD-4F93-8F96-4518C7D8DC78}" type="pres">
      <dgm:prSet presAssocID="{35E525D5-998D-4639-A31D-CC8EE3DD12FB}" presName="parTrans" presStyleCnt="0"/>
      <dgm:spPr/>
    </dgm:pt>
    <dgm:pt modelId="{F20EC7F4-9DAE-4141-8829-FC1A5F989D21}" type="pres">
      <dgm:prSet presAssocID="{C077D231-8F08-4074-9D2D-CC56225AF7C4}" presName="node" presStyleLbl="alignAccFollowNode1" presStyleIdx="0" presStyleCnt="6" custScaleX="1067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4AAB5E-FFBD-4FC9-9DE9-55DC86D093E4}" type="pres">
      <dgm:prSet presAssocID="{6A3547F1-6096-4712-B034-66647D81EB6A}" presName="sibTrans" presStyleCnt="0"/>
      <dgm:spPr/>
    </dgm:pt>
    <dgm:pt modelId="{9841A9E4-28CC-43DA-A191-4E23B6BF457A}" type="pres">
      <dgm:prSet presAssocID="{C9C14F09-DB41-4912-815A-03887332C26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E9E710-E4B5-4040-9082-57EC0D80B728}" type="pres">
      <dgm:prSet presAssocID="{36D86952-0C73-40E4-9DF5-0EBCDF715E4C}" presName="vSp" presStyleCnt="0"/>
      <dgm:spPr/>
    </dgm:pt>
    <dgm:pt modelId="{EE5AB746-DCA9-4774-8711-4C3A2EE95278}" type="pres">
      <dgm:prSet presAssocID="{D160BC25-D46C-4DC0-955F-CF53DF628EE9}" presName="horFlow" presStyleCnt="0"/>
      <dgm:spPr/>
    </dgm:pt>
    <dgm:pt modelId="{1AABF39D-DCA7-4587-9EA3-4FAE17D8A1CE}" type="pres">
      <dgm:prSet presAssocID="{D160BC25-D46C-4DC0-955F-CF53DF628EE9}" presName="bigChev" presStyleLbl="node1" presStyleIdx="1" presStyleCnt="3"/>
      <dgm:spPr/>
      <dgm:t>
        <a:bodyPr/>
        <a:lstStyle/>
        <a:p>
          <a:endParaRPr lang="de-DE"/>
        </a:p>
      </dgm:t>
    </dgm:pt>
    <dgm:pt modelId="{BBBB1EDD-96D1-4C96-A9D6-50130D2153A7}" type="pres">
      <dgm:prSet presAssocID="{5B9DAA82-D383-446E-98AE-B24F8D7EF5B2}" presName="parTrans" presStyleCnt="0"/>
      <dgm:spPr/>
    </dgm:pt>
    <dgm:pt modelId="{9A74B436-60A1-4505-A939-9559DDAC4914}" type="pres">
      <dgm:prSet presAssocID="{F3E52F83-33CD-452B-8058-CE4BF01E36EE}" presName="node" presStyleLbl="alignAccFollowNode1" presStyleIdx="2" presStyleCnt="6" custScaleX="110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6AAAF7-9700-4D4D-B5A0-71E8DBD8A2D7}" type="pres">
      <dgm:prSet presAssocID="{275A3125-49C1-43DA-B21D-32A31139FEA8}" presName="sibTrans" presStyleCnt="0"/>
      <dgm:spPr/>
    </dgm:pt>
    <dgm:pt modelId="{A06ABD7B-6221-4429-B9E1-D4D6DC614135}" type="pres">
      <dgm:prSet presAssocID="{70C8EAB1-337F-4434-9A87-AF8B552F460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709939-A705-486C-8A27-E57172E8CEE2}" type="pres">
      <dgm:prSet presAssocID="{D160BC25-D46C-4DC0-955F-CF53DF628EE9}" presName="vSp" presStyleCnt="0"/>
      <dgm:spPr/>
    </dgm:pt>
    <dgm:pt modelId="{41904311-5210-42D3-BD38-87D08322CF99}" type="pres">
      <dgm:prSet presAssocID="{EB594E40-E52A-4630-9C4B-3F1CFDCB1366}" presName="horFlow" presStyleCnt="0"/>
      <dgm:spPr/>
    </dgm:pt>
    <dgm:pt modelId="{9A883159-0A9D-450A-9E5D-6F7EB2E63B61}" type="pres">
      <dgm:prSet presAssocID="{EB594E40-E52A-4630-9C4B-3F1CFDCB1366}" presName="bigChev" presStyleLbl="node1" presStyleIdx="2" presStyleCnt="3"/>
      <dgm:spPr/>
      <dgm:t>
        <a:bodyPr/>
        <a:lstStyle/>
        <a:p>
          <a:endParaRPr lang="de-DE"/>
        </a:p>
      </dgm:t>
    </dgm:pt>
    <dgm:pt modelId="{07F8EA9D-7140-4B62-A0ED-107F7292D198}" type="pres">
      <dgm:prSet presAssocID="{29D45AF2-EC3F-4373-9A23-FC8DAA51BD86}" presName="parTrans" presStyleCnt="0"/>
      <dgm:spPr/>
    </dgm:pt>
    <dgm:pt modelId="{24AAF971-3F54-43B7-9388-26C642537B91}" type="pres">
      <dgm:prSet presAssocID="{7C3484D9-0E4F-495F-9161-C390E952E163}" presName="node" presStyleLbl="alignAccFollowNode1" presStyleIdx="4" presStyleCnt="6" custScaleX="1086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4009BD-3FC6-48BC-BD4A-BD5878962D4C}" type="pres">
      <dgm:prSet presAssocID="{2659924A-92C2-4777-BD9A-60590D4A1DF6}" presName="sibTrans" presStyleCnt="0"/>
      <dgm:spPr/>
    </dgm:pt>
    <dgm:pt modelId="{C9122563-3C97-49FD-A4B8-A72686272CBD}" type="pres">
      <dgm:prSet presAssocID="{9FFD7468-0897-4E30-BF43-A5BEF49255D9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BBF113-2DEC-4BC7-918D-F613F6F618F2}" srcId="{A171BDCD-9D2A-4F29-B650-65308F63510D}" destId="{EB594E40-E52A-4630-9C4B-3F1CFDCB1366}" srcOrd="2" destOrd="0" parTransId="{139D93FE-A3E9-4420-BD77-892080039F45}" sibTransId="{888377AA-1C86-44EE-B895-9F4D9EE7E039}"/>
    <dgm:cxn modelId="{28BDC126-CCC4-4974-9915-B822D4FE62AF}" type="presOf" srcId="{EB594E40-E52A-4630-9C4B-3F1CFDCB1366}" destId="{9A883159-0A9D-450A-9E5D-6F7EB2E63B61}" srcOrd="0" destOrd="0" presId="urn:microsoft.com/office/officeart/2005/8/layout/lProcess3"/>
    <dgm:cxn modelId="{F81C0CA3-3C92-4850-A3F8-0764CAE23578}" srcId="{A171BDCD-9D2A-4F29-B650-65308F63510D}" destId="{36D86952-0C73-40E4-9DF5-0EBCDF715E4C}" srcOrd="0" destOrd="0" parTransId="{7A5F83EA-269B-4E9A-92A2-C9BD457BCACB}" sibTransId="{3FD24F04-DE0E-4DE7-9B2C-D5E646E386DC}"/>
    <dgm:cxn modelId="{2E5F5705-84B4-4375-9065-922EAFF63002}" srcId="{D160BC25-D46C-4DC0-955F-CF53DF628EE9}" destId="{F3E52F83-33CD-452B-8058-CE4BF01E36EE}" srcOrd="0" destOrd="0" parTransId="{5B9DAA82-D383-446E-98AE-B24F8D7EF5B2}" sibTransId="{275A3125-49C1-43DA-B21D-32A31139FEA8}"/>
    <dgm:cxn modelId="{B87A39F1-15AE-4903-B326-BF7415F8598B}" srcId="{36D86952-0C73-40E4-9DF5-0EBCDF715E4C}" destId="{C9C14F09-DB41-4912-815A-03887332C262}" srcOrd="1" destOrd="0" parTransId="{4A0E6566-39F9-414D-B80D-6D7794D06A8C}" sibTransId="{A4635525-762B-4161-9666-906138360161}"/>
    <dgm:cxn modelId="{D962C224-937D-41EA-8FD4-A8FACC5F057B}" srcId="{A171BDCD-9D2A-4F29-B650-65308F63510D}" destId="{D160BC25-D46C-4DC0-955F-CF53DF628EE9}" srcOrd="1" destOrd="0" parTransId="{72684FE3-13B9-4296-96F3-00A83BB03AFD}" sibTransId="{F8EF2395-16C1-4C34-8AC2-D3950A255343}"/>
    <dgm:cxn modelId="{CEEA309E-0241-463D-BA98-C966320567AA}" type="presOf" srcId="{9FFD7468-0897-4E30-BF43-A5BEF49255D9}" destId="{C9122563-3C97-49FD-A4B8-A72686272CBD}" srcOrd="0" destOrd="0" presId="urn:microsoft.com/office/officeart/2005/8/layout/lProcess3"/>
    <dgm:cxn modelId="{2BB8DA6E-BBBE-4650-9772-F2FFB0C608A2}" type="presOf" srcId="{D160BC25-D46C-4DC0-955F-CF53DF628EE9}" destId="{1AABF39D-DCA7-4587-9EA3-4FAE17D8A1CE}" srcOrd="0" destOrd="0" presId="urn:microsoft.com/office/officeart/2005/8/layout/lProcess3"/>
    <dgm:cxn modelId="{38148521-8E04-4CAA-A66F-085D63819CB0}" srcId="{D160BC25-D46C-4DC0-955F-CF53DF628EE9}" destId="{70C8EAB1-337F-4434-9A87-AF8B552F4608}" srcOrd="1" destOrd="0" parTransId="{E8339289-F1CC-4B93-9C28-FB852BC73BB0}" sibTransId="{F44DFE87-CBA2-4AA0-A388-931DC800D4F0}"/>
    <dgm:cxn modelId="{5F6B495D-3EA4-4D3B-BD76-1EF6F947D315}" srcId="{36D86952-0C73-40E4-9DF5-0EBCDF715E4C}" destId="{C077D231-8F08-4074-9D2D-CC56225AF7C4}" srcOrd="0" destOrd="0" parTransId="{35E525D5-998D-4639-A31D-CC8EE3DD12FB}" sibTransId="{6A3547F1-6096-4712-B034-66647D81EB6A}"/>
    <dgm:cxn modelId="{893D45F2-C7FA-4519-94FE-D3C006CFF14F}" type="presOf" srcId="{C9C14F09-DB41-4912-815A-03887332C262}" destId="{9841A9E4-28CC-43DA-A191-4E23B6BF457A}" srcOrd="0" destOrd="0" presId="urn:microsoft.com/office/officeart/2005/8/layout/lProcess3"/>
    <dgm:cxn modelId="{25946093-63EC-4912-9A30-362DEC72C97E}" type="presOf" srcId="{C077D231-8F08-4074-9D2D-CC56225AF7C4}" destId="{F20EC7F4-9DAE-4141-8829-FC1A5F989D21}" srcOrd="0" destOrd="0" presId="urn:microsoft.com/office/officeart/2005/8/layout/lProcess3"/>
    <dgm:cxn modelId="{79404799-CCBC-4A96-9D78-553EAE2E6E23}" type="presOf" srcId="{7C3484D9-0E4F-495F-9161-C390E952E163}" destId="{24AAF971-3F54-43B7-9388-26C642537B91}" srcOrd="0" destOrd="0" presId="urn:microsoft.com/office/officeart/2005/8/layout/lProcess3"/>
    <dgm:cxn modelId="{396CE1A5-DF87-42A2-B8FF-9D613CD56049}" type="presOf" srcId="{F3E52F83-33CD-452B-8058-CE4BF01E36EE}" destId="{9A74B436-60A1-4505-A939-9559DDAC4914}" srcOrd="0" destOrd="0" presId="urn:microsoft.com/office/officeart/2005/8/layout/lProcess3"/>
    <dgm:cxn modelId="{AD0565DB-4617-4D19-8B7A-8D59C2E2AC71}" type="presOf" srcId="{A171BDCD-9D2A-4F29-B650-65308F63510D}" destId="{42AC207A-8B48-404B-AB25-30FE59145D81}" srcOrd="0" destOrd="0" presId="urn:microsoft.com/office/officeart/2005/8/layout/lProcess3"/>
    <dgm:cxn modelId="{786DC804-F65B-4C94-ADF7-7EB5CF3F51BC}" type="presOf" srcId="{70C8EAB1-337F-4434-9A87-AF8B552F4608}" destId="{A06ABD7B-6221-4429-B9E1-D4D6DC614135}" srcOrd="0" destOrd="0" presId="urn:microsoft.com/office/officeart/2005/8/layout/lProcess3"/>
    <dgm:cxn modelId="{74EAFAC9-E788-434B-80BF-A8F87B6D6F47}" srcId="{EB594E40-E52A-4630-9C4B-3F1CFDCB1366}" destId="{7C3484D9-0E4F-495F-9161-C390E952E163}" srcOrd="0" destOrd="0" parTransId="{29D45AF2-EC3F-4373-9A23-FC8DAA51BD86}" sibTransId="{2659924A-92C2-4777-BD9A-60590D4A1DF6}"/>
    <dgm:cxn modelId="{307F487D-254F-4FA8-A482-56397608F3CC}" type="presOf" srcId="{36D86952-0C73-40E4-9DF5-0EBCDF715E4C}" destId="{2DED357B-94E8-4B1B-AFBD-8EDBFF6929AE}" srcOrd="0" destOrd="0" presId="urn:microsoft.com/office/officeart/2005/8/layout/lProcess3"/>
    <dgm:cxn modelId="{CFA19802-3615-475C-B23F-36814E2BF9D6}" srcId="{EB594E40-E52A-4630-9C4B-3F1CFDCB1366}" destId="{9FFD7468-0897-4E30-BF43-A5BEF49255D9}" srcOrd="1" destOrd="0" parTransId="{21A34782-E90B-4D35-A867-6CD9A2CD5B3A}" sibTransId="{3A2373EF-7671-4318-985F-5C1A5EADBD84}"/>
    <dgm:cxn modelId="{49BF45C3-8C5F-4FB8-8E4C-FA1121533D57}" type="presParOf" srcId="{42AC207A-8B48-404B-AB25-30FE59145D81}" destId="{C9445622-88DC-4FF4-A2A7-C90173C1D18C}" srcOrd="0" destOrd="0" presId="urn:microsoft.com/office/officeart/2005/8/layout/lProcess3"/>
    <dgm:cxn modelId="{759EBBD3-543B-465D-884F-649AFD73F18D}" type="presParOf" srcId="{C9445622-88DC-4FF4-A2A7-C90173C1D18C}" destId="{2DED357B-94E8-4B1B-AFBD-8EDBFF6929AE}" srcOrd="0" destOrd="0" presId="urn:microsoft.com/office/officeart/2005/8/layout/lProcess3"/>
    <dgm:cxn modelId="{EADB9D1D-C426-49F8-A88E-CA35AD7BC6E5}" type="presParOf" srcId="{C9445622-88DC-4FF4-A2A7-C90173C1D18C}" destId="{8CED48FC-0AAD-4F93-8F96-4518C7D8DC78}" srcOrd="1" destOrd="0" presId="urn:microsoft.com/office/officeart/2005/8/layout/lProcess3"/>
    <dgm:cxn modelId="{A4E02454-2753-4CD7-A3C0-E3BBEA8E1351}" type="presParOf" srcId="{C9445622-88DC-4FF4-A2A7-C90173C1D18C}" destId="{F20EC7F4-9DAE-4141-8829-FC1A5F989D21}" srcOrd="2" destOrd="0" presId="urn:microsoft.com/office/officeart/2005/8/layout/lProcess3"/>
    <dgm:cxn modelId="{50C04926-142D-4B54-AC95-303C25F0537E}" type="presParOf" srcId="{C9445622-88DC-4FF4-A2A7-C90173C1D18C}" destId="{B94AAB5E-FFBD-4FC9-9DE9-55DC86D093E4}" srcOrd="3" destOrd="0" presId="urn:microsoft.com/office/officeart/2005/8/layout/lProcess3"/>
    <dgm:cxn modelId="{98E9F7BC-036A-4B46-A67A-D2E40226783F}" type="presParOf" srcId="{C9445622-88DC-4FF4-A2A7-C90173C1D18C}" destId="{9841A9E4-28CC-43DA-A191-4E23B6BF457A}" srcOrd="4" destOrd="0" presId="urn:microsoft.com/office/officeart/2005/8/layout/lProcess3"/>
    <dgm:cxn modelId="{D55365A4-FCC4-4E00-9F91-058196F1612D}" type="presParOf" srcId="{42AC207A-8B48-404B-AB25-30FE59145D81}" destId="{7CE9E710-E4B5-4040-9082-57EC0D80B728}" srcOrd="1" destOrd="0" presId="urn:microsoft.com/office/officeart/2005/8/layout/lProcess3"/>
    <dgm:cxn modelId="{40D2892B-EB24-4AE7-858F-AC80F00F9DC6}" type="presParOf" srcId="{42AC207A-8B48-404B-AB25-30FE59145D81}" destId="{EE5AB746-DCA9-4774-8711-4C3A2EE95278}" srcOrd="2" destOrd="0" presId="urn:microsoft.com/office/officeart/2005/8/layout/lProcess3"/>
    <dgm:cxn modelId="{B5D4FC4E-CD84-4BA0-8859-D9E894E15005}" type="presParOf" srcId="{EE5AB746-DCA9-4774-8711-4C3A2EE95278}" destId="{1AABF39D-DCA7-4587-9EA3-4FAE17D8A1CE}" srcOrd="0" destOrd="0" presId="urn:microsoft.com/office/officeart/2005/8/layout/lProcess3"/>
    <dgm:cxn modelId="{274E07AD-4D0E-4AB1-8FF8-103B7695746E}" type="presParOf" srcId="{EE5AB746-DCA9-4774-8711-4C3A2EE95278}" destId="{BBBB1EDD-96D1-4C96-A9D6-50130D2153A7}" srcOrd="1" destOrd="0" presId="urn:microsoft.com/office/officeart/2005/8/layout/lProcess3"/>
    <dgm:cxn modelId="{03A65A66-72E6-436F-B0A5-1026193C172D}" type="presParOf" srcId="{EE5AB746-DCA9-4774-8711-4C3A2EE95278}" destId="{9A74B436-60A1-4505-A939-9559DDAC4914}" srcOrd="2" destOrd="0" presId="urn:microsoft.com/office/officeart/2005/8/layout/lProcess3"/>
    <dgm:cxn modelId="{194B0ADF-248C-4E1B-A4F7-732D1F707F59}" type="presParOf" srcId="{EE5AB746-DCA9-4774-8711-4C3A2EE95278}" destId="{DB6AAAF7-9700-4D4D-B5A0-71E8DBD8A2D7}" srcOrd="3" destOrd="0" presId="urn:microsoft.com/office/officeart/2005/8/layout/lProcess3"/>
    <dgm:cxn modelId="{1E3FE23F-EF46-4104-A1DF-9149E8EECDB7}" type="presParOf" srcId="{EE5AB746-DCA9-4774-8711-4C3A2EE95278}" destId="{A06ABD7B-6221-4429-B9E1-D4D6DC614135}" srcOrd="4" destOrd="0" presId="urn:microsoft.com/office/officeart/2005/8/layout/lProcess3"/>
    <dgm:cxn modelId="{F46281B3-2624-4E42-A564-AFFAD50CE3E5}" type="presParOf" srcId="{42AC207A-8B48-404B-AB25-30FE59145D81}" destId="{36709939-A705-486C-8A27-E57172E8CEE2}" srcOrd="3" destOrd="0" presId="urn:microsoft.com/office/officeart/2005/8/layout/lProcess3"/>
    <dgm:cxn modelId="{1D4B8ADB-EC1B-4E98-887B-198DD5CCDA7C}" type="presParOf" srcId="{42AC207A-8B48-404B-AB25-30FE59145D81}" destId="{41904311-5210-42D3-BD38-87D08322CF99}" srcOrd="4" destOrd="0" presId="urn:microsoft.com/office/officeart/2005/8/layout/lProcess3"/>
    <dgm:cxn modelId="{61BC5A2F-F227-4CC8-A44E-E3238B6A39E6}" type="presParOf" srcId="{41904311-5210-42D3-BD38-87D08322CF99}" destId="{9A883159-0A9D-450A-9E5D-6F7EB2E63B61}" srcOrd="0" destOrd="0" presId="urn:microsoft.com/office/officeart/2005/8/layout/lProcess3"/>
    <dgm:cxn modelId="{E2CCC2C6-6044-42EF-B853-4BEF9708930A}" type="presParOf" srcId="{41904311-5210-42D3-BD38-87D08322CF99}" destId="{07F8EA9D-7140-4B62-A0ED-107F7292D198}" srcOrd="1" destOrd="0" presId="urn:microsoft.com/office/officeart/2005/8/layout/lProcess3"/>
    <dgm:cxn modelId="{A4FC0F0D-A815-4BD4-AFB6-FD20D513C178}" type="presParOf" srcId="{41904311-5210-42D3-BD38-87D08322CF99}" destId="{24AAF971-3F54-43B7-9388-26C642537B91}" srcOrd="2" destOrd="0" presId="urn:microsoft.com/office/officeart/2005/8/layout/lProcess3"/>
    <dgm:cxn modelId="{C59E6723-0BC3-43E3-B395-42E2C8CD4018}" type="presParOf" srcId="{41904311-5210-42D3-BD38-87D08322CF99}" destId="{E84009BD-3FC6-48BC-BD4A-BD5878962D4C}" srcOrd="3" destOrd="0" presId="urn:microsoft.com/office/officeart/2005/8/layout/lProcess3"/>
    <dgm:cxn modelId="{58D0A771-C260-4747-902A-1EB0E492CB94}" type="presParOf" srcId="{41904311-5210-42D3-BD38-87D08322CF99}" destId="{C9122563-3C97-49FD-A4B8-A72686272CB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8A31D-C47A-4FB1-AA9D-87E51F14A43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BEBF68B-C491-42F4-8385-5AF4E3B331AE}">
      <dgm:prSet phldrT="[Text]" custT="1"/>
      <dgm:spPr/>
      <dgm:t>
        <a:bodyPr/>
        <a:lstStyle/>
        <a:p>
          <a:r>
            <a:rPr lang="de-DE" sz="2000" dirty="0" smtClean="0"/>
            <a:t>Ausbau der </a:t>
          </a:r>
          <a:r>
            <a:rPr lang="de-DE" sz="2000" dirty="0" smtClean="0"/>
            <a:t>Pflegeberatung</a:t>
          </a:r>
        </a:p>
        <a:p>
          <a:r>
            <a:rPr lang="de-DE" sz="2000" dirty="0" smtClean="0"/>
            <a:t> (digital + analog)</a:t>
          </a:r>
          <a:endParaRPr lang="de-DE" sz="2000" dirty="0"/>
        </a:p>
      </dgm:t>
    </dgm:pt>
    <dgm:pt modelId="{BF45510A-C881-4519-952E-D9D1208DCCE0}" type="parTrans" cxnId="{49BAA47F-5DC6-4628-8911-1D63E0C47C29}">
      <dgm:prSet/>
      <dgm:spPr/>
      <dgm:t>
        <a:bodyPr/>
        <a:lstStyle/>
        <a:p>
          <a:endParaRPr lang="de-DE" sz="2000"/>
        </a:p>
      </dgm:t>
    </dgm:pt>
    <dgm:pt modelId="{3508C949-741C-46EF-B702-2D08480B7239}" type="sibTrans" cxnId="{49BAA47F-5DC6-4628-8911-1D63E0C47C29}">
      <dgm:prSet/>
      <dgm:spPr/>
      <dgm:t>
        <a:bodyPr/>
        <a:lstStyle/>
        <a:p>
          <a:endParaRPr lang="de-DE" sz="2000"/>
        </a:p>
      </dgm:t>
    </dgm:pt>
    <dgm:pt modelId="{B20F878D-1938-43AA-B7A4-E1D7F9837BE0}">
      <dgm:prSet phldrT="[Text]" custT="1"/>
      <dgm:spPr/>
      <dgm:t>
        <a:bodyPr/>
        <a:lstStyle/>
        <a:p>
          <a:r>
            <a:rPr lang="de-DE" sz="2000" dirty="0" smtClean="0"/>
            <a:t>Konstant hohes Niveau von 1760 Anfragen/Beratungen im Jahr 2018</a:t>
          </a:r>
          <a:endParaRPr lang="de-DE" sz="2000" dirty="0"/>
        </a:p>
      </dgm:t>
    </dgm:pt>
    <dgm:pt modelId="{26B7A180-FDE7-4F6B-BC73-06BD77D0E69D}" type="parTrans" cxnId="{2BC71339-5D96-4F03-9F46-D679080981A3}">
      <dgm:prSet/>
      <dgm:spPr/>
      <dgm:t>
        <a:bodyPr/>
        <a:lstStyle/>
        <a:p>
          <a:endParaRPr lang="de-DE" sz="2000"/>
        </a:p>
      </dgm:t>
    </dgm:pt>
    <dgm:pt modelId="{41D73A3F-583F-48F1-8BC6-806F46121F21}" type="sibTrans" cxnId="{2BC71339-5D96-4F03-9F46-D679080981A3}">
      <dgm:prSet/>
      <dgm:spPr/>
      <dgm:t>
        <a:bodyPr/>
        <a:lstStyle/>
        <a:p>
          <a:endParaRPr lang="de-DE" sz="2000"/>
        </a:p>
      </dgm:t>
    </dgm:pt>
    <dgm:pt modelId="{30CB3FE4-E1DD-449D-BB61-80F2994902EE}">
      <dgm:prSet phldrT="[Text]" custT="1"/>
      <dgm:spPr/>
      <dgm:t>
        <a:bodyPr/>
        <a:lstStyle/>
        <a:p>
          <a:r>
            <a:rPr lang="de-DE" sz="2000" dirty="0" smtClean="0"/>
            <a:t>Außenstellen des Pflegestützpunktes in 2019 und 2020 in Betrieb</a:t>
          </a:r>
          <a:endParaRPr lang="de-DE" sz="2000" dirty="0"/>
        </a:p>
      </dgm:t>
    </dgm:pt>
    <dgm:pt modelId="{15B5DC06-F687-4818-8E32-0A1FEE801AB4}" type="parTrans" cxnId="{5A9F3603-1B4E-4D96-B5E5-5E31B9A133E7}">
      <dgm:prSet/>
      <dgm:spPr/>
      <dgm:t>
        <a:bodyPr/>
        <a:lstStyle/>
        <a:p>
          <a:endParaRPr lang="de-DE" sz="2000"/>
        </a:p>
      </dgm:t>
    </dgm:pt>
    <dgm:pt modelId="{DCCB3CF2-92D7-4F32-8BF6-8756D4A43A78}" type="sibTrans" cxnId="{5A9F3603-1B4E-4D96-B5E5-5E31B9A133E7}">
      <dgm:prSet/>
      <dgm:spPr/>
      <dgm:t>
        <a:bodyPr/>
        <a:lstStyle/>
        <a:p>
          <a:endParaRPr lang="de-DE" sz="2000"/>
        </a:p>
      </dgm:t>
    </dgm:pt>
    <dgm:pt modelId="{555B8B8E-F67A-4F38-9339-CE13B7620D58}">
      <dgm:prSet phldrT="[Text]" custT="1"/>
      <dgm:spPr/>
      <dgm:t>
        <a:bodyPr/>
        <a:lstStyle/>
        <a:p>
          <a:r>
            <a:rPr lang="de-DE" sz="2000" dirty="0" smtClean="0"/>
            <a:t>Digitale Beratung via App „Pflege</a:t>
          </a:r>
          <a:r>
            <a:rPr lang="de-DE" sz="2000" dirty="0" smtClean="0"/>
            <a:t>+“, Videokommunikation via </a:t>
          </a:r>
          <a:r>
            <a:rPr lang="de-DE" sz="2000" dirty="0" err="1" smtClean="0"/>
            <a:t>webRTC</a:t>
          </a:r>
          <a:r>
            <a:rPr lang="de-DE" sz="2000" dirty="0" smtClean="0"/>
            <a:t> , </a:t>
          </a:r>
          <a:r>
            <a:rPr lang="de-DE" sz="2000" dirty="0" err="1" smtClean="0"/>
            <a:t>Erklärfilme</a:t>
          </a:r>
          <a:r>
            <a:rPr lang="de-DE" sz="2000" dirty="0" smtClean="0"/>
            <a:t> zur Pflege, Beratung </a:t>
          </a:r>
          <a:r>
            <a:rPr lang="de-DE" sz="2000" dirty="0" smtClean="0"/>
            <a:t>über digitale Lösungen etc.</a:t>
          </a:r>
          <a:endParaRPr lang="de-DE" sz="2000" dirty="0"/>
        </a:p>
      </dgm:t>
    </dgm:pt>
    <dgm:pt modelId="{9DA4F3F7-E117-4368-AA22-0F01C67BE37F}" type="parTrans" cxnId="{E4FEC360-C30F-4132-BF99-FA80C338EA4F}">
      <dgm:prSet/>
      <dgm:spPr/>
      <dgm:t>
        <a:bodyPr/>
        <a:lstStyle/>
        <a:p>
          <a:endParaRPr lang="de-DE" sz="2000"/>
        </a:p>
      </dgm:t>
    </dgm:pt>
    <dgm:pt modelId="{53256C34-6383-4CDB-BC74-64287E1D1445}" type="sibTrans" cxnId="{E4FEC360-C30F-4132-BF99-FA80C338EA4F}">
      <dgm:prSet/>
      <dgm:spPr/>
      <dgm:t>
        <a:bodyPr/>
        <a:lstStyle/>
        <a:p>
          <a:endParaRPr lang="de-DE" sz="2000"/>
        </a:p>
      </dgm:t>
    </dgm:pt>
    <dgm:pt modelId="{3700491B-5C04-4097-A0A3-CC90B1888990}">
      <dgm:prSet phldrT="[Text]" custT="1"/>
      <dgm:spPr/>
      <dgm:t>
        <a:bodyPr/>
        <a:lstStyle/>
        <a:p>
          <a:pPr>
            <a:tabLst>
              <a:tab pos="4483100" algn="l"/>
            </a:tabLst>
          </a:pPr>
          <a:r>
            <a:rPr lang="de-DE" sz="2000" dirty="0" err="1" smtClean="0"/>
            <a:t>Ehrenamtl</a:t>
          </a:r>
          <a:r>
            <a:rPr lang="de-DE" sz="2000" dirty="0" smtClean="0"/>
            <a:t>. Medien- und Techniklotsen</a:t>
          </a:r>
          <a:endParaRPr lang="de-DE" sz="2000" dirty="0"/>
        </a:p>
      </dgm:t>
    </dgm:pt>
    <dgm:pt modelId="{4F36D63F-C13D-4C31-A5B2-418A6049D45E}" type="parTrans" cxnId="{B3A7B3E2-32B2-4F69-8FA8-8646CDB22297}">
      <dgm:prSet/>
      <dgm:spPr/>
      <dgm:t>
        <a:bodyPr/>
        <a:lstStyle/>
        <a:p>
          <a:endParaRPr lang="de-DE"/>
        </a:p>
      </dgm:t>
    </dgm:pt>
    <dgm:pt modelId="{AE72CE2F-7B4A-4638-8909-CCE1CDE529CC}" type="sibTrans" cxnId="{B3A7B3E2-32B2-4F69-8FA8-8646CDB22297}">
      <dgm:prSet/>
      <dgm:spPr/>
      <dgm:t>
        <a:bodyPr/>
        <a:lstStyle/>
        <a:p>
          <a:endParaRPr lang="de-DE"/>
        </a:p>
      </dgm:t>
    </dgm:pt>
    <dgm:pt modelId="{84372647-CA57-4944-8854-25E57C9C5343}" type="pres">
      <dgm:prSet presAssocID="{A5F8A31D-C47A-4FB1-AA9D-87E51F14A4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08E5FD9-AAC3-4998-93BF-0516501276FA}" type="pres">
      <dgm:prSet presAssocID="{CBEBF68B-C491-42F4-8385-5AF4E3B331AE}" presName="linNode" presStyleCnt="0"/>
      <dgm:spPr/>
    </dgm:pt>
    <dgm:pt modelId="{9760A470-3041-4820-8FFC-386740D7CC97}" type="pres">
      <dgm:prSet presAssocID="{CBEBF68B-C491-42F4-8385-5AF4E3B331AE}" presName="parentShp" presStyleLbl="node1" presStyleIdx="0" presStyleCnt="1" custScaleX="733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739C2A-8F8E-4236-97BB-6A8A7E80A338}" type="pres">
      <dgm:prSet presAssocID="{CBEBF68B-C491-42F4-8385-5AF4E3B331AE}" presName="childShp" presStyleLbl="bgAccFollowNode1" presStyleIdx="0" presStyleCnt="1" custScaleX="118676" custScaleY="1000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931CF51-18D2-4C1D-8063-25F0AA9CCFF4}" type="presOf" srcId="{A5F8A31D-C47A-4FB1-AA9D-87E51F14A434}" destId="{84372647-CA57-4944-8854-25E57C9C5343}" srcOrd="0" destOrd="0" presId="urn:microsoft.com/office/officeart/2005/8/layout/vList6"/>
    <dgm:cxn modelId="{CD44E323-F27A-4704-B35A-6536CAF41301}" type="presOf" srcId="{3700491B-5C04-4097-A0A3-CC90B1888990}" destId="{2C739C2A-8F8E-4236-97BB-6A8A7E80A338}" srcOrd="0" destOrd="3" presId="urn:microsoft.com/office/officeart/2005/8/layout/vList6"/>
    <dgm:cxn modelId="{239E7C23-B1E2-487C-9233-B813E0C97836}" type="presOf" srcId="{555B8B8E-F67A-4F38-9339-CE13B7620D58}" destId="{2C739C2A-8F8E-4236-97BB-6A8A7E80A338}" srcOrd="0" destOrd="2" presId="urn:microsoft.com/office/officeart/2005/8/layout/vList6"/>
    <dgm:cxn modelId="{79F80706-DAD2-49B1-931C-8574DEF1F10D}" type="presOf" srcId="{30CB3FE4-E1DD-449D-BB61-80F2994902EE}" destId="{2C739C2A-8F8E-4236-97BB-6A8A7E80A338}" srcOrd="0" destOrd="1" presId="urn:microsoft.com/office/officeart/2005/8/layout/vList6"/>
    <dgm:cxn modelId="{DDF7EA43-B1E0-424E-934F-A8AFBA00D4F5}" type="presOf" srcId="{CBEBF68B-C491-42F4-8385-5AF4E3B331AE}" destId="{9760A470-3041-4820-8FFC-386740D7CC97}" srcOrd="0" destOrd="0" presId="urn:microsoft.com/office/officeart/2005/8/layout/vList6"/>
    <dgm:cxn modelId="{B3A7B3E2-32B2-4F69-8FA8-8646CDB22297}" srcId="{CBEBF68B-C491-42F4-8385-5AF4E3B331AE}" destId="{3700491B-5C04-4097-A0A3-CC90B1888990}" srcOrd="3" destOrd="0" parTransId="{4F36D63F-C13D-4C31-A5B2-418A6049D45E}" sibTransId="{AE72CE2F-7B4A-4638-8909-CCE1CDE529CC}"/>
    <dgm:cxn modelId="{345BABF8-41D5-4EF0-9DA8-F42A5ABEE872}" type="presOf" srcId="{B20F878D-1938-43AA-B7A4-E1D7F9837BE0}" destId="{2C739C2A-8F8E-4236-97BB-6A8A7E80A338}" srcOrd="0" destOrd="0" presId="urn:microsoft.com/office/officeart/2005/8/layout/vList6"/>
    <dgm:cxn modelId="{49BAA47F-5DC6-4628-8911-1D63E0C47C29}" srcId="{A5F8A31D-C47A-4FB1-AA9D-87E51F14A434}" destId="{CBEBF68B-C491-42F4-8385-5AF4E3B331AE}" srcOrd="0" destOrd="0" parTransId="{BF45510A-C881-4519-952E-D9D1208DCCE0}" sibTransId="{3508C949-741C-46EF-B702-2D08480B7239}"/>
    <dgm:cxn modelId="{2BC71339-5D96-4F03-9F46-D679080981A3}" srcId="{CBEBF68B-C491-42F4-8385-5AF4E3B331AE}" destId="{B20F878D-1938-43AA-B7A4-E1D7F9837BE0}" srcOrd="0" destOrd="0" parTransId="{26B7A180-FDE7-4F6B-BC73-06BD77D0E69D}" sibTransId="{41D73A3F-583F-48F1-8BC6-806F46121F21}"/>
    <dgm:cxn modelId="{E4FEC360-C30F-4132-BF99-FA80C338EA4F}" srcId="{CBEBF68B-C491-42F4-8385-5AF4E3B331AE}" destId="{555B8B8E-F67A-4F38-9339-CE13B7620D58}" srcOrd="2" destOrd="0" parTransId="{9DA4F3F7-E117-4368-AA22-0F01C67BE37F}" sibTransId="{53256C34-6383-4CDB-BC74-64287E1D1445}"/>
    <dgm:cxn modelId="{5A9F3603-1B4E-4D96-B5E5-5E31B9A133E7}" srcId="{CBEBF68B-C491-42F4-8385-5AF4E3B331AE}" destId="{30CB3FE4-E1DD-449D-BB61-80F2994902EE}" srcOrd="1" destOrd="0" parTransId="{15B5DC06-F687-4818-8E32-0A1FEE801AB4}" sibTransId="{DCCB3CF2-92D7-4F32-8BF6-8756D4A43A78}"/>
    <dgm:cxn modelId="{DABD6E72-AC9B-4273-A902-00325D5F4952}" type="presParOf" srcId="{84372647-CA57-4944-8854-25E57C9C5343}" destId="{E08E5FD9-AAC3-4998-93BF-0516501276FA}" srcOrd="0" destOrd="0" presId="urn:microsoft.com/office/officeart/2005/8/layout/vList6"/>
    <dgm:cxn modelId="{0D74F529-83EC-4711-AC78-3B7751646232}" type="presParOf" srcId="{E08E5FD9-AAC3-4998-93BF-0516501276FA}" destId="{9760A470-3041-4820-8FFC-386740D7CC97}" srcOrd="0" destOrd="0" presId="urn:microsoft.com/office/officeart/2005/8/layout/vList6"/>
    <dgm:cxn modelId="{B92B4D7C-5B27-4A87-8924-FDDAC1B63302}" type="presParOf" srcId="{E08E5FD9-AAC3-4998-93BF-0516501276FA}" destId="{2C739C2A-8F8E-4236-97BB-6A8A7E80A3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F8A31D-C47A-4FB1-AA9D-87E51F14A43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BEBF68B-C491-42F4-8385-5AF4E3B331AE}">
      <dgm:prSet phldrT="[Text]" custT="1"/>
      <dgm:spPr/>
      <dgm:t>
        <a:bodyPr/>
        <a:lstStyle/>
        <a:p>
          <a:r>
            <a:rPr lang="de-DE" sz="2400" dirty="0" smtClean="0"/>
            <a:t>Digitalisierung in der Pflege</a:t>
          </a:r>
          <a:endParaRPr lang="de-DE" sz="2400" dirty="0"/>
        </a:p>
      </dgm:t>
    </dgm:pt>
    <dgm:pt modelId="{BF45510A-C881-4519-952E-D9D1208DCCE0}" type="parTrans" cxnId="{49BAA47F-5DC6-4628-8911-1D63E0C47C29}">
      <dgm:prSet/>
      <dgm:spPr/>
      <dgm:t>
        <a:bodyPr/>
        <a:lstStyle/>
        <a:p>
          <a:endParaRPr lang="de-DE"/>
        </a:p>
      </dgm:t>
    </dgm:pt>
    <dgm:pt modelId="{3508C949-741C-46EF-B702-2D08480B7239}" type="sibTrans" cxnId="{49BAA47F-5DC6-4628-8911-1D63E0C47C29}">
      <dgm:prSet/>
      <dgm:spPr/>
      <dgm:t>
        <a:bodyPr/>
        <a:lstStyle/>
        <a:p>
          <a:endParaRPr lang="de-DE"/>
        </a:p>
      </dgm:t>
    </dgm:pt>
    <dgm:pt modelId="{696CF64B-7B8D-4C9A-9163-C27C499CCB6B}">
      <dgm:prSet phldrT="[Text]" custT="1"/>
      <dgm:spPr/>
      <dgm:t>
        <a:bodyPr/>
        <a:lstStyle/>
        <a:p>
          <a:pPr marL="228600" indent="-22860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400" dirty="0" smtClean="0"/>
            <a:t>Digitalisierung als Unterstützung im pflegerischen Bereich</a:t>
          </a:r>
          <a:endParaRPr lang="de-DE" sz="2400" dirty="0"/>
        </a:p>
      </dgm:t>
    </dgm:pt>
    <dgm:pt modelId="{36CA45D3-F57B-4A77-81B0-A41FD4A5DCD9}" type="parTrans" cxnId="{23B272F4-A8BD-432C-BF12-0A57A47A2C8A}">
      <dgm:prSet/>
      <dgm:spPr/>
      <dgm:t>
        <a:bodyPr/>
        <a:lstStyle/>
        <a:p>
          <a:endParaRPr lang="de-DE"/>
        </a:p>
      </dgm:t>
    </dgm:pt>
    <dgm:pt modelId="{96431EF0-ADDE-42E8-9D13-59D7E9C2FAC5}" type="sibTrans" cxnId="{23B272F4-A8BD-432C-BF12-0A57A47A2C8A}">
      <dgm:prSet/>
      <dgm:spPr/>
      <dgm:t>
        <a:bodyPr/>
        <a:lstStyle/>
        <a:p>
          <a:endParaRPr lang="de-DE"/>
        </a:p>
      </dgm:t>
    </dgm:pt>
    <dgm:pt modelId="{095C689D-DF5A-4C0A-B4D1-CA2695AEC9DD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2400" dirty="0"/>
        </a:p>
      </dgm:t>
    </dgm:pt>
    <dgm:pt modelId="{4E05966F-37DE-4728-B9A1-9AC2ED4C4934}" type="parTrans" cxnId="{9E805132-D23C-494B-9D2E-37D10A549E85}">
      <dgm:prSet/>
      <dgm:spPr/>
      <dgm:t>
        <a:bodyPr/>
        <a:lstStyle/>
        <a:p>
          <a:endParaRPr lang="de-DE"/>
        </a:p>
      </dgm:t>
    </dgm:pt>
    <dgm:pt modelId="{C99834EF-F046-4132-B5EA-822DF970CB49}" type="sibTrans" cxnId="{9E805132-D23C-494B-9D2E-37D10A549E85}">
      <dgm:prSet/>
      <dgm:spPr/>
      <dgm:t>
        <a:bodyPr/>
        <a:lstStyle/>
        <a:p>
          <a:endParaRPr lang="de-DE"/>
        </a:p>
      </dgm:t>
    </dgm:pt>
    <dgm:pt modelId="{D942FC27-70E6-4B63-8D03-35A3AF3B5F1B}">
      <dgm:prSet phldrT="[Text]" custT="1"/>
      <dgm:spPr/>
      <dgm:t>
        <a:bodyPr/>
        <a:lstStyle/>
        <a:p>
          <a:pPr marL="228600" indent="-22860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400" dirty="0" smtClean="0"/>
            <a:t>Verzahnung Medizin und Pflege</a:t>
          </a:r>
          <a:endParaRPr lang="de-DE" sz="2400" dirty="0"/>
        </a:p>
      </dgm:t>
    </dgm:pt>
    <dgm:pt modelId="{1046C52B-217C-4886-94E2-0E20B8271CE7}" type="parTrans" cxnId="{A16477DF-BBBB-4921-B718-020E8767D280}">
      <dgm:prSet/>
      <dgm:spPr/>
      <dgm:t>
        <a:bodyPr/>
        <a:lstStyle/>
        <a:p>
          <a:endParaRPr lang="de-DE"/>
        </a:p>
      </dgm:t>
    </dgm:pt>
    <dgm:pt modelId="{81DEB23F-16C6-4D6F-8627-8D914D8CC90F}" type="sibTrans" cxnId="{A16477DF-BBBB-4921-B718-020E8767D280}">
      <dgm:prSet/>
      <dgm:spPr/>
      <dgm:t>
        <a:bodyPr/>
        <a:lstStyle/>
        <a:p>
          <a:endParaRPr lang="de-DE"/>
        </a:p>
      </dgm:t>
    </dgm:pt>
    <dgm:pt modelId="{9F931E55-7556-4AEE-88C0-5BAB7CEE65A3}">
      <dgm:prSet phldrT="[Text]" custT="1"/>
      <dgm:spPr/>
      <dgm:t>
        <a:bodyPr/>
        <a:lstStyle/>
        <a:p>
          <a:pPr marL="228600" marR="0" indent="-228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400" dirty="0" smtClean="0"/>
            <a:t>Elementar: Ausbau des Netzes </a:t>
          </a:r>
          <a:r>
            <a:rPr lang="de-DE" sz="2400" dirty="0" smtClean="0"/>
            <a:t>im </a:t>
          </a:r>
          <a:r>
            <a:rPr lang="de-DE" sz="2400" dirty="0" smtClean="0"/>
            <a:t>ländlichen </a:t>
          </a:r>
          <a:r>
            <a:rPr lang="de-DE" sz="2400" dirty="0" smtClean="0"/>
            <a:t>Bereich + Anschluss der Pflegeeinrichtungen</a:t>
          </a:r>
          <a:endParaRPr lang="de-DE" sz="2400" dirty="0" smtClean="0"/>
        </a:p>
        <a:p>
          <a:pPr marL="228600" indent="-22860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600" dirty="0"/>
        </a:p>
      </dgm:t>
    </dgm:pt>
    <dgm:pt modelId="{BD479589-6130-44AA-82A6-EC0042B035F3}" type="parTrans" cxnId="{000BD85F-AAFC-4B2B-8095-80BEB43ABCFE}">
      <dgm:prSet/>
      <dgm:spPr/>
      <dgm:t>
        <a:bodyPr/>
        <a:lstStyle/>
        <a:p>
          <a:endParaRPr lang="de-DE"/>
        </a:p>
      </dgm:t>
    </dgm:pt>
    <dgm:pt modelId="{79363634-7B22-4319-A9BD-8DBF81594286}" type="sibTrans" cxnId="{000BD85F-AAFC-4B2B-8095-80BEB43ABCFE}">
      <dgm:prSet/>
      <dgm:spPr/>
      <dgm:t>
        <a:bodyPr/>
        <a:lstStyle/>
        <a:p>
          <a:endParaRPr lang="de-DE"/>
        </a:p>
      </dgm:t>
    </dgm:pt>
    <dgm:pt modelId="{FEB74735-29DD-4108-B981-224F3CE740DB}">
      <dgm:prSet phldrT="[Text]" custT="1"/>
      <dgm:spPr/>
      <dgm:t>
        <a:bodyPr/>
        <a:lstStyle/>
        <a:p>
          <a:pPr marL="228600" indent="-22860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600" dirty="0"/>
        </a:p>
      </dgm:t>
    </dgm:pt>
    <dgm:pt modelId="{B35D0FC3-D184-4202-871B-4F0216526253}" type="parTrans" cxnId="{24D935D0-4F91-498E-8F2C-B78196E11F67}">
      <dgm:prSet/>
      <dgm:spPr/>
      <dgm:t>
        <a:bodyPr/>
        <a:lstStyle/>
        <a:p>
          <a:endParaRPr lang="de-DE"/>
        </a:p>
      </dgm:t>
    </dgm:pt>
    <dgm:pt modelId="{06985AD3-EF03-44F0-BBF9-86ADE3BD217A}" type="sibTrans" cxnId="{24D935D0-4F91-498E-8F2C-B78196E11F67}">
      <dgm:prSet/>
      <dgm:spPr/>
      <dgm:t>
        <a:bodyPr/>
        <a:lstStyle/>
        <a:p>
          <a:endParaRPr lang="de-DE"/>
        </a:p>
      </dgm:t>
    </dgm:pt>
    <dgm:pt modelId="{84372647-CA57-4944-8854-25E57C9C5343}" type="pres">
      <dgm:prSet presAssocID="{A5F8A31D-C47A-4FB1-AA9D-87E51F14A4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08E5FD9-AAC3-4998-93BF-0516501276FA}" type="pres">
      <dgm:prSet presAssocID="{CBEBF68B-C491-42F4-8385-5AF4E3B331AE}" presName="linNode" presStyleCnt="0"/>
      <dgm:spPr/>
    </dgm:pt>
    <dgm:pt modelId="{9760A470-3041-4820-8FFC-386740D7CC97}" type="pres">
      <dgm:prSet presAssocID="{CBEBF68B-C491-42F4-8385-5AF4E3B331AE}" presName="parentShp" presStyleLbl="node1" presStyleIdx="0" presStyleCnt="1" custScaleX="733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739C2A-8F8E-4236-97BB-6A8A7E80A338}" type="pres">
      <dgm:prSet presAssocID="{CBEBF68B-C491-42F4-8385-5AF4E3B331AE}" presName="childShp" presStyleLbl="bgAccFollowNode1" presStyleIdx="0" presStyleCnt="1" custScaleX="1177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E805132-D23C-494B-9D2E-37D10A549E85}" srcId="{CBEBF68B-C491-42F4-8385-5AF4E3B331AE}" destId="{095C689D-DF5A-4C0A-B4D1-CA2695AEC9DD}" srcOrd="4" destOrd="0" parTransId="{4E05966F-37DE-4728-B9A1-9AC2ED4C4934}" sibTransId="{C99834EF-F046-4132-B5EA-822DF970CB49}"/>
    <dgm:cxn modelId="{323A8480-4C9F-483A-BC0C-B289B579E08C}" type="presOf" srcId="{9F931E55-7556-4AEE-88C0-5BAB7CEE65A3}" destId="{2C739C2A-8F8E-4236-97BB-6A8A7E80A338}" srcOrd="0" destOrd="0" presId="urn:microsoft.com/office/officeart/2005/8/layout/vList6"/>
    <dgm:cxn modelId="{CB34594E-26A7-4CB9-8E28-80DCC6D76ED0}" type="presOf" srcId="{D942FC27-70E6-4B63-8D03-35A3AF3B5F1B}" destId="{2C739C2A-8F8E-4236-97BB-6A8A7E80A338}" srcOrd="0" destOrd="3" presId="urn:microsoft.com/office/officeart/2005/8/layout/vList6"/>
    <dgm:cxn modelId="{23B272F4-A8BD-432C-BF12-0A57A47A2C8A}" srcId="{CBEBF68B-C491-42F4-8385-5AF4E3B331AE}" destId="{696CF64B-7B8D-4C9A-9163-C27C499CCB6B}" srcOrd="1" destOrd="0" parTransId="{36CA45D3-F57B-4A77-81B0-A41FD4A5DCD9}" sibTransId="{96431EF0-ADDE-42E8-9D13-59D7E9C2FAC5}"/>
    <dgm:cxn modelId="{A16477DF-BBBB-4921-B718-020E8767D280}" srcId="{CBEBF68B-C491-42F4-8385-5AF4E3B331AE}" destId="{D942FC27-70E6-4B63-8D03-35A3AF3B5F1B}" srcOrd="3" destOrd="0" parTransId="{1046C52B-217C-4886-94E2-0E20B8271CE7}" sibTransId="{81DEB23F-16C6-4D6F-8627-8D914D8CC90F}"/>
    <dgm:cxn modelId="{2AD96BE6-61C2-4087-B405-60D36294356C}" type="presOf" srcId="{CBEBF68B-C491-42F4-8385-5AF4E3B331AE}" destId="{9760A470-3041-4820-8FFC-386740D7CC97}" srcOrd="0" destOrd="0" presId="urn:microsoft.com/office/officeart/2005/8/layout/vList6"/>
    <dgm:cxn modelId="{000BD85F-AAFC-4B2B-8095-80BEB43ABCFE}" srcId="{CBEBF68B-C491-42F4-8385-5AF4E3B331AE}" destId="{9F931E55-7556-4AEE-88C0-5BAB7CEE65A3}" srcOrd="0" destOrd="0" parTransId="{BD479589-6130-44AA-82A6-EC0042B035F3}" sibTransId="{79363634-7B22-4319-A9BD-8DBF81594286}"/>
    <dgm:cxn modelId="{4080ABC0-B967-4499-AE6D-89A1EE3782B8}" type="presOf" srcId="{095C689D-DF5A-4C0A-B4D1-CA2695AEC9DD}" destId="{2C739C2A-8F8E-4236-97BB-6A8A7E80A338}" srcOrd="0" destOrd="4" presId="urn:microsoft.com/office/officeart/2005/8/layout/vList6"/>
    <dgm:cxn modelId="{088520CF-D29C-48D3-8241-A58CD9EA7EF1}" type="presOf" srcId="{FEB74735-29DD-4108-B981-224F3CE740DB}" destId="{2C739C2A-8F8E-4236-97BB-6A8A7E80A338}" srcOrd="0" destOrd="2" presId="urn:microsoft.com/office/officeart/2005/8/layout/vList6"/>
    <dgm:cxn modelId="{49BAA47F-5DC6-4628-8911-1D63E0C47C29}" srcId="{A5F8A31D-C47A-4FB1-AA9D-87E51F14A434}" destId="{CBEBF68B-C491-42F4-8385-5AF4E3B331AE}" srcOrd="0" destOrd="0" parTransId="{BF45510A-C881-4519-952E-D9D1208DCCE0}" sibTransId="{3508C949-741C-46EF-B702-2D08480B7239}"/>
    <dgm:cxn modelId="{CB0CD784-FAA3-41C3-84FA-C0D0AC3DB0E1}" type="presOf" srcId="{A5F8A31D-C47A-4FB1-AA9D-87E51F14A434}" destId="{84372647-CA57-4944-8854-25E57C9C5343}" srcOrd="0" destOrd="0" presId="urn:microsoft.com/office/officeart/2005/8/layout/vList6"/>
    <dgm:cxn modelId="{E8FF85AE-4F3D-436B-9BD2-C1372EE5665E}" type="presOf" srcId="{696CF64B-7B8D-4C9A-9163-C27C499CCB6B}" destId="{2C739C2A-8F8E-4236-97BB-6A8A7E80A338}" srcOrd="0" destOrd="1" presId="urn:microsoft.com/office/officeart/2005/8/layout/vList6"/>
    <dgm:cxn modelId="{24D935D0-4F91-498E-8F2C-B78196E11F67}" srcId="{CBEBF68B-C491-42F4-8385-5AF4E3B331AE}" destId="{FEB74735-29DD-4108-B981-224F3CE740DB}" srcOrd="2" destOrd="0" parTransId="{B35D0FC3-D184-4202-871B-4F0216526253}" sibTransId="{06985AD3-EF03-44F0-BBF9-86ADE3BD217A}"/>
    <dgm:cxn modelId="{5005B71F-D598-48B4-9BCB-D021612C6B89}" type="presParOf" srcId="{84372647-CA57-4944-8854-25E57C9C5343}" destId="{E08E5FD9-AAC3-4998-93BF-0516501276FA}" srcOrd="0" destOrd="0" presId="urn:microsoft.com/office/officeart/2005/8/layout/vList6"/>
    <dgm:cxn modelId="{606FC0DB-3744-495B-8D81-D06D9B023A91}" type="presParOf" srcId="{E08E5FD9-AAC3-4998-93BF-0516501276FA}" destId="{9760A470-3041-4820-8FFC-386740D7CC97}" srcOrd="0" destOrd="0" presId="urn:microsoft.com/office/officeart/2005/8/layout/vList6"/>
    <dgm:cxn modelId="{C428D83B-CB1A-41DA-83DE-45006AF3B4AB}" type="presParOf" srcId="{E08E5FD9-AAC3-4998-93BF-0516501276FA}" destId="{2C739C2A-8F8E-4236-97BB-6A8A7E80A3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DAC82-1663-4002-916F-18568F2409FD}">
      <dsp:nvSpPr>
        <dsp:cNvPr id="0" name=""/>
        <dsp:cNvSpPr/>
      </dsp:nvSpPr>
      <dsp:spPr>
        <a:xfrm>
          <a:off x="2463247" y="56191"/>
          <a:ext cx="3292894" cy="114357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EA3EA-BB70-48D1-B534-B679D83AD0B4}">
      <dsp:nvSpPr>
        <dsp:cNvPr id="0" name=""/>
        <dsp:cNvSpPr/>
      </dsp:nvSpPr>
      <dsp:spPr>
        <a:xfrm>
          <a:off x="3884910" y="2719525"/>
          <a:ext cx="638157" cy="40842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5E967-21B7-4375-9A36-BC06802D7A52}">
      <dsp:nvSpPr>
        <dsp:cNvPr id="0" name=""/>
        <dsp:cNvSpPr/>
      </dsp:nvSpPr>
      <dsp:spPr>
        <a:xfrm>
          <a:off x="1613257" y="2936159"/>
          <a:ext cx="5003085" cy="12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</a:rPr>
            <a:t>1. Vernetzung losgelöst der Sektorengrenzen (SGB V, SGB XI, SGB XII)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</a:rPr>
            <a:t>2. Versorgungskontinuität in Medizin und Pflege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</a:rPr>
            <a:t>3. </a:t>
          </a:r>
          <a:r>
            <a:rPr lang="de-DE" sz="1300" b="0" kern="1200" dirty="0" smtClean="0">
              <a:solidFill>
                <a:schemeClr val="tx1"/>
              </a:solidFill>
            </a:rPr>
            <a:t>Digitalisierung als Chance, Prozesse in der Versorgung neu zu denken – losgelöst von den Sektoren im Gesundheitssystem </a:t>
          </a:r>
        </a:p>
      </dsp:txBody>
      <dsp:txXfrm>
        <a:off x="1613257" y="2936159"/>
        <a:ext cx="5003085" cy="1259800"/>
      </dsp:txXfrm>
    </dsp:sp>
    <dsp:sp modelId="{5A03E176-0811-49D6-B262-76E863E91042}">
      <dsp:nvSpPr>
        <dsp:cNvPr id="0" name=""/>
        <dsp:cNvSpPr/>
      </dsp:nvSpPr>
      <dsp:spPr>
        <a:xfrm>
          <a:off x="3660431" y="1288091"/>
          <a:ext cx="1148684" cy="1148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Gefährdete Versorgung in dünn besiedelten Gebieten</a:t>
          </a:r>
          <a:endParaRPr lang="de-DE" sz="1100" kern="1200" dirty="0"/>
        </a:p>
      </dsp:txBody>
      <dsp:txXfrm>
        <a:off x="3828652" y="1456312"/>
        <a:ext cx="812242" cy="812242"/>
      </dsp:txXfrm>
    </dsp:sp>
    <dsp:sp modelId="{55C4F962-001F-45B9-8022-D0F5D852F6F4}">
      <dsp:nvSpPr>
        <dsp:cNvPr id="0" name=""/>
        <dsp:cNvSpPr/>
      </dsp:nvSpPr>
      <dsp:spPr>
        <a:xfrm>
          <a:off x="2838484" y="426322"/>
          <a:ext cx="1148684" cy="1148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/>
            <a:t>Steigender Bedarf an </a:t>
          </a:r>
          <a:r>
            <a:rPr lang="de-DE" sz="1050" kern="1200" dirty="0" smtClean="0"/>
            <a:t>pflegerischer und medizinischer </a:t>
          </a:r>
          <a:r>
            <a:rPr lang="de-DE" sz="1050" kern="1200" dirty="0" smtClean="0"/>
            <a:t>Versorgung</a:t>
          </a:r>
          <a:endParaRPr lang="de-DE" sz="1050" kern="1200" dirty="0"/>
        </a:p>
      </dsp:txBody>
      <dsp:txXfrm>
        <a:off x="3006705" y="594543"/>
        <a:ext cx="812242" cy="812242"/>
      </dsp:txXfrm>
    </dsp:sp>
    <dsp:sp modelId="{391099D7-18DE-4A59-A805-306D9D43933D}">
      <dsp:nvSpPr>
        <dsp:cNvPr id="0" name=""/>
        <dsp:cNvSpPr/>
      </dsp:nvSpPr>
      <dsp:spPr>
        <a:xfrm>
          <a:off x="4012694" y="0"/>
          <a:ext cx="1148684" cy="1148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Fachkräfte-mangel  in Medizin und Pflege</a:t>
          </a:r>
        </a:p>
      </dsp:txBody>
      <dsp:txXfrm>
        <a:off x="4180915" y="168221"/>
        <a:ext cx="812242" cy="812242"/>
      </dsp:txXfrm>
    </dsp:sp>
    <dsp:sp modelId="{1241955C-3235-467C-9653-0CD1515F653C}">
      <dsp:nvSpPr>
        <dsp:cNvPr id="0" name=""/>
        <dsp:cNvSpPr/>
      </dsp:nvSpPr>
      <dsp:spPr>
        <a:xfrm>
          <a:off x="2205666" y="-111749"/>
          <a:ext cx="3818266" cy="291403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5F5A-16C4-410B-8A9B-F546F7B8A938}">
      <dsp:nvSpPr>
        <dsp:cNvPr id="0" name=""/>
        <dsp:cNvSpPr/>
      </dsp:nvSpPr>
      <dsp:spPr>
        <a:xfrm>
          <a:off x="2932166" y="1386442"/>
          <a:ext cx="2456248" cy="1674253"/>
        </a:xfrm>
        <a:prstGeom prst="ellipse">
          <a:avLst/>
        </a:prstGeom>
        <a:solidFill>
          <a:srgbClr val="00D2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sechs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Ziele des </a:t>
          </a:r>
          <a:r>
            <a:rPr lang="de-DE" sz="1600" b="1" u="sng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LKr</a:t>
          </a:r>
          <a:r>
            <a:rPr lang="de-DE" sz="1600" b="1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OS</a:t>
          </a:r>
          <a:endParaRPr lang="de-DE" sz="1600" b="1" u="sng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1875" y="1631631"/>
        <a:ext cx="1736830" cy="1183875"/>
      </dsp:txXfrm>
    </dsp:sp>
    <dsp:sp modelId="{74D1F6C4-1D0D-4821-AC1F-CB15D9A681CA}">
      <dsp:nvSpPr>
        <dsp:cNvPr id="0" name=""/>
        <dsp:cNvSpPr/>
      </dsp:nvSpPr>
      <dsp:spPr>
        <a:xfrm rot="16200000">
          <a:off x="3973136" y="1185050"/>
          <a:ext cx="374306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374306" y="1423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50932" y="1189930"/>
        <a:ext cx="18715" cy="18715"/>
      </dsp:txXfrm>
    </dsp:sp>
    <dsp:sp modelId="{47ECDB39-5E07-4558-BABA-F633C0B15476}">
      <dsp:nvSpPr>
        <dsp:cNvPr id="0" name=""/>
        <dsp:cNvSpPr/>
      </dsp:nvSpPr>
      <dsp:spPr>
        <a:xfrm>
          <a:off x="3026103" y="53111"/>
          <a:ext cx="2268373" cy="95902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Verbleib </a:t>
          </a: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der eigenen Häuslichkeit</a:t>
          </a:r>
          <a:endParaRPr lang="de-DE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8299" y="193557"/>
        <a:ext cx="1603981" cy="678131"/>
      </dsp:txXfrm>
    </dsp:sp>
    <dsp:sp modelId="{9953746C-B111-4C66-9C74-FCF083CA83F5}">
      <dsp:nvSpPr>
        <dsp:cNvPr id="0" name=""/>
        <dsp:cNvSpPr/>
      </dsp:nvSpPr>
      <dsp:spPr>
        <a:xfrm rot="1058796">
          <a:off x="5262515" y="2632082"/>
          <a:ext cx="453412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453412" y="1423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477886" y="2634985"/>
        <a:ext cx="22670" cy="22670"/>
      </dsp:txXfrm>
    </dsp:sp>
    <dsp:sp modelId="{3DA3EA20-7307-4695-87BD-BD40796F70C5}">
      <dsp:nvSpPr>
        <dsp:cNvPr id="0" name=""/>
        <dsp:cNvSpPr/>
      </dsp:nvSpPr>
      <dsp:spPr>
        <a:xfrm>
          <a:off x="5489554" y="2498042"/>
          <a:ext cx="2320885" cy="103507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Unterstützung </a:t>
          </a: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pflegender Angehöriger</a:t>
          </a:r>
          <a:endParaRPr lang="de-DE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9440" y="2649625"/>
        <a:ext cx="1641113" cy="731907"/>
      </dsp:txXfrm>
    </dsp:sp>
    <dsp:sp modelId="{0D09DAA3-D9A1-4D63-B2BE-88A251EFD500}">
      <dsp:nvSpPr>
        <dsp:cNvPr id="0" name=""/>
        <dsp:cNvSpPr/>
      </dsp:nvSpPr>
      <dsp:spPr>
        <a:xfrm rot="5617098">
          <a:off x="4005722" y="3141134"/>
          <a:ext cx="191288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91288" y="1423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4096585" y="3150590"/>
        <a:ext cx="9564" cy="9564"/>
      </dsp:txXfrm>
    </dsp:sp>
    <dsp:sp modelId="{F331B236-A29D-4DDA-9D1D-39A3B7B5B3C7}">
      <dsp:nvSpPr>
        <dsp:cNvPr id="0" name=""/>
        <dsp:cNvSpPr/>
      </dsp:nvSpPr>
      <dsp:spPr>
        <a:xfrm>
          <a:off x="2815282" y="3250517"/>
          <a:ext cx="2481749" cy="123960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Kommunale Ansprechstellen und Beratung für Seniorinnen und Senioren</a:t>
          </a:r>
          <a:endParaRPr lang="de-DE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8726" y="3432053"/>
        <a:ext cx="1754861" cy="876535"/>
      </dsp:txXfrm>
    </dsp:sp>
    <dsp:sp modelId="{3B497BAF-D328-410A-BDD1-918592EF49D1}">
      <dsp:nvSpPr>
        <dsp:cNvPr id="0" name=""/>
        <dsp:cNvSpPr/>
      </dsp:nvSpPr>
      <dsp:spPr>
        <a:xfrm rot="20229249">
          <a:off x="5183957" y="1665194"/>
          <a:ext cx="535771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535771" y="1423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438449" y="1666038"/>
        <a:ext cx="26788" cy="26788"/>
      </dsp:txXfrm>
    </dsp:sp>
    <dsp:sp modelId="{C48DBFBE-4D74-4811-851E-380E79E20D37}">
      <dsp:nvSpPr>
        <dsp:cNvPr id="0" name=""/>
        <dsp:cNvSpPr/>
      </dsp:nvSpPr>
      <dsp:spPr>
        <a:xfrm>
          <a:off x="5369026" y="391896"/>
          <a:ext cx="2851049" cy="144369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Sicherungs-</a:t>
          </a:r>
          <a:r>
            <a:rPr lang="de-DE" sz="16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maßnahmen</a:t>
          </a: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für eine qualifizierte pflegerische und </a:t>
          </a: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medizinische Versorgung</a:t>
          </a:r>
          <a:endParaRPr lang="de-DE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6552" y="603321"/>
        <a:ext cx="2015997" cy="1020848"/>
      </dsp:txXfrm>
    </dsp:sp>
    <dsp:sp modelId="{F6BD1A6E-4C07-4C4B-8660-B86E93CA57C5}">
      <dsp:nvSpPr>
        <dsp:cNvPr id="0" name=""/>
        <dsp:cNvSpPr/>
      </dsp:nvSpPr>
      <dsp:spPr>
        <a:xfrm rot="9583500">
          <a:off x="2261253" y="2754696"/>
          <a:ext cx="845481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45481" y="1423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662857" y="2747797"/>
        <a:ext cx="42274" cy="42274"/>
      </dsp:txXfrm>
    </dsp:sp>
    <dsp:sp modelId="{33C6E01F-8A4D-4A74-8EAE-8029E96FC0DF}">
      <dsp:nvSpPr>
        <dsp:cNvPr id="0" name=""/>
        <dsp:cNvSpPr/>
      </dsp:nvSpPr>
      <dsp:spPr>
        <a:xfrm>
          <a:off x="0" y="2570675"/>
          <a:ext cx="2475104" cy="146519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Hand in Hand der </a:t>
          </a: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medizinischen und </a:t>
          </a: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pflegerischen Versorgung</a:t>
          </a:r>
          <a:endParaRPr lang="de-DE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471" y="2785248"/>
        <a:ext cx="1750162" cy="1036048"/>
      </dsp:txXfrm>
    </dsp:sp>
    <dsp:sp modelId="{E1B3E623-B7C3-4905-8B41-5572978A253B}">
      <dsp:nvSpPr>
        <dsp:cNvPr id="0" name=""/>
        <dsp:cNvSpPr/>
      </dsp:nvSpPr>
      <dsp:spPr>
        <a:xfrm rot="12191526">
          <a:off x="2340715" y="1603835"/>
          <a:ext cx="812622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812622" y="1423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726711" y="1597758"/>
        <a:ext cx="40631" cy="40631"/>
      </dsp:txXfrm>
    </dsp:sp>
    <dsp:sp modelId="{86F779D4-9F1B-4B34-9BD1-94701B02406A}">
      <dsp:nvSpPr>
        <dsp:cNvPr id="0" name=""/>
        <dsp:cNvSpPr/>
      </dsp:nvSpPr>
      <dsp:spPr>
        <a:xfrm>
          <a:off x="61101" y="438946"/>
          <a:ext cx="2682759" cy="120614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Entlastung der Pflege durch Investitionen in die Digitalisierung</a:t>
          </a:r>
          <a:endParaRPr lang="de-DE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982" y="615582"/>
        <a:ext cx="1896997" cy="852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39C2A-8F8E-4236-97BB-6A8A7E80A338}">
      <dsp:nvSpPr>
        <dsp:cNvPr id="0" name=""/>
        <dsp:cNvSpPr/>
      </dsp:nvSpPr>
      <dsp:spPr>
        <a:xfrm>
          <a:off x="2414167" y="0"/>
          <a:ext cx="5806123" cy="37704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Verbund Pflege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Basis: </a:t>
          </a:r>
          <a:r>
            <a:rPr lang="de-DE" sz="2400" kern="1200" dirty="0" err="1" smtClean="0"/>
            <a:t>Pflegemonitoring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Arbeit sektorenübergreifend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400" kern="1200" dirty="0"/>
        </a:p>
      </dsp:txBody>
      <dsp:txXfrm>
        <a:off x="2414167" y="471308"/>
        <a:ext cx="4392201" cy="2827845"/>
      </dsp:txXfrm>
    </dsp:sp>
    <dsp:sp modelId="{9760A470-3041-4820-8FFC-386740D7CC97}">
      <dsp:nvSpPr>
        <dsp:cNvPr id="0" name=""/>
        <dsp:cNvSpPr/>
      </dsp:nvSpPr>
      <dsp:spPr>
        <a:xfrm>
          <a:off x="4007" y="0"/>
          <a:ext cx="2410159" cy="3770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Sicherung Pflegepersonal</a:t>
          </a:r>
          <a:endParaRPr lang="de-DE" sz="2400" kern="1200" dirty="0"/>
        </a:p>
      </dsp:txBody>
      <dsp:txXfrm>
        <a:off x="121661" y="117654"/>
        <a:ext cx="2174851" cy="3535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D357B-94E8-4B1B-AFBD-8EDBFF6929AE}">
      <dsp:nvSpPr>
        <dsp:cNvPr id="0" name=""/>
        <dsp:cNvSpPr/>
      </dsp:nvSpPr>
      <dsp:spPr>
        <a:xfrm>
          <a:off x="3929" y="132950"/>
          <a:ext cx="2894893" cy="11579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>
              <a:solidFill>
                <a:schemeClr val="tx1"/>
              </a:solidFill>
            </a:rPr>
            <a:t>Teil-/ vollstationäre Einrichtungen</a:t>
          </a:r>
          <a:endParaRPr lang="de-DE" sz="2100" b="1" kern="1200" dirty="0">
            <a:solidFill>
              <a:schemeClr val="tx1"/>
            </a:solidFill>
          </a:endParaRPr>
        </a:p>
      </dsp:txBody>
      <dsp:txXfrm>
        <a:off x="582908" y="132950"/>
        <a:ext cx="1736936" cy="1157957"/>
      </dsp:txXfrm>
    </dsp:sp>
    <dsp:sp modelId="{F20EC7F4-9DAE-4141-8829-FC1A5F989D21}">
      <dsp:nvSpPr>
        <dsp:cNvPr id="0" name=""/>
        <dsp:cNvSpPr/>
      </dsp:nvSpPr>
      <dsp:spPr>
        <a:xfrm>
          <a:off x="2522486" y="231376"/>
          <a:ext cx="2565187" cy="96110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79 Rückmeldungen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3003038" y="231376"/>
        <a:ext cx="1604083" cy="961104"/>
      </dsp:txXfrm>
    </dsp:sp>
    <dsp:sp modelId="{9841A9E4-28CC-43DA-A191-4E23B6BF457A}">
      <dsp:nvSpPr>
        <dsp:cNvPr id="0" name=""/>
        <dsp:cNvSpPr/>
      </dsp:nvSpPr>
      <dsp:spPr>
        <a:xfrm>
          <a:off x="4751287" y="231376"/>
          <a:ext cx="2402761" cy="96110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80%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5231839" y="231376"/>
        <a:ext cx="1441657" cy="961104"/>
      </dsp:txXfrm>
    </dsp:sp>
    <dsp:sp modelId="{1AABF39D-DCA7-4587-9EA3-4FAE17D8A1CE}">
      <dsp:nvSpPr>
        <dsp:cNvPr id="0" name=""/>
        <dsp:cNvSpPr/>
      </dsp:nvSpPr>
      <dsp:spPr>
        <a:xfrm>
          <a:off x="3929" y="1453021"/>
          <a:ext cx="2894893" cy="11579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>
              <a:solidFill>
                <a:schemeClr val="tx1"/>
              </a:solidFill>
            </a:rPr>
            <a:t>Ambulante Pflegedienste</a:t>
          </a:r>
          <a:endParaRPr lang="de-DE" sz="2100" b="1" kern="1200" dirty="0">
            <a:solidFill>
              <a:schemeClr val="tx1"/>
            </a:solidFill>
          </a:endParaRPr>
        </a:p>
      </dsp:txBody>
      <dsp:txXfrm>
        <a:off x="582908" y="1453021"/>
        <a:ext cx="1736936" cy="1157957"/>
      </dsp:txXfrm>
    </dsp:sp>
    <dsp:sp modelId="{9A74B436-60A1-4505-A939-9559DDAC4914}">
      <dsp:nvSpPr>
        <dsp:cNvPr id="0" name=""/>
        <dsp:cNvSpPr/>
      </dsp:nvSpPr>
      <dsp:spPr>
        <a:xfrm>
          <a:off x="2522486" y="1551447"/>
          <a:ext cx="2646209" cy="96110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14 Rückmeldungen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3003038" y="1551447"/>
        <a:ext cx="1685105" cy="961104"/>
      </dsp:txXfrm>
    </dsp:sp>
    <dsp:sp modelId="{A06ABD7B-6221-4429-B9E1-D4D6DC614135}">
      <dsp:nvSpPr>
        <dsp:cNvPr id="0" name=""/>
        <dsp:cNvSpPr/>
      </dsp:nvSpPr>
      <dsp:spPr>
        <a:xfrm>
          <a:off x="4832309" y="1551447"/>
          <a:ext cx="2402761" cy="96110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29 %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5312861" y="1551447"/>
        <a:ext cx="1441657" cy="961104"/>
      </dsp:txXfrm>
    </dsp:sp>
    <dsp:sp modelId="{9A883159-0A9D-450A-9E5D-6F7EB2E63B61}">
      <dsp:nvSpPr>
        <dsp:cNvPr id="0" name=""/>
        <dsp:cNvSpPr/>
      </dsp:nvSpPr>
      <dsp:spPr>
        <a:xfrm>
          <a:off x="3929" y="2773092"/>
          <a:ext cx="2894893" cy="11579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>
              <a:solidFill>
                <a:schemeClr val="tx1"/>
              </a:solidFill>
            </a:rPr>
            <a:t>Krankenhäuser</a:t>
          </a:r>
          <a:endParaRPr lang="de-DE" sz="2100" b="1" kern="1200" dirty="0">
            <a:solidFill>
              <a:schemeClr val="tx1"/>
            </a:solidFill>
          </a:endParaRPr>
        </a:p>
      </dsp:txBody>
      <dsp:txXfrm>
        <a:off x="582908" y="2773092"/>
        <a:ext cx="1736936" cy="1157957"/>
      </dsp:txXfrm>
    </dsp:sp>
    <dsp:sp modelId="{24AAF971-3F54-43B7-9388-26C642537B91}">
      <dsp:nvSpPr>
        <dsp:cNvPr id="0" name=""/>
        <dsp:cNvSpPr/>
      </dsp:nvSpPr>
      <dsp:spPr>
        <a:xfrm>
          <a:off x="2522486" y="2871518"/>
          <a:ext cx="2610672" cy="96110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12 Rückmeldungen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3003038" y="2871518"/>
        <a:ext cx="1649568" cy="961104"/>
      </dsp:txXfrm>
    </dsp:sp>
    <dsp:sp modelId="{C9122563-3C97-49FD-A4B8-A72686272CBD}">
      <dsp:nvSpPr>
        <dsp:cNvPr id="0" name=""/>
        <dsp:cNvSpPr/>
      </dsp:nvSpPr>
      <dsp:spPr>
        <a:xfrm>
          <a:off x="4796772" y="2871518"/>
          <a:ext cx="2402761" cy="96110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67%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5277324" y="2871518"/>
        <a:ext cx="1441657" cy="961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39C2A-8F8E-4236-97BB-6A8A7E80A338}">
      <dsp:nvSpPr>
        <dsp:cNvPr id="0" name=""/>
        <dsp:cNvSpPr/>
      </dsp:nvSpPr>
      <dsp:spPr>
        <a:xfrm>
          <a:off x="2454922" y="1838"/>
          <a:ext cx="5954047" cy="37667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Konstant hohes Niveau von 1760 Anfragen/Beratungen im Jahr 2018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Außenstellen des Pflegestützpunktes in 2019 und 2020 in Betrieb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Digitale Beratung via App „Pflege</a:t>
          </a:r>
          <a:r>
            <a:rPr lang="de-DE" sz="2000" kern="1200" dirty="0" smtClean="0"/>
            <a:t>+“, Videokommunikation via </a:t>
          </a:r>
          <a:r>
            <a:rPr lang="de-DE" sz="2000" kern="1200" dirty="0" err="1" smtClean="0"/>
            <a:t>webRTC</a:t>
          </a:r>
          <a:r>
            <a:rPr lang="de-DE" sz="2000" kern="1200" dirty="0" smtClean="0"/>
            <a:t> , </a:t>
          </a:r>
          <a:r>
            <a:rPr lang="de-DE" sz="2000" kern="1200" dirty="0" err="1" smtClean="0"/>
            <a:t>Erklärfilme</a:t>
          </a:r>
          <a:r>
            <a:rPr lang="de-DE" sz="2000" kern="1200" dirty="0" smtClean="0"/>
            <a:t> zur Pflege, Beratung </a:t>
          </a:r>
          <a:r>
            <a:rPr lang="de-DE" sz="2000" kern="1200" dirty="0" smtClean="0"/>
            <a:t>über digitale Lösungen etc.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83100" algn="l"/>
            </a:tabLst>
          </a:pPr>
          <a:r>
            <a:rPr lang="de-DE" sz="2000" kern="1200" dirty="0" err="1" smtClean="0"/>
            <a:t>Ehrenamtl</a:t>
          </a:r>
          <a:r>
            <a:rPr lang="de-DE" sz="2000" kern="1200" dirty="0" smtClean="0"/>
            <a:t>. Medien- und Techniklotsen</a:t>
          </a:r>
          <a:endParaRPr lang="de-DE" sz="2000" kern="1200" dirty="0"/>
        </a:p>
      </dsp:txBody>
      <dsp:txXfrm>
        <a:off x="2454922" y="472686"/>
        <a:ext cx="4541503" cy="2825087"/>
      </dsp:txXfrm>
    </dsp:sp>
    <dsp:sp modelId="{9760A470-3041-4820-8FFC-386740D7CC97}">
      <dsp:nvSpPr>
        <dsp:cNvPr id="0" name=""/>
        <dsp:cNvSpPr/>
      </dsp:nvSpPr>
      <dsp:spPr>
        <a:xfrm>
          <a:off x="2081" y="3682"/>
          <a:ext cx="2452841" cy="376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Ausbau der </a:t>
          </a:r>
          <a:r>
            <a:rPr lang="de-DE" sz="2000" kern="1200" dirty="0" smtClean="0"/>
            <a:t>Pflegeberatung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 (digital + analog)</a:t>
          </a:r>
          <a:endParaRPr lang="de-DE" sz="2000" kern="1200" dirty="0"/>
        </a:p>
      </dsp:txBody>
      <dsp:txXfrm>
        <a:off x="121819" y="123420"/>
        <a:ext cx="2213365" cy="3523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39C2A-8F8E-4236-97BB-6A8A7E80A338}">
      <dsp:nvSpPr>
        <dsp:cNvPr id="0" name=""/>
        <dsp:cNvSpPr/>
      </dsp:nvSpPr>
      <dsp:spPr>
        <a:xfrm>
          <a:off x="2467244" y="1841"/>
          <a:ext cx="5933775" cy="37667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marR="0" lvl="1" indent="-2286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DE" sz="2400" kern="1200" dirty="0" smtClean="0"/>
            <a:t>Elementar: Ausbau des Netzes </a:t>
          </a:r>
          <a:r>
            <a:rPr lang="de-DE" sz="2400" kern="1200" dirty="0" smtClean="0"/>
            <a:t>im </a:t>
          </a:r>
          <a:r>
            <a:rPr lang="de-DE" sz="2400" kern="1200" dirty="0" smtClean="0"/>
            <a:t>ländlichen </a:t>
          </a:r>
          <a:r>
            <a:rPr lang="de-DE" sz="2400" kern="1200" dirty="0" smtClean="0"/>
            <a:t>Bereich + Anschluss der Pflegeeinrichtungen</a:t>
          </a:r>
          <a:endParaRPr lang="de-DE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Digitalisierung als Unterstützung im pflegerischen Bereich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Verzahnung Medizin und Pflege</a:t>
          </a:r>
          <a:endParaRPr lang="de-DE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400" kern="1200" dirty="0"/>
        </a:p>
      </dsp:txBody>
      <dsp:txXfrm>
        <a:off x="2467244" y="472688"/>
        <a:ext cx="4521234" cy="2825083"/>
      </dsp:txXfrm>
    </dsp:sp>
    <dsp:sp modelId="{9760A470-3041-4820-8FFC-386740D7CC97}">
      <dsp:nvSpPr>
        <dsp:cNvPr id="0" name=""/>
        <dsp:cNvSpPr/>
      </dsp:nvSpPr>
      <dsp:spPr>
        <a:xfrm>
          <a:off x="4095" y="1841"/>
          <a:ext cx="2463148" cy="3766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Digitalisierung in der Pflege</a:t>
          </a:r>
          <a:endParaRPr lang="de-DE" sz="2400" kern="1200" dirty="0"/>
        </a:p>
      </dsp:txBody>
      <dsp:txXfrm>
        <a:off x="124336" y="122082"/>
        <a:ext cx="2222666" cy="3526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6127-8D50-EB4F-A61F-B3C32E54B98F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4C4E-CF59-7D4B-B44D-C913FB0E9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4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14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7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737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895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794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6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980D-236C-424A-B035-A12555FF39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8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06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27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92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67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7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4C4E-CF59-7D4B-B44D-C913FB0E999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8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Krei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t="58639" r="-36472" b="-70355"/>
          <a:stretch/>
        </p:blipFill>
        <p:spPr>
          <a:xfrm>
            <a:off x="0" y="0"/>
            <a:ext cx="6243316" cy="5295405"/>
          </a:xfrm>
          <a:prstGeom prst="rect">
            <a:avLst/>
          </a:prstGeom>
        </p:spPr>
      </p:pic>
      <p:sp>
        <p:nvSpPr>
          <p:cNvPr id="9" name="Rechteck 8"/>
          <p:cNvSpPr>
            <a:spLocks/>
          </p:cNvSpPr>
          <p:nvPr userDrawn="1"/>
        </p:nvSpPr>
        <p:spPr>
          <a:xfrm>
            <a:off x="0" y="4301810"/>
            <a:ext cx="7524000" cy="28566"/>
          </a:xfrm>
          <a:prstGeom prst="rect">
            <a:avLst/>
          </a:prstGeom>
          <a:solidFill>
            <a:srgbClr val="4FA7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>
            <a:spLocks/>
          </p:cNvSpPr>
          <p:nvPr userDrawn="1"/>
        </p:nvSpPr>
        <p:spPr>
          <a:xfrm>
            <a:off x="8712000" y="4301810"/>
            <a:ext cx="432000" cy="28566"/>
          </a:xfrm>
          <a:prstGeom prst="rect">
            <a:avLst/>
          </a:prstGeom>
          <a:solidFill>
            <a:srgbClr val="4FA7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Logo_LK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662847"/>
            <a:ext cx="993681" cy="947960"/>
          </a:xfrm>
          <a:prstGeom prst="rect">
            <a:avLst/>
          </a:prstGeom>
        </p:spPr>
      </p:pic>
      <p:sp>
        <p:nvSpPr>
          <p:cNvPr id="15" name="Textfeld 14"/>
          <p:cNvSpPr txBox="1"/>
          <p:nvPr userDrawn="1"/>
        </p:nvSpPr>
        <p:spPr>
          <a:xfrm>
            <a:off x="934831" y="2198822"/>
            <a:ext cx="791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0" cap="none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Der Kreis als digitaler Schrittmacher –</a:t>
            </a:r>
          </a:p>
          <a:p>
            <a:r>
              <a:rPr lang="de-DE" sz="2800" b="1" i="0" cap="none" spc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am</a:t>
            </a:r>
            <a:r>
              <a:rPr lang="de-DE" sz="2800" b="1" i="0" cap="none" spc="0" baseline="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Beispiel kommunaler Pflege- und Gesundheitsnetzwerke</a:t>
            </a:r>
            <a:endParaRPr lang="de-DE" sz="2800" b="1" i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934830" y="4519889"/>
            <a:ext cx="668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i="0" dirty="0" smtClean="0">
                <a:latin typeface="Arial"/>
                <a:cs typeface="Arial"/>
              </a:rPr>
              <a:t>Landkreis Osnabrück</a:t>
            </a:r>
          </a:p>
          <a:p>
            <a:r>
              <a:rPr lang="de-DE" sz="1000" dirty="0" smtClean="0">
                <a:latin typeface="Arial"/>
                <a:cs typeface="Arial"/>
              </a:rPr>
              <a:t>Fachdienst Soziales · Anja Fels· Am </a:t>
            </a:r>
            <a:r>
              <a:rPr lang="de-DE" sz="1000" dirty="0" err="1" smtClean="0">
                <a:latin typeface="Arial"/>
                <a:cs typeface="Arial"/>
              </a:rPr>
              <a:t>Schölerberg</a:t>
            </a:r>
            <a:r>
              <a:rPr lang="de-DE" sz="1000" baseline="0" dirty="0" smtClean="0">
                <a:latin typeface="Arial"/>
                <a:cs typeface="Arial"/>
              </a:rPr>
              <a:t> 1 · 49082 Osnabrück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18" name="Rechteck 17"/>
          <p:cNvSpPr>
            <a:spLocks/>
          </p:cNvSpPr>
          <p:nvPr userDrawn="1"/>
        </p:nvSpPr>
        <p:spPr>
          <a:xfrm>
            <a:off x="7025826" y="0"/>
            <a:ext cx="2124000" cy="540000"/>
          </a:xfrm>
          <a:prstGeom prst="rect">
            <a:avLst/>
          </a:prstGeom>
          <a:solidFill>
            <a:srgbClr val="1D27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7025826" y="116111"/>
            <a:ext cx="201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0" dirty="0" smtClean="0">
                <a:solidFill>
                  <a:schemeClr val="bg1"/>
                </a:solidFill>
                <a:latin typeface="Arial"/>
                <a:cs typeface="Arial"/>
              </a:rPr>
              <a:t>Gesundheit u. Pflege</a:t>
            </a:r>
            <a:endParaRPr lang="de-DE" sz="14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1000145" y="3761557"/>
            <a:ext cx="36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Digitalwerkstatt</a:t>
            </a:r>
            <a:r>
              <a:rPr lang="de-DE" baseline="0" dirty="0" smtClean="0"/>
              <a:t> am 24.10.2019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83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91475" y="4748213"/>
            <a:ext cx="714375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F93E6C-98F9-244F-BFFE-8B37F8EA61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18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560785"/>
            <a:ext cx="7058026" cy="59174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514350" y="1143000"/>
            <a:ext cx="7048500" cy="30575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91475" y="4824413"/>
            <a:ext cx="714375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F93E6C-98F9-244F-BFFE-8B37F8EA61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2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9125"/>
            <a:ext cx="8229600" cy="53221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9794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>
              <a:defRPr lang="de-DE" sz="2000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5979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010526" y="4767263"/>
            <a:ext cx="676274" cy="273844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F93E6C-98F9-244F-BFFE-8B37F8EA61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7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Bild_mit_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988" y="3362325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15988" y="221456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5988" y="3787379"/>
            <a:ext cx="5486400" cy="417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39100" y="4767263"/>
            <a:ext cx="647700" cy="273844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F93E6C-98F9-244F-BFFE-8B37F8EA61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3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7FD379-254D-412B-8BC5-A9C7D1C5CE5D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4F3C806-E3C1-4A77-AACF-998AF57F98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67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/>
          </p:cNvSpPr>
          <p:nvPr userDrawn="1"/>
        </p:nvSpPr>
        <p:spPr>
          <a:xfrm>
            <a:off x="7025826" y="0"/>
            <a:ext cx="2124000" cy="540000"/>
          </a:xfrm>
          <a:prstGeom prst="rect">
            <a:avLst/>
          </a:prstGeom>
          <a:solidFill>
            <a:srgbClr val="1D27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7025826" y="116111"/>
            <a:ext cx="201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0" dirty="0" smtClean="0">
                <a:solidFill>
                  <a:schemeClr val="bg1"/>
                </a:solidFill>
                <a:latin typeface="Arial"/>
                <a:cs typeface="Arial"/>
              </a:rPr>
              <a:t>Gesundheit u. Pflege</a:t>
            </a:r>
          </a:p>
        </p:txBody>
      </p:sp>
      <p:pic>
        <p:nvPicPr>
          <p:cNvPr id="9" name="Bild 8" descr="Logo_LKO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662847"/>
            <a:ext cx="993681" cy="9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7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1"/>
            <a:ext cx="885899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7511" y="489496"/>
            <a:ext cx="49638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Dritter Schritt: Aufnahme der Arbeit im Osnabrücker Turbo-Pfad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2411760" y="3075806"/>
            <a:ext cx="9500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/>
              <a:t>4. November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836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0357" y="591234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Strategie 2020</a:t>
            </a:r>
            <a:endParaRPr lang="de-DE" u="sng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48654725"/>
              </p:ext>
            </p:extLst>
          </p:nvPr>
        </p:nvGraphicFramePr>
        <p:xfrm>
          <a:off x="299499" y="1024177"/>
          <a:ext cx="8411052" cy="377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92" y="190916"/>
            <a:ext cx="1871663" cy="116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7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62" y="-237506"/>
            <a:ext cx="9624949" cy="54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976" y="-108065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innna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04" y="1167097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73132" y="752569"/>
            <a:ext cx="24760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+mj-lt"/>
              </a:rPr>
              <a:t>Relevante Themen</a:t>
            </a:r>
            <a:br>
              <a:rPr lang="de-DE" b="1" dirty="0">
                <a:latin typeface="+mj-lt"/>
              </a:rPr>
            </a:br>
            <a:r>
              <a:rPr lang="de-DE" b="1" dirty="0">
                <a:latin typeface="+mj-lt"/>
              </a:rPr>
              <a:t> </a:t>
            </a:r>
            <a:endParaRPr lang="de-DE" i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latin typeface="+mj-lt"/>
              </a:rPr>
              <a:t>Pflegewelt</a:t>
            </a:r>
            <a:r>
              <a:rPr lang="de-DE" i="1" dirty="0">
                <a:latin typeface="+mj-lt"/>
              </a:rPr>
              <a:t>, </a:t>
            </a:r>
            <a:endParaRPr lang="de-DE" i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i="1" dirty="0" err="1" smtClean="0">
                <a:latin typeface="+mj-lt"/>
              </a:rPr>
              <a:t>aktiv_mitgestalten</a:t>
            </a:r>
            <a:r>
              <a:rPr lang="de-DE" i="1" dirty="0">
                <a:latin typeface="+mj-lt"/>
              </a:rPr>
              <a:t>, </a:t>
            </a:r>
            <a:endParaRPr lang="de-DE" i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latin typeface="+mj-lt"/>
              </a:rPr>
              <a:t>Wohnberatung</a:t>
            </a:r>
            <a:r>
              <a:rPr lang="de-DE" i="1" dirty="0">
                <a:latin typeface="+mj-lt"/>
              </a:rPr>
              <a:t>, </a:t>
            </a:r>
            <a:endParaRPr lang="de-DE" i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latin typeface="+mj-lt"/>
              </a:rPr>
              <a:t>Technik</a:t>
            </a:r>
            <a:r>
              <a:rPr lang="de-DE" i="1" dirty="0">
                <a:latin typeface="+mj-lt"/>
              </a:rPr>
              <a:t>, </a:t>
            </a:r>
            <a:endParaRPr lang="de-DE" i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i="1" dirty="0" smtClean="0">
                <a:latin typeface="+mj-lt"/>
              </a:rPr>
              <a:t>Sicherheit</a:t>
            </a:r>
          </a:p>
          <a:p>
            <a:endParaRPr lang="de-DE" b="1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auswählen.</a:t>
            </a:r>
            <a:endParaRPr lang="de-DE" b="1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.</a:t>
            </a:r>
          </a:p>
          <a:p>
            <a:endParaRPr lang="de-DE" b="1" dirty="0">
              <a:latin typeface="+mj-lt"/>
            </a:endParaRPr>
          </a:p>
          <a:p>
            <a:endParaRPr lang="de-DE" b="1" dirty="0">
              <a:latin typeface="+mj-lt"/>
            </a:endParaRPr>
          </a:p>
        </p:txBody>
      </p:sp>
      <p:pic>
        <p:nvPicPr>
          <p:cNvPr id="3" name="Grafik 2" descr="Pflege+ - STAR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1651" y="0"/>
            <a:ext cx="2731326" cy="5063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feld 3"/>
          <p:cNvSpPr txBox="1"/>
          <p:nvPr/>
        </p:nvSpPr>
        <p:spPr>
          <a:xfrm rot="20401038">
            <a:off x="7012379" y="2290606"/>
            <a:ext cx="173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Handbuch entwickelt!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656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332509" y="794047"/>
            <a:ext cx="8497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 dirty="0" err="1">
                <a:solidFill>
                  <a:srgbClr val="C00000"/>
                </a:solidFill>
                <a:latin typeface="AR BLANCA" pitchFamily="2" charset="0"/>
              </a:rPr>
              <a:t>Cares</a:t>
            </a:r>
            <a:r>
              <a:rPr lang="de-DE" altLang="de-DE" sz="2000" b="1" dirty="0">
                <a:solidFill>
                  <a:srgbClr val="C00000"/>
                </a:solidFill>
                <a:latin typeface="AR BLANCA" pitchFamily="2" charset="0"/>
              </a:rPr>
              <a:t> - Watch</a:t>
            </a:r>
            <a:endParaRPr lang="de-DE" altLang="de-DE" sz="1600" b="1" dirty="0">
              <a:solidFill>
                <a:srgbClr val="002060"/>
              </a:solidFill>
            </a:endParaRPr>
          </a:p>
        </p:txBody>
      </p: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601292" y="2193131"/>
            <a:ext cx="2530845" cy="855474"/>
            <a:chOff x="539552" y="2924944"/>
            <a:chExt cx="2593034" cy="11404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924944"/>
              <a:ext cx="996055" cy="101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8"/>
            <p:cNvSpPr txBox="1">
              <a:spLocks noChangeArrowheads="1"/>
            </p:cNvSpPr>
            <p:nvPr/>
          </p:nvSpPr>
          <p:spPr bwMode="auto">
            <a:xfrm>
              <a:off x="1404394" y="3573016"/>
              <a:ext cx="1728192" cy="49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solidFill>
                    <a:srgbClr val="008000"/>
                  </a:solidFill>
                </a:rPr>
                <a:t>Pro </a:t>
              </a:r>
              <a:r>
                <a:rPr lang="de-DE" altLang="de-DE" sz="1400" i="1">
                  <a:solidFill>
                    <a:srgbClr val="008000"/>
                  </a:solidFill>
                </a:rPr>
                <a:t>(Empfehlung)</a:t>
              </a:r>
            </a:p>
          </p:txBody>
        </p:sp>
      </p:grp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539750" y="3057526"/>
            <a:ext cx="52562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sichere, günstige Komplettlösung </a:t>
            </a:r>
            <a:endParaRPr lang="de-DE" altLang="de-DE" sz="1200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</a:t>
            </a:r>
            <a:r>
              <a:rPr lang="de-DE" altLang="de-DE" sz="1200" dirty="0" smtClean="0">
                <a:solidFill>
                  <a:srgbClr val="008000"/>
                </a:solidFill>
              </a:rPr>
              <a:t>etablierter </a:t>
            </a:r>
            <a:r>
              <a:rPr lang="de-DE" altLang="de-DE" sz="1200" dirty="0">
                <a:solidFill>
                  <a:srgbClr val="008000"/>
                </a:solidFill>
              </a:rPr>
              <a:t>Notruf-Service </a:t>
            </a:r>
            <a:r>
              <a:rPr lang="de-DE" altLang="de-DE" sz="1200" i="1" dirty="0">
                <a:solidFill>
                  <a:srgbClr val="008000"/>
                </a:solidFill>
              </a:rPr>
              <a:t>(Gesamt-Paket)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überall / jederzeit nutzbar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Sturz- + Bewegungs- Erkennung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Uhr am Handgelenk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einfachste Bedienung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Puls-Trage-Überwachung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GPS-Lokation</a:t>
            </a:r>
          </a:p>
          <a:p>
            <a:pPr>
              <a:buFont typeface="Wingdings" pitchFamily="2" charset="2"/>
              <a:buChar char="ü"/>
            </a:pPr>
            <a:r>
              <a:rPr lang="de-DE" altLang="de-DE" sz="1200" dirty="0">
                <a:solidFill>
                  <a:srgbClr val="008000"/>
                </a:solidFill>
              </a:rPr>
              <a:t> Sprach-Steuerung</a:t>
            </a:r>
          </a:p>
        </p:txBody>
      </p:sp>
      <p:grpSp>
        <p:nvGrpSpPr>
          <p:cNvPr id="8" name="Gruppieren 18"/>
          <p:cNvGrpSpPr>
            <a:grpSpLocks/>
          </p:cNvGrpSpPr>
          <p:nvPr/>
        </p:nvGrpSpPr>
        <p:grpSpPr bwMode="auto">
          <a:xfrm>
            <a:off x="4540663" y="1174340"/>
            <a:ext cx="3960813" cy="2720520"/>
            <a:chOff x="5003800" y="2205038"/>
            <a:chExt cx="3960813" cy="3627360"/>
          </a:xfrm>
        </p:grpSpPr>
        <p:grpSp>
          <p:nvGrpSpPr>
            <p:cNvPr id="9" name="Gruppieren 11"/>
            <p:cNvGrpSpPr>
              <a:grpSpLocks/>
            </p:cNvGrpSpPr>
            <p:nvPr/>
          </p:nvGrpSpPr>
          <p:grpSpPr bwMode="auto">
            <a:xfrm>
              <a:off x="5508625" y="3716338"/>
              <a:ext cx="2735263" cy="1068966"/>
              <a:chOff x="5148064" y="2996952"/>
              <a:chExt cx="2736304" cy="1068114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996952"/>
                <a:ext cx="844131" cy="855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feld 9"/>
              <p:cNvSpPr txBox="1">
                <a:spLocks noChangeArrowheads="1"/>
              </p:cNvSpPr>
              <p:nvPr/>
            </p:nvSpPr>
            <p:spPr bwMode="auto">
              <a:xfrm>
                <a:off x="5796136" y="3573016"/>
                <a:ext cx="2088232" cy="49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altLang="de-DE">
                    <a:solidFill>
                      <a:srgbClr val="FF0000"/>
                    </a:solidFill>
                  </a:rPr>
                  <a:t>Contra </a:t>
                </a:r>
                <a:r>
                  <a:rPr lang="de-DE" altLang="de-DE" sz="1400" i="1">
                    <a:solidFill>
                      <a:srgbClr val="FF0000"/>
                    </a:solidFill>
                  </a:rPr>
                  <a:t>(Abweichung)</a:t>
                </a:r>
              </a:p>
            </p:txBody>
          </p:sp>
        </p:grpSp>
        <p:sp>
          <p:nvSpPr>
            <p:cNvPr id="10" name="Textfeld 13"/>
            <p:cNvSpPr txBox="1">
              <a:spLocks noChangeArrowheads="1"/>
            </p:cNvSpPr>
            <p:nvPr/>
          </p:nvSpPr>
          <p:spPr bwMode="auto">
            <a:xfrm>
              <a:off x="5003800" y="4724402"/>
              <a:ext cx="396081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rgbClr val="FF0000"/>
                </a:buClr>
                <a:buFont typeface="Arial" charset="0"/>
                <a:buChar char="×"/>
              </a:pPr>
              <a:r>
                <a:rPr lang="de-DE" altLang="de-DE" sz="1200" dirty="0">
                  <a:solidFill>
                    <a:srgbClr val="FF0000"/>
                  </a:solidFill>
                </a:rPr>
                <a:t> nur digitales Zifferblatt (?)</a:t>
              </a:r>
            </a:p>
            <a:p>
              <a:pPr>
                <a:buClr>
                  <a:srgbClr val="FF0000"/>
                </a:buClr>
                <a:buFont typeface="Arial" charset="0"/>
                <a:buChar char="×"/>
              </a:pPr>
              <a:r>
                <a:rPr lang="de-DE" altLang="de-DE" sz="1200" dirty="0">
                  <a:solidFill>
                    <a:srgbClr val="FF0000"/>
                  </a:solidFill>
                </a:rPr>
                <a:t> tägliche Akku Ladung notwendig</a:t>
              </a:r>
            </a:p>
            <a:p>
              <a:pPr>
                <a:buClr>
                  <a:srgbClr val="FF0000"/>
                </a:buClr>
                <a:buFont typeface="Arial" charset="0"/>
                <a:buChar char="×"/>
              </a:pPr>
              <a:endParaRPr lang="de-DE" altLang="de-DE" sz="1200" dirty="0">
                <a:solidFill>
                  <a:srgbClr val="FF0000"/>
                </a:solidFill>
              </a:endParaRPr>
            </a:p>
            <a:p>
              <a:pPr>
                <a:buClr>
                  <a:srgbClr val="FF0000"/>
                </a:buClr>
                <a:buFont typeface="Arial" charset="0"/>
                <a:buChar char="×"/>
              </a:pPr>
              <a:endParaRPr lang="de-DE" altLang="de-DE" sz="1200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2" descr="Cares.Watch Classic Gold-Edition mit Edelstahl-Armban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56174">
              <a:off x="6850063" y="2205038"/>
              <a:ext cx="2016125" cy="20161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38100" dir="18900000" sx="102000" sy="102000" algn="bl" rotWithShape="0">
                <a:srgbClr val="0070C0">
                  <a:alpha val="40000"/>
                </a:srgbClr>
              </a:outerShdw>
            </a:effectLst>
          </p:spPr>
        </p:pic>
      </p:grpSp>
      <p:sp>
        <p:nvSpPr>
          <p:cNvPr id="14" name="Textfeld 13"/>
          <p:cNvSpPr txBox="1"/>
          <p:nvPr/>
        </p:nvSpPr>
        <p:spPr>
          <a:xfrm>
            <a:off x="332509" y="1194157"/>
            <a:ext cx="53292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u="sng" dirty="0">
                <a:solidFill>
                  <a:srgbClr val="0070C0"/>
                </a:solidFill>
              </a:rPr>
              <a:t>Voraussetzungen: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rgbClr val="0070C0"/>
                </a:solidFill>
              </a:rPr>
              <a:t>Uhr „Cares Watch Classic“             </a:t>
            </a:r>
            <a:r>
              <a:rPr lang="de-DE" sz="1600" dirty="0" smtClean="0">
                <a:solidFill>
                  <a:srgbClr val="0070C0"/>
                </a:solidFill>
              </a:rPr>
              <a:t>        179</a:t>
            </a:r>
            <a:r>
              <a:rPr lang="de-DE" sz="1600" dirty="0">
                <a:solidFill>
                  <a:srgbClr val="0070C0"/>
                </a:solidFill>
              </a:rPr>
              <a:t>,- EUR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rgbClr val="0070C0"/>
                </a:solidFill>
              </a:rPr>
              <a:t>Mobilfunk-Vertrag </a:t>
            </a:r>
            <a:r>
              <a:rPr lang="de-DE" sz="1600" dirty="0" smtClean="0">
                <a:solidFill>
                  <a:srgbClr val="0070C0"/>
                </a:solidFill>
              </a:rPr>
              <a:t>Bsp. „CONGSTAR</a:t>
            </a:r>
            <a:r>
              <a:rPr lang="de-DE" sz="1600" dirty="0">
                <a:solidFill>
                  <a:srgbClr val="0070C0"/>
                </a:solidFill>
              </a:rPr>
              <a:t>“      5,- EUR/mtl.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2509" y="424715"/>
            <a:ext cx="659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Bsp. Beratung über digitale Lösungen im Pflegestützpunkt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6979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498" y="566148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 Strategie</a:t>
            </a:r>
            <a:endParaRPr lang="de-DE" u="sng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057473960"/>
              </p:ext>
            </p:extLst>
          </p:nvPr>
        </p:nvGraphicFramePr>
        <p:xfrm>
          <a:off x="299498" y="1024177"/>
          <a:ext cx="8405115" cy="377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17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2820" y="423929"/>
            <a:ext cx="81702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Verschiedene Projekte mit einer </a:t>
            </a:r>
          </a:p>
          <a:p>
            <a:r>
              <a:rPr lang="de-DE" sz="3200" b="1" dirty="0" smtClean="0"/>
              <a:t>Telemedizin-Plattform im Landkreis Osnabrück</a:t>
            </a:r>
            <a:endParaRPr lang="de-DE" sz="3200" b="1" dirty="0"/>
          </a:p>
          <a:p>
            <a:endParaRPr lang="de-DE" i="1" dirty="0"/>
          </a:p>
          <a:p>
            <a:endParaRPr lang="de-DE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68" y="1588631"/>
            <a:ext cx="5734341" cy="35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62837" y="1590211"/>
            <a:ext cx="7511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Neue Form der Vernetzung von Pflege und Medizin (Kulturwandel !)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Vitalsensoren (z. B. Blutdruck, EKG und Blutzucker) erfassen Gesundheitszustand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Videokonferenz </a:t>
            </a:r>
            <a:r>
              <a:rPr lang="de-DE" dirty="0"/>
              <a:t>des Arztes, der Pflegebedürftigen, der Angehörigen und des Pflegedienstes 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bei </a:t>
            </a:r>
            <a:r>
              <a:rPr lang="de-DE" dirty="0"/>
              <a:t>kritischen Werten </a:t>
            </a:r>
            <a:r>
              <a:rPr lang="de-DE" dirty="0" smtClean="0"/>
              <a:t>sofortige Information von Hausarzt / Pflegepersonal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ggf. Vermeidung von Krankenhausaufenthalten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Entlastung der Hausärzte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Attraktivitätssteigerung </a:t>
            </a:r>
            <a:r>
              <a:rPr lang="de-DE" dirty="0"/>
              <a:t>des </a:t>
            </a:r>
            <a:r>
              <a:rPr lang="de-DE" dirty="0" smtClean="0"/>
              <a:t>Pflegeberufes (!)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Versorgungssicherheit im ländlichen Raum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47205" y="388302"/>
            <a:ext cx="60861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i="1" dirty="0" smtClean="0"/>
              <a:t>Chancen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 smtClean="0"/>
              <a:t>Telemedizin-Plattformen 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0746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47775" y="1514475"/>
            <a:ext cx="6000750" cy="1619250"/>
          </a:xfrm>
        </p:spPr>
        <p:txBody>
          <a:bodyPr/>
          <a:lstStyle/>
          <a:p>
            <a:pPr marL="0" indent="0" algn="ctr">
              <a:buNone/>
            </a:pPr>
            <a:r>
              <a:rPr lang="de-DE" sz="4800" dirty="0" smtClean="0"/>
              <a:t>Vielen </a:t>
            </a:r>
            <a:r>
              <a:rPr lang="de-DE" sz="4800" dirty="0" smtClean="0"/>
              <a:t>Dank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6850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8645" y="578023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Pflege: Daten und 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Fakten aus dem Landkreis Osnabrück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1021556" y="1093184"/>
            <a:ext cx="2133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361.319 Menschen im Landkreis OS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31431" y="1091814"/>
            <a:ext cx="23526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davon 20,57 % über 65 Jahre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(Stand 31.12.2018)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3174206" y="1340492"/>
            <a:ext cx="619125" cy="1517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181224" y="3027607"/>
            <a:ext cx="180260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11.899 (76,4 %) </a:t>
            </a:r>
          </a:p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Pflege zu Hause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31619" y="3027607"/>
            <a:ext cx="170497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3.663 (23,5 %)</a:t>
            </a:r>
          </a:p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Pflege vollstationär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50218" y="4021920"/>
            <a:ext cx="1714500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7.698 (64,7 %) Pflege ausschl. durch Angehörige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31494" y="4010024"/>
            <a:ext cx="2162175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4.201 (35,3 %) 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Pflege durch Angehörige mit / ohne Ambulante Pflegedienste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55156" y="2078084"/>
            <a:ext cx="239553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15.575 Pflegebedürftige (4,3%)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(Stand 31.12.2017)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 rot="-3300000">
            <a:off x="2734913" y="1678367"/>
            <a:ext cx="171449" cy="6097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3793331" y="2676131"/>
            <a:ext cx="180975" cy="351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5322093" y="2676131"/>
            <a:ext cx="180975" cy="3514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2820637" y="3560582"/>
            <a:ext cx="180975" cy="4591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 rot="-2880000">
            <a:off x="4041071" y="3491566"/>
            <a:ext cx="171264" cy="5566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877050" y="1123961"/>
            <a:ext cx="19145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Prognose bis Jahr 2035 bis zu 40%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6184107" y="1340492"/>
            <a:ext cx="619125" cy="1517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3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06" y="48189"/>
            <a:ext cx="8229600" cy="85725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Gesundheit und Pflege</a:t>
            </a:r>
            <a:endParaRPr lang="de-DE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809650"/>
              </p:ext>
            </p:extLst>
          </p:nvPr>
        </p:nvGraphicFramePr>
        <p:xfrm>
          <a:off x="347531" y="749047"/>
          <a:ext cx="8229600" cy="408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Pottharst\AppData\Local\Microsoft\Windows\Temporary Internet Files\Content.IE5\24Z6WNB3\Lightning_Symbol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10" y="905439"/>
            <a:ext cx="1774832" cy="5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14163" y="1095336"/>
            <a:ext cx="33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Herausforderungen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3805" y="3949738"/>
            <a:ext cx="105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Ziele </a:t>
            </a:r>
            <a:endParaRPr lang="de-DE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Pottharst\AppData\Local\Microsoft\Windows\Temporary Internet Files\Content.IE5\JSU3IZM0\exclamation-point-897703_960_72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253" y="3739232"/>
            <a:ext cx="768085" cy="7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1835338" y="2968831"/>
            <a:ext cx="5432361" cy="77040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smtClean="0">
                <a:solidFill>
                  <a:sysClr val="windowText" lastClr="000000"/>
                </a:solidFill>
              </a:rPr>
              <a:t>Drohende Unterversorgung der Bevölkerung</a:t>
            </a:r>
            <a:endParaRPr lang="de-DE" sz="11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4707521"/>
              </p:ext>
            </p:extLst>
          </p:nvPr>
        </p:nvGraphicFramePr>
        <p:xfrm>
          <a:off x="161924" y="349249"/>
          <a:ext cx="8220076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0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6607" y="591234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Strategie</a:t>
            </a:r>
            <a:endParaRPr lang="de-DE" u="sng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099073919"/>
              </p:ext>
            </p:extLst>
          </p:nvPr>
        </p:nvGraphicFramePr>
        <p:xfrm>
          <a:off x="299498" y="1024177"/>
          <a:ext cx="8224299" cy="377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95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0" y="0"/>
            <a:ext cx="468494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02681" y="2026400"/>
            <a:ext cx="22563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Fachgespräch </a:t>
            </a:r>
          </a:p>
          <a:p>
            <a:r>
              <a:rPr lang="de-DE" dirty="0" smtClean="0"/>
              <a:t>am 24. Mai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7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0355" y="591234"/>
            <a:ext cx="7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Auszug</a:t>
            </a: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aus dem Monitoring Pflegepersonal des LK Osnabrück </a:t>
            </a:r>
            <a:endParaRPr lang="de-DE" u="sng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334678231"/>
              </p:ext>
            </p:extLst>
          </p:nvPr>
        </p:nvGraphicFramePr>
        <p:xfrm>
          <a:off x="314325" y="960566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34390" y="150237"/>
            <a:ext cx="38238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Erster Schritt: Monitoring Pflege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95375" y="591234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Pflegepersonal – </a:t>
            </a:r>
            <a:b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Zusammenfassung Pflegefachkräfte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(auf Basis der Rückmeldungen zum Stichtag 30.6.2019)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85136"/>
              </p:ext>
            </p:extLst>
          </p:nvPr>
        </p:nvGraphicFramePr>
        <p:xfrm>
          <a:off x="741254" y="1763486"/>
          <a:ext cx="6896100" cy="26021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7855"/>
                <a:gridCol w="2088245"/>
              </a:tblGrid>
              <a:tr h="70754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derzeit offene Stellen (121,8 Stellen/Faktor 0,7)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174 Personen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600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Fachkräfte aufgrund Expansion bis 2025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188 Personen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624639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ysClr val="windowText" lastClr="000000"/>
                          </a:solidFill>
                        </a:rPr>
                        <a:t>Alterststruktur</a:t>
                      </a:r>
                      <a:r>
                        <a:rPr lang="de-DE" b="1" baseline="0" dirty="0" smtClean="0">
                          <a:solidFill>
                            <a:sysClr val="windowText" lastClr="000000"/>
                          </a:solidFill>
                        </a:rPr>
                        <a:t> 60</a:t>
                      </a:r>
                      <a:r>
                        <a:rPr lang="de-DE" b="1" baseline="0" dirty="0" smtClean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ysClr val="windowText" lastClr="000000"/>
                          </a:solidFill>
                        </a:rPr>
                        <a:t>295 Personen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6039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Altersstruktur </a:t>
                      </a:r>
                      <a:r>
                        <a:rPr lang="de-DE" b="1" dirty="0" smtClean="0"/>
                        <a:t>55-59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554 Personen</a:t>
                      </a:r>
                      <a:endParaRPr lang="de-DE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Geschweifte Klammer rechts 4"/>
          <p:cNvSpPr/>
          <p:nvPr/>
        </p:nvSpPr>
        <p:spPr>
          <a:xfrm>
            <a:off x="7565917" y="1733549"/>
            <a:ext cx="142875" cy="2632077"/>
          </a:xfrm>
          <a:prstGeom prst="rightBrac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720667" y="2746819"/>
            <a:ext cx="1009650" cy="69532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839544" y="2894426"/>
            <a:ext cx="77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1211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1934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5004" y="259602"/>
            <a:ext cx="4061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Zweiter Schritt: </a:t>
            </a:r>
          </a:p>
          <a:p>
            <a:r>
              <a:rPr lang="de-DE" dirty="0" smtClean="0"/>
              <a:t>sektorenübergreifendes Arbeiten in </a:t>
            </a:r>
            <a:r>
              <a:rPr lang="de-DE" dirty="0" smtClean="0"/>
              <a:t>…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" y="1062829"/>
            <a:ext cx="9123477" cy="4298867"/>
          </a:xfrm>
          <a:prstGeom prst="rect">
            <a:avLst/>
          </a:prstGeom>
        </p:spPr>
      </p:pic>
      <p:pic>
        <p:nvPicPr>
          <p:cNvPr id="5" name="Grafik 4" descr="C:\Users\beckmannm\AppData\Local\Microsoft\Windows\INetCache\Content.Outlook\FQIFISF6\LKOS_Gesundheitsregion_Logo_rgb_150dp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319805"/>
            <a:ext cx="2826329" cy="52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1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Bildschirmpräsentation (16:9)</PresentationFormat>
  <Paragraphs>132</Paragraphs>
  <Slides>19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PowerPoint-Präsentation</vt:lpstr>
      <vt:lpstr>PowerPoint-Präsentation</vt:lpstr>
      <vt:lpstr>Gesundheit und Pflege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LKOS Referat A</dc:creator>
  <cp:lastModifiedBy>Fels, Anja</cp:lastModifiedBy>
  <cp:revision>101</cp:revision>
  <cp:lastPrinted>2019-09-10T08:43:55Z</cp:lastPrinted>
  <dcterms:created xsi:type="dcterms:W3CDTF">2013-11-27T08:54:45Z</dcterms:created>
  <dcterms:modified xsi:type="dcterms:W3CDTF">2019-10-23T20:46:19Z</dcterms:modified>
</cp:coreProperties>
</file>